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94"/>
  </p:notesMasterIdLst>
  <p:sldIdLst>
    <p:sldId id="256" r:id="rId2"/>
    <p:sldId id="257" r:id="rId3"/>
    <p:sldId id="258" r:id="rId4"/>
    <p:sldId id="259" r:id="rId5"/>
    <p:sldId id="260" r:id="rId6"/>
    <p:sldId id="261" r:id="rId7"/>
    <p:sldId id="262" r:id="rId8"/>
    <p:sldId id="263" r:id="rId9"/>
    <p:sldId id="273" r:id="rId10"/>
    <p:sldId id="274" r:id="rId11"/>
    <p:sldId id="275" r:id="rId12"/>
    <p:sldId id="276" r:id="rId13"/>
    <p:sldId id="277" r:id="rId14"/>
    <p:sldId id="278" r:id="rId15"/>
    <p:sldId id="279" r:id="rId16"/>
    <p:sldId id="280" r:id="rId17"/>
    <p:sldId id="281"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 id="304" r:id="rId41"/>
    <p:sldId id="305" r:id="rId42"/>
    <p:sldId id="306" r:id="rId43"/>
    <p:sldId id="307" r:id="rId44"/>
    <p:sldId id="308" r:id="rId45"/>
    <p:sldId id="309" r:id="rId46"/>
    <p:sldId id="316" r:id="rId47"/>
    <p:sldId id="327" r:id="rId48"/>
    <p:sldId id="328" r:id="rId49"/>
    <p:sldId id="329" r:id="rId50"/>
    <p:sldId id="330" r:id="rId51"/>
    <p:sldId id="331" r:id="rId52"/>
    <p:sldId id="368" r:id="rId53"/>
    <p:sldId id="369" r:id="rId54"/>
    <p:sldId id="370" r:id="rId55"/>
    <p:sldId id="371" r:id="rId56"/>
    <p:sldId id="372" r:id="rId57"/>
    <p:sldId id="373" r:id="rId58"/>
    <p:sldId id="374" r:id="rId59"/>
    <p:sldId id="375" r:id="rId60"/>
    <p:sldId id="376" r:id="rId61"/>
    <p:sldId id="377" r:id="rId62"/>
    <p:sldId id="378" r:id="rId63"/>
    <p:sldId id="379" r:id="rId64"/>
    <p:sldId id="380" r:id="rId65"/>
    <p:sldId id="381" r:id="rId66"/>
    <p:sldId id="382" r:id="rId67"/>
    <p:sldId id="383" r:id="rId68"/>
    <p:sldId id="384" r:id="rId69"/>
    <p:sldId id="385" r:id="rId70"/>
    <p:sldId id="386" r:id="rId71"/>
    <p:sldId id="387" r:id="rId72"/>
    <p:sldId id="388" r:id="rId73"/>
    <p:sldId id="389" r:id="rId74"/>
    <p:sldId id="390" r:id="rId75"/>
    <p:sldId id="391" r:id="rId76"/>
    <p:sldId id="392" r:id="rId77"/>
    <p:sldId id="393" r:id="rId78"/>
    <p:sldId id="394" r:id="rId79"/>
    <p:sldId id="395" r:id="rId80"/>
    <p:sldId id="396" r:id="rId81"/>
    <p:sldId id="397" r:id="rId82"/>
    <p:sldId id="398" r:id="rId83"/>
    <p:sldId id="399" r:id="rId84"/>
    <p:sldId id="400" r:id="rId85"/>
    <p:sldId id="401" r:id="rId86"/>
    <p:sldId id="402" r:id="rId87"/>
    <p:sldId id="403" r:id="rId88"/>
    <p:sldId id="404" r:id="rId89"/>
    <p:sldId id="405" r:id="rId90"/>
    <p:sldId id="406" r:id="rId91"/>
    <p:sldId id="407" r:id="rId92"/>
    <p:sldId id="408" r:id="rId93"/>
    <p:sldId id="409" r:id="rId94"/>
    <p:sldId id="410" r:id="rId95"/>
    <p:sldId id="411" r:id="rId96"/>
    <p:sldId id="412" r:id="rId97"/>
    <p:sldId id="413" r:id="rId98"/>
    <p:sldId id="414" r:id="rId99"/>
    <p:sldId id="415" r:id="rId100"/>
    <p:sldId id="416" r:id="rId101"/>
    <p:sldId id="417" r:id="rId102"/>
    <p:sldId id="418" r:id="rId103"/>
    <p:sldId id="419" r:id="rId104"/>
    <p:sldId id="420" r:id="rId105"/>
    <p:sldId id="421" r:id="rId106"/>
    <p:sldId id="422" r:id="rId107"/>
    <p:sldId id="423" r:id="rId108"/>
    <p:sldId id="424" r:id="rId109"/>
    <p:sldId id="425" r:id="rId110"/>
    <p:sldId id="426" r:id="rId111"/>
    <p:sldId id="427" r:id="rId112"/>
    <p:sldId id="428" r:id="rId113"/>
    <p:sldId id="429" r:id="rId114"/>
    <p:sldId id="430" r:id="rId115"/>
    <p:sldId id="431" r:id="rId116"/>
    <p:sldId id="491" r:id="rId117"/>
    <p:sldId id="492" r:id="rId118"/>
    <p:sldId id="493" r:id="rId119"/>
    <p:sldId id="494" r:id="rId120"/>
    <p:sldId id="495" r:id="rId121"/>
    <p:sldId id="496" r:id="rId122"/>
    <p:sldId id="497" r:id="rId123"/>
    <p:sldId id="498" r:id="rId124"/>
    <p:sldId id="499" r:id="rId125"/>
    <p:sldId id="500" r:id="rId126"/>
    <p:sldId id="501" r:id="rId127"/>
    <p:sldId id="502" r:id="rId128"/>
    <p:sldId id="503" r:id="rId129"/>
    <p:sldId id="504" r:id="rId130"/>
    <p:sldId id="505" r:id="rId131"/>
    <p:sldId id="506" r:id="rId132"/>
    <p:sldId id="507" r:id="rId133"/>
    <p:sldId id="432" r:id="rId134"/>
    <p:sldId id="433" r:id="rId135"/>
    <p:sldId id="434" r:id="rId136"/>
    <p:sldId id="435" r:id="rId137"/>
    <p:sldId id="436" r:id="rId138"/>
    <p:sldId id="437" r:id="rId139"/>
    <p:sldId id="438" r:id="rId140"/>
    <p:sldId id="439" r:id="rId141"/>
    <p:sldId id="440" r:id="rId142"/>
    <p:sldId id="441" r:id="rId143"/>
    <p:sldId id="442" r:id="rId144"/>
    <p:sldId id="443" r:id="rId145"/>
    <p:sldId id="444" r:id="rId146"/>
    <p:sldId id="445" r:id="rId147"/>
    <p:sldId id="446" r:id="rId148"/>
    <p:sldId id="447" r:id="rId149"/>
    <p:sldId id="448" r:id="rId150"/>
    <p:sldId id="449" r:id="rId151"/>
    <p:sldId id="450" r:id="rId152"/>
    <p:sldId id="451" r:id="rId153"/>
    <p:sldId id="452" r:id="rId154"/>
    <p:sldId id="453" r:id="rId155"/>
    <p:sldId id="454" r:id="rId156"/>
    <p:sldId id="455" r:id="rId157"/>
    <p:sldId id="456" r:id="rId158"/>
    <p:sldId id="457" r:id="rId159"/>
    <p:sldId id="458" r:id="rId160"/>
    <p:sldId id="459" r:id="rId161"/>
    <p:sldId id="490" r:id="rId162"/>
    <p:sldId id="460" r:id="rId163"/>
    <p:sldId id="461" r:id="rId164"/>
    <p:sldId id="462" r:id="rId165"/>
    <p:sldId id="463" r:id="rId166"/>
    <p:sldId id="464" r:id="rId167"/>
    <p:sldId id="465" r:id="rId168"/>
    <p:sldId id="466" r:id="rId169"/>
    <p:sldId id="467" r:id="rId170"/>
    <p:sldId id="468" r:id="rId171"/>
    <p:sldId id="469" r:id="rId172"/>
    <p:sldId id="470" r:id="rId173"/>
    <p:sldId id="471" r:id="rId174"/>
    <p:sldId id="472" r:id="rId175"/>
    <p:sldId id="473" r:id="rId176"/>
    <p:sldId id="474" r:id="rId177"/>
    <p:sldId id="475" r:id="rId178"/>
    <p:sldId id="476" r:id="rId179"/>
    <p:sldId id="477" r:id="rId180"/>
    <p:sldId id="478" r:id="rId181"/>
    <p:sldId id="479" r:id="rId182"/>
    <p:sldId id="480" r:id="rId183"/>
    <p:sldId id="481" r:id="rId184"/>
    <p:sldId id="482" r:id="rId185"/>
    <p:sldId id="483" r:id="rId186"/>
    <p:sldId id="484" r:id="rId187"/>
    <p:sldId id="485" r:id="rId188"/>
    <p:sldId id="486" r:id="rId189"/>
    <p:sldId id="487" r:id="rId190"/>
    <p:sldId id="488" r:id="rId191"/>
    <p:sldId id="489" r:id="rId192"/>
    <p:sldId id="508" r:id="rId193"/>
  </p:sldIdLst>
  <p:sldSz cx="9144000" cy="5143500" type="screen16x9"/>
  <p:notesSz cx="6858000" cy="9144000"/>
  <p:embeddedFontLst>
    <p:embeddedFont>
      <p:font typeface="Times" panose="02020603050405020304" pitchFamily="18" charset="0"/>
      <p:regular r:id="rId195"/>
      <p:bold r:id="rId196"/>
      <p:italic r:id="rId197"/>
      <p:boldItalic r:id="rId198"/>
    </p:embeddedFont>
    <p:embeddedFont>
      <p:font typeface="Cambria" panose="02040503050406030204" pitchFamily="18" charset="0"/>
      <p:regular r:id="rId199"/>
      <p:bold r:id="rId200"/>
      <p:italic r:id="rId201"/>
      <p:boldItalic r:id="rId202"/>
    </p:embeddedFont>
    <p:embeddedFont>
      <p:font typeface="Arial Unicode MS" panose="020B0604020202020204" pitchFamily="34" charset="-128"/>
      <p:regular r:id="rId203"/>
    </p:embeddedFont>
    <p:embeddedFont>
      <p:font typeface="Open Sans" panose="020B0604020202020204" charset="0"/>
      <p:regular r:id="rId204"/>
      <p:bold r:id="rId205"/>
      <p:italic r:id="rId206"/>
      <p:boldItalic r:id="rId207"/>
    </p:embeddedFont>
    <p:embeddedFont>
      <p:font typeface="PT Sans Narrow" panose="020B0604020202020204" charset="0"/>
      <p:regular r:id="rId208"/>
      <p:bold r:id="rId209"/>
    </p:embeddedFont>
    <p:embeddedFont>
      <p:font typeface="Comic Sans MS" panose="030F0702030302020204" pitchFamily="66" charset="0"/>
      <p:regular r:id="rId210"/>
      <p:bold r:id="rId2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08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726" y="78"/>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font" Target="fonts/font11.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font" Target="fonts/font12.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font" Target="fonts/font13.fntdata"/><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notesMaster" Target="notesMasters/notesMaster1.xml"/><Relationship Id="rId208"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font" Target="fonts/font1.fntdata"/><Relationship Id="rId209" Type="http://schemas.openxmlformats.org/officeDocument/2006/relationships/font" Target="fonts/font15.fntdata"/><Relationship Id="rId190" Type="http://schemas.openxmlformats.org/officeDocument/2006/relationships/slide" Target="slides/slide189.xml"/><Relationship Id="rId204" Type="http://schemas.openxmlformats.org/officeDocument/2006/relationships/font" Target="fonts/font10.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font" Target="fonts/font16.fntdata"/><Relationship Id="rId215" Type="http://schemas.openxmlformats.org/officeDocument/2006/relationships/tableStyles" Target="tableStyle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font" Target="fonts/font2.fntdata"/><Relationship Id="rId200" Type="http://schemas.openxmlformats.org/officeDocument/2006/relationships/font" Target="fonts/font6.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font" Target="fonts/font17.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font" Target="fonts/font3.fntdata"/><Relationship Id="rId201" Type="http://schemas.openxmlformats.org/officeDocument/2006/relationships/font" Target="fonts/font7.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presProps" Target="pres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font" Target="fonts/font4.fntdata"/><Relationship Id="rId202" Type="http://schemas.openxmlformats.org/officeDocument/2006/relationships/font" Target="fonts/font8.fntdata"/><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font" Target="fonts/font5.fntdata"/><Relationship Id="rId203"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45119523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9862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7D5487C6-41A0-4A50-BC68-EC6C3CF122CA}" type="slidenum">
              <a:rPr lang="en-US"/>
              <a:pPr/>
              <a:t>55</a:t>
            </a:fld>
            <a:endParaRPr lang="en-US"/>
          </a:p>
        </p:txBody>
      </p:sp>
      <p:sp>
        <p:nvSpPr>
          <p:cNvPr id="779266" name="Rectangle 2"/>
          <p:cNvSpPr>
            <a:spLocks noGrp="1" noRot="1" noChangeAspect="1" noChangeArrowheads="1" noTextEdit="1"/>
          </p:cNvSpPr>
          <p:nvPr>
            <p:ph type="sldImg"/>
          </p:nvPr>
        </p:nvSpPr>
        <p:spPr>
          <a:xfrm>
            <a:off x="381000" y="685800"/>
            <a:ext cx="6096000" cy="3429000"/>
          </a:xfrm>
          <a:ln/>
        </p:spPr>
      </p:sp>
      <p:sp>
        <p:nvSpPr>
          <p:cNvPr id="7792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876168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EBC5E95A-208D-4D3F-9E7B-B6DB39ED1A5D}" type="slidenum">
              <a:rPr lang="en-US"/>
              <a:pPr/>
              <a:t>56</a:t>
            </a:fld>
            <a:endParaRPr lang="en-US"/>
          </a:p>
        </p:txBody>
      </p:sp>
      <p:sp>
        <p:nvSpPr>
          <p:cNvPr id="693250" name="Rectangle 2"/>
          <p:cNvSpPr>
            <a:spLocks noGrp="1" noRot="1" noChangeAspect="1" noChangeArrowheads="1" noTextEdit="1"/>
          </p:cNvSpPr>
          <p:nvPr>
            <p:ph type="sldImg"/>
          </p:nvPr>
        </p:nvSpPr>
        <p:spPr>
          <a:xfrm>
            <a:off x="381000" y="685800"/>
            <a:ext cx="6096000" cy="3429000"/>
          </a:xfrm>
          <a:ln/>
        </p:spPr>
      </p:sp>
      <p:sp>
        <p:nvSpPr>
          <p:cNvPr id="6932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5967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2DA5DDC1-327B-43D5-B969-6488580CA28B}" type="slidenum">
              <a:rPr lang="en-US"/>
              <a:pPr/>
              <a:t>63</a:t>
            </a:fld>
            <a:endParaRPr lang="en-US"/>
          </a:p>
        </p:txBody>
      </p:sp>
      <p:sp>
        <p:nvSpPr>
          <p:cNvPr id="695298" name="Rectangle 2"/>
          <p:cNvSpPr>
            <a:spLocks noGrp="1" noRot="1" noChangeAspect="1" noChangeArrowheads="1" noTextEdit="1"/>
          </p:cNvSpPr>
          <p:nvPr>
            <p:ph type="sldImg"/>
          </p:nvPr>
        </p:nvSpPr>
        <p:spPr>
          <a:xfrm>
            <a:off x="381000" y="685800"/>
            <a:ext cx="6096000" cy="3429000"/>
          </a:xfrm>
          <a:ln/>
        </p:spPr>
      </p:sp>
      <p:sp>
        <p:nvSpPr>
          <p:cNvPr id="6952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926300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E9D40A6B-4FEE-415C-848B-8F2527034DE9}" type="slidenum">
              <a:rPr lang="en-US"/>
              <a:pPr/>
              <a:t>64</a:t>
            </a:fld>
            <a:endParaRPr lang="en-US"/>
          </a:p>
        </p:txBody>
      </p:sp>
      <p:sp>
        <p:nvSpPr>
          <p:cNvPr id="697346" name="Rectangle 2"/>
          <p:cNvSpPr>
            <a:spLocks noGrp="1" noRot="1" noChangeAspect="1" noChangeArrowheads="1" noTextEdit="1"/>
          </p:cNvSpPr>
          <p:nvPr>
            <p:ph type="sldImg"/>
          </p:nvPr>
        </p:nvSpPr>
        <p:spPr>
          <a:xfrm>
            <a:off x="381000" y="685800"/>
            <a:ext cx="6096000" cy="3429000"/>
          </a:xfrm>
          <a:ln/>
        </p:spPr>
      </p:sp>
      <p:sp>
        <p:nvSpPr>
          <p:cNvPr id="6973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8481158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422128DE-B5C6-48D5-86C9-0C72D6D292BB}" type="slidenum">
              <a:rPr lang="en-US"/>
              <a:pPr/>
              <a:t>65</a:t>
            </a:fld>
            <a:endParaRPr lang="en-US"/>
          </a:p>
        </p:txBody>
      </p:sp>
      <p:sp>
        <p:nvSpPr>
          <p:cNvPr id="699394" name="Rectangle 2"/>
          <p:cNvSpPr>
            <a:spLocks noGrp="1" noRot="1" noChangeAspect="1" noChangeArrowheads="1" noTextEdit="1"/>
          </p:cNvSpPr>
          <p:nvPr>
            <p:ph type="sldImg"/>
          </p:nvPr>
        </p:nvSpPr>
        <p:spPr>
          <a:xfrm>
            <a:off x="381000" y="685800"/>
            <a:ext cx="6096000" cy="3429000"/>
          </a:xfrm>
          <a:ln/>
        </p:spPr>
      </p:sp>
      <p:sp>
        <p:nvSpPr>
          <p:cNvPr id="699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734606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525D5A33-50C6-4567-BA49-08ED6A075838}" type="slidenum">
              <a:rPr lang="en-US"/>
              <a:pPr/>
              <a:t>68</a:t>
            </a:fld>
            <a:endParaRPr lang="en-US"/>
          </a:p>
        </p:txBody>
      </p:sp>
      <p:sp>
        <p:nvSpPr>
          <p:cNvPr id="701442" name="Rectangle 2"/>
          <p:cNvSpPr>
            <a:spLocks noGrp="1" noRot="1" noChangeAspect="1" noChangeArrowheads="1" noTextEdit="1"/>
          </p:cNvSpPr>
          <p:nvPr>
            <p:ph type="sldImg"/>
          </p:nvPr>
        </p:nvSpPr>
        <p:spPr>
          <a:xfrm>
            <a:off x="381000" y="685800"/>
            <a:ext cx="6096000" cy="3429000"/>
          </a:xfrm>
          <a:ln/>
        </p:spPr>
      </p:sp>
      <p:sp>
        <p:nvSpPr>
          <p:cNvPr id="7014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122420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A841575F-CE6C-4211-880F-C283798D70B9}" type="slidenum">
              <a:rPr lang="en-US"/>
              <a:pPr/>
              <a:t>69</a:t>
            </a:fld>
            <a:endParaRPr lang="en-US"/>
          </a:p>
        </p:txBody>
      </p:sp>
      <p:sp>
        <p:nvSpPr>
          <p:cNvPr id="703490" name="Rectangle 2"/>
          <p:cNvSpPr>
            <a:spLocks noGrp="1" noRot="1" noChangeAspect="1" noChangeArrowheads="1" noTextEdit="1"/>
          </p:cNvSpPr>
          <p:nvPr>
            <p:ph type="sldImg"/>
          </p:nvPr>
        </p:nvSpPr>
        <p:spPr>
          <a:xfrm>
            <a:off x="381000" y="685800"/>
            <a:ext cx="6096000" cy="3429000"/>
          </a:xfrm>
          <a:ln/>
        </p:spPr>
      </p:sp>
      <p:sp>
        <p:nvSpPr>
          <p:cNvPr id="7034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792999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BDC70757-B938-4D69-90D2-4E24E44CAE5A}" type="slidenum">
              <a:rPr lang="en-US"/>
              <a:pPr/>
              <a:t>71</a:t>
            </a:fld>
            <a:endParaRPr lang="en-US"/>
          </a:p>
        </p:txBody>
      </p:sp>
      <p:sp>
        <p:nvSpPr>
          <p:cNvPr id="783362" name="Rectangle 2"/>
          <p:cNvSpPr>
            <a:spLocks noGrp="1" noRot="1" noChangeAspect="1" noChangeArrowheads="1" noTextEdit="1"/>
          </p:cNvSpPr>
          <p:nvPr>
            <p:ph type="sldImg"/>
          </p:nvPr>
        </p:nvSpPr>
        <p:spPr>
          <a:xfrm>
            <a:off x="381000" y="685800"/>
            <a:ext cx="6096000" cy="3429000"/>
          </a:xfrm>
          <a:ln/>
        </p:spPr>
      </p:sp>
      <p:sp>
        <p:nvSpPr>
          <p:cNvPr id="7833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380198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23E7097D-A6A1-4498-8360-9E937F9F885E}" type="slidenum">
              <a:rPr lang="en-US"/>
              <a:pPr/>
              <a:t>73</a:t>
            </a:fld>
            <a:endParaRPr lang="en-US"/>
          </a:p>
        </p:txBody>
      </p:sp>
      <p:sp>
        <p:nvSpPr>
          <p:cNvPr id="785410" name="Rectangle 2"/>
          <p:cNvSpPr>
            <a:spLocks noGrp="1" noRot="1" noChangeAspect="1" noChangeArrowheads="1" noTextEdit="1"/>
          </p:cNvSpPr>
          <p:nvPr>
            <p:ph type="sldImg"/>
          </p:nvPr>
        </p:nvSpPr>
        <p:spPr>
          <a:xfrm>
            <a:off x="381000" y="685800"/>
            <a:ext cx="6096000" cy="3429000"/>
          </a:xfrm>
          <a:ln/>
        </p:spPr>
      </p:sp>
      <p:sp>
        <p:nvSpPr>
          <p:cNvPr id="7854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988647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1C0AEAA9-1AF1-4F7B-9293-76F5999C2289}" type="slidenum">
              <a:rPr lang="en-US"/>
              <a:pPr/>
              <a:t>75</a:t>
            </a:fld>
            <a:endParaRPr lang="en-US"/>
          </a:p>
        </p:txBody>
      </p:sp>
      <p:sp>
        <p:nvSpPr>
          <p:cNvPr id="787458" name="Rectangle 2"/>
          <p:cNvSpPr>
            <a:spLocks noGrp="1" noRot="1" noChangeAspect="1" noChangeArrowheads="1" noTextEdit="1"/>
          </p:cNvSpPr>
          <p:nvPr>
            <p:ph type="sldImg"/>
          </p:nvPr>
        </p:nvSpPr>
        <p:spPr>
          <a:xfrm>
            <a:off x="381000" y="685800"/>
            <a:ext cx="6096000" cy="3429000"/>
          </a:xfrm>
          <a:ln/>
        </p:spPr>
      </p:sp>
      <p:sp>
        <p:nvSpPr>
          <p:cNvPr id="7874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66456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8eca363aa0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8eca363aa0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4725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CD834AA8-E0C1-4F17-9A8D-E85B2A1C57D6}" type="slidenum">
              <a:rPr lang="en-US"/>
              <a:pPr/>
              <a:t>78</a:t>
            </a:fld>
            <a:endParaRPr lang="en-US"/>
          </a:p>
        </p:txBody>
      </p:sp>
      <p:sp>
        <p:nvSpPr>
          <p:cNvPr id="705538" name="Rectangle 2"/>
          <p:cNvSpPr>
            <a:spLocks noGrp="1" noRot="1" noChangeAspect="1" noChangeArrowheads="1" noTextEdit="1"/>
          </p:cNvSpPr>
          <p:nvPr>
            <p:ph type="sldImg"/>
          </p:nvPr>
        </p:nvSpPr>
        <p:spPr>
          <a:xfrm>
            <a:off x="381000" y="685800"/>
            <a:ext cx="6096000" cy="3429000"/>
          </a:xfrm>
          <a:ln/>
        </p:spPr>
      </p:sp>
      <p:sp>
        <p:nvSpPr>
          <p:cNvPr id="7055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27672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31305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8eca363aa0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8eca363aa0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5234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E03EF52B-6862-4AA8-9CB6-4E1FF013E76E}" type="slidenum">
              <a:rPr lang="en-US"/>
              <a:pPr/>
              <a:t>85</a:t>
            </a:fld>
            <a:endParaRPr lang="en-US"/>
          </a:p>
        </p:txBody>
      </p:sp>
      <p:sp>
        <p:nvSpPr>
          <p:cNvPr id="57346" name="Rectangle 2"/>
          <p:cNvSpPr>
            <a:spLocks noGrp="1" noRot="1" noChangeAspect="1" noChangeArrowheads="1"/>
          </p:cNvSpPr>
          <p:nvPr>
            <p:ph type="sldImg"/>
          </p:nvPr>
        </p:nvSpPr>
        <p:spPr bwMode="auto">
          <a:xfrm>
            <a:off x="381000" y="685800"/>
            <a:ext cx="6096000" cy="3429000"/>
          </a:xfrm>
          <a:prstGeom prst="rect">
            <a:avLst/>
          </a:prstGeom>
          <a:noFill/>
          <a:ln w="12700" cap="flat">
            <a:solidFill>
              <a:schemeClr val="tx1"/>
            </a:solidFill>
            <a:miter lim="800000"/>
            <a:headEnd/>
            <a:tailEnd/>
          </a:ln>
        </p:spPr>
      </p:sp>
      <p:sp>
        <p:nvSpPr>
          <p:cNvPr id="5734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2627465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45E3ECFB-D0F6-43C6-B956-29DB2275CCA6}" type="slidenum">
              <a:rPr lang="en-US"/>
              <a:pPr/>
              <a:t>86</a:t>
            </a:fld>
            <a:endParaRPr lang="en-US"/>
          </a:p>
        </p:txBody>
      </p:sp>
      <p:sp>
        <p:nvSpPr>
          <p:cNvPr id="59394" name="Rectangle 2"/>
          <p:cNvSpPr>
            <a:spLocks noGrp="1" noRot="1" noChangeAspect="1" noChangeArrowheads="1"/>
          </p:cNvSpPr>
          <p:nvPr>
            <p:ph type="sldImg"/>
          </p:nvPr>
        </p:nvSpPr>
        <p:spPr bwMode="auto">
          <a:xfrm>
            <a:off x="393700" y="692150"/>
            <a:ext cx="6072188" cy="3416300"/>
          </a:xfrm>
          <a:prstGeom prst="rect">
            <a:avLst/>
          </a:prstGeom>
          <a:noFill/>
          <a:ln w="12700" cap="flat">
            <a:solidFill>
              <a:schemeClr val="tx1"/>
            </a:solidFill>
            <a:miter lim="800000"/>
            <a:headEnd/>
            <a:tailEnd/>
          </a:ln>
        </p:spPr>
      </p:sp>
      <p:sp>
        <p:nvSpPr>
          <p:cNvPr id="5939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36317423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63554694-937D-4B7A-BFEA-B100FBEB6C37}" type="slidenum">
              <a:rPr lang="en-US"/>
              <a:pPr/>
              <a:t>89</a:t>
            </a:fld>
            <a:endParaRPr lang="en-US"/>
          </a:p>
        </p:txBody>
      </p:sp>
      <p:sp>
        <p:nvSpPr>
          <p:cNvPr id="104450"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0445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22952398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11C71DE2-E898-4FCF-99FA-FAB4194780CA}" type="slidenum">
              <a:rPr lang="en-US"/>
              <a:pPr/>
              <a:t>91</a:t>
            </a:fld>
            <a:endParaRPr lang="en-US"/>
          </a:p>
        </p:txBody>
      </p:sp>
      <p:sp>
        <p:nvSpPr>
          <p:cNvPr id="66562" name="Rectangle 2"/>
          <p:cNvSpPr>
            <a:spLocks noGrp="1" noRot="1" noChangeAspect="1" noChangeArrowheads="1"/>
          </p:cNvSpPr>
          <p:nvPr>
            <p:ph type="sldImg"/>
          </p:nvPr>
        </p:nvSpPr>
        <p:spPr bwMode="auto">
          <a:xfrm>
            <a:off x="393700" y="692150"/>
            <a:ext cx="6072188" cy="3416300"/>
          </a:xfrm>
          <a:prstGeom prst="rect">
            <a:avLst/>
          </a:prstGeom>
          <a:noFill/>
          <a:ln w="12700" cap="flat">
            <a:solidFill>
              <a:schemeClr val="tx1"/>
            </a:solidFill>
            <a:miter lim="800000"/>
            <a:headEnd/>
            <a:tailEnd/>
          </a:ln>
        </p:spPr>
      </p:sp>
      <p:sp>
        <p:nvSpPr>
          <p:cNvPr id="6656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41164840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BC752045-3696-4EC3-ACD3-872EE29511F5}" type="slidenum">
              <a:rPr lang="en-US"/>
              <a:pPr/>
              <a:t>93</a:t>
            </a:fld>
            <a:endParaRPr lang="en-US"/>
          </a:p>
        </p:txBody>
      </p:sp>
      <p:sp>
        <p:nvSpPr>
          <p:cNvPr id="30722"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072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18690868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E974A4D7-6E10-454F-89CE-1DA27133CD09}" type="slidenum">
              <a:rPr lang="en-US"/>
              <a:pPr/>
              <a:t>95</a:t>
            </a:fld>
            <a:endParaRPr lang="en-US"/>
          </a:p>
        </p:txBody>
      </p:sp>
      <p:sp>
        <p:nvSpPr>
          <p:cNvPr id="71682" name="Rectangle 2"/>
          <p:cNvSpPr>
            <a:spLocks noGrp="1" noRot="1" noChangeAspect="1" noChangeArrowheads="1"/>
          </p:cNvSpPr>
          <p:nvPr>
            <p:ph type="sldImg"/>
          </p:nvPr>
        </p:nvSpPr>
        <p:spPr bwMode="auto">
          <a:xfrm>
            <a:off x="393700" y="692150"/>
            <a:ext cx="6072188" cy="3416300"/>
          </a:xfrm>
          <a:prstGeom prst="rect">
            <a:avLst/>
          </a:prstGeom>
          <a:noFill/>
          <a:ln w="12700" cap="flat">
            <a:solidFill>
              <a:schemeClr val="tx1"/>
            </a:solidFill>
            <a:miter lim="800000"/>
            <a:headEnd/>
            <a:tailEnd/>
          </a:ln>
        </p:spPr>
      </p:sp>
      <p:sp>
        <p:nvSpPr>
          <p:cNvPr id="7168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28575393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EBF73F4C-A56D-468A-BE30-952354727A90}" type="slidenum">
              <a:rPr lang="en-US"/>
              <a:pPr/>
              <a:t>96</a:t>
            </a:fld>
            <a:endParaRPr lang="en-US"/>
          </a:p>
        </p:txBody>
      </p:sp>
      <p:sp>
        <p:nvSpPr>
          <p:cNvPr id="69634" name="Rectangle 2"/>
          <p:cNvSpPr>
            <a:spLocks noGrp="1" noRot="1" noChangeAspect="1" noChangeArrowheads="1"/>
          </p:cNvSpPr>
          <p:nvPr>
            <p:ph type="sldImg"/>
          </p:nvPr>
        </p:nvSpPr>
        <p:spPr bwMode="auto">
          <a:xfrm>
            <a:off x="393700" y="692150"/>
            <a:ext cx="6072188" cy="3416300"/>
          </a:xfrm>
          <a:prstGeom prst="rect">
            <a:avLst/>
          </a:prstGeom>
          <a:solidFill>
            <a:srgbClr val="FFFFFF"/>
          </a:solidFill>
          <a:ln>
            <a:solidFill>
              <a:srgbClr val="000000"/>
            </a:solidFill>
            <a:miter lim="800000"/>
            <a:headEnd/>
            <a:tailEnd/>
          </a:ln>
        </p:spPr>
      </p:sp>
      <p:sp>
        <p:nvSpPr>
          <p:cNvPr id="6963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2437292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8eca363aa0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8eca363aa0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63642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8eca363aa0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8eca363aa0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0246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371B290E-BA3F-4106-B707-2205555D5857}" type="slidenum">
              <a:rPr lang="en-US"/>
              <a:pPr/>
              <a:t>99</a:t>
            </a:fld>
            <a:endParaRPr lang="en-US"/>
          </a:p>
        </p:txBody>
      </p:sp>
      <p:sp>
        <p:nvSpPr>
          <p:cNvPr id="32770"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277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30189046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F198582C-F92D-4574-92E8-51F8CE387009}" type="slidenum">
              <a:rPr lang="en-US"/>
              <a:pPr/>
              <a:t>100</a:t>
            </a:fld>
            <a:endParaRPr lang="en-US"/>
          </a:p>
        </p:txBody>
      </p:sp>
      <p:sp>
        <p:nvSpPr>
          <p:cNvPr id="34818"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481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9665023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9141D13C-03AC-45A0-8EC4-7C345D572B43}" type="slidenum">
              <a:rPr lang="en-US"/>
              <a:pPr/>
              <a:t>104</a:t>
            </a:fld>
            <a:endParaRPr lang="en-US"/>
          </a:p>
        </p:txBody>
      </p:sp>
      <p:sp>
        <p:nvSpPr>
          <p:cNvPr id="64514"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451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14134873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ECB480AE-3B04-4945-A9D1-5A93B7F266DF}" type="slidenum">
              <a:rPr lang="en-US"/>
              <a:pPr/>
              <a:t>108</a:t>
            </a:fld>
            <a:endParaRPr lang="en-US"/>
          </a:p>
        </p:txBody>
      </p:sp>
      <p:sp>
        <p:nvSpPr>
          <p:cNvPr id="95234"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9523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40656010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D846CE30-6AC8-4E8C-ADC7-AD90625FFF93}" type="slidenum">
              <a:rPr lang="en-US"/>
              <a:pPr/>
              <a:t>109</a:t>
            </a:fld>
            <a:endParaRPr lang="en-US"/>
          </a:p>
        </p:txBody>
      </p:sp>
      <p:sp>
        <p:nvSpPr>
          <p:cNvPr id="76802"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680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7578770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5568578A-9CFD-450E-9A9C-87981832B36D}" type="slidenum">
              <a:rPr lang="en-US"/>
              <a:pPr/>
              <a:t>111</a:t>
            </a:fld>
            <a:endParaRPr lang="en-US"/>
          </a:p>
        </p:txBody>
      </p:sp>
      <p:sp>
        <p:nvSpPr>
          <p:cNvPr id="91138" name="Rectangle 1026"/>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91139" name="Rectangle 1027"/>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18481827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7CF91F50-D1BF-4FAE-B369-0216DE99490A}" type="slidenum">
              <a:rPr lang="en-US"/>
              <a:pPr/>
              <a:t>112</a:t>
            </a:fld>
            <a:endParaRPr lang="en-US"/>
          </a:p>
        </p:txBody>
      </p:sp>
      <p:sp>
        <p:nvSpPr>
          <p:cNvPr id="81922"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192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16663533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8E5AB207-9803-44FC-9B19-8F2F5995689B}" type="slidenum">
              <a:rPr lang="en-US"/>
              <a:pPr/>
              <a:t>113</a:t>
            </a:fld>
            <a:endParaRPr lang="en-US"/>
          </a:p>
        </p:txBody>
      </p:sp>
      <p:sp>
        <p:nvSpPr>
          <p:cNvPr id="93186"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9318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5631340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962CB355-D694-4204-8EBB-079644D37E78}" type="slidenum">
              <a:rPr lang="en-US"/>
              <a:pPr/>
              <a:t>114</a:t>
            </a:fld>
            <a:endParaRPr lang="en-US"/>
          </a:p>
        </p:txBody>
      </p:sp>
      <p:sp>
        <p:nvSpPr>
          <p:cNvPr id="86018"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601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571322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eca363aa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eca363aa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90079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962CB355-D694-4204-8EBB-079644D37E78}" type="slidenum">
              <a:rPr lang="en-US"/>
              <a:pPr/>
              <a:t>115</a:t>
            </a:fld>
            <a:endParaRPr lang="en-US"/>
          </a:p>
        </p:txBody>
      </p:sp>
      <p:sp>
        <p:nvSpPr>
          <p:cNvPr id="86018"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601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27212533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69053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8eca363aa0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8eca363aa0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72364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eca363aa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eca363aa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996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eca363aa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eca363aa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1338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eca363aa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eca363aa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49814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eca363aa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eca363aa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47235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eca363aa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eca363aa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00171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eca363aa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eca363aa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29312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eca363aa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eca363aa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54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8eca363aa0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8eca363aa0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18662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eca363aa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eca363aa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99988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eca363aa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eca363aa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57186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eca363aa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eca363aa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59647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eca363aa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eca363aa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54050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eca363aa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eca363aa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47750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eca363aa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eca363aa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21791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eca363aa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eca363aa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99438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eca363aa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eca363aa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87176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B6203C-9CAE-444A-B470-05A80BAA2EC0}" type="slidenum">
              <a:rPr lang="en-IN" smtClean="0"/>
              <a:pPr/>
              <a:t>133</a:t>
            </a:fld>
            <a:endParaRPr lang="en-IN"/>
          </a:p>
        </p:txBody>
      </p:sp>
      <p:sp>
        <p:nvSpPr>
          <p:cNvPr id="5" name="Footer Placeholder 4"/>
          <p:cNvSpPr>
            <a:spLocks noGrp="1"/>
          </p:cNvSpPr>
          <p:nvPr>
            <p:ph type="ftr" sz="quarter" idx="11"/>
          </p:nvPr>
        </p:nvSpPr>
        <p:spPr>
          <a:xfrm>
            <a:off x="0" y="8685213"/>
            <a:ext cx="2971800" cy="457200"/>
          </a:xfrm>
          <a:prstGeom prst="rect">
            <a:avLst/>
          </a:prstGeom>
        </p:spPr>
        <p:txBody>
          <a:bodyPr/>
          <a:lstStyle/>
          <a:p>
            <a:endParaRPr lang="en-IN"/>
          </a:p>
        </p:txBody>
      </p:sp>
    </p:spTree>
    <p:extLst>
      <p:ext uri="{BB962C8B-B14F-4D97-AF65-F5344CB8AC3E}">
        <p14:creationId xmlns:p14="http://schemas.microsoft.com/office/powerpoint/2010/main" val="36745567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B6203C-9CAE-444A-B470-05A80BAA2EC0}" type="slidenum">
              <a:rPr lang="en-IN" smtClean="0"/>
              <a:pPr/>
              <a:t>134</a:t>
            </a:fld>
            <a:endParaRPr lang="en-IN"/>
          </a:p>
        </p:txBody>
      </p:sp>
      <p:sp>
        <p:nvSpPr>
          <p:cNvPr id="5" name="Footer Placeholder 4"/>
          <p:cNvSpPr>
            <a:spLocks noGrp="1"/>
          </p:cNvSpPr>
          <p:nvPr>
            <p:ph type="ftr" sz="quarter" idx="11"/>
          </p:nvPr>
        </p:nvSpPr>
        <p:spPr>
          <a:xfrm>
            <a:off x="0" y="8685213"/>
            <a:ext cx="2971800" cy="457200"/>
          </a:xfrm>
          <a:prstGeom prst="rect">
            <a:avLst/>
          </a:prstGeom>
        </p:spPr>
        <p:txBody>
          <a:bodyPr/>
          <a:lstStyle/>
          <a:p>
            <a:endParaRPr lang="en-IN"/>
          </a:p>
        </p:txBody>
      </p:sp>
    </p:spTree>
    <p:extLst>
      <p:ext uri="{BB962C8B-B14F-4D97-AF65-F5344CB8AC3E}">
        <p14:creationId xmlns:p14="http://schemas.microsoft.com/office/powerpoint/2010/main" val="1400260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8eca363aa0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8eca363aa0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02382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8eca363aa0_0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8eca363aa0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1246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D78915EC-F6F4-484D-B601-62A14B342540}" type="slidenum">
              <a:rPr lang="en-US"/>
              <a:pPr/>
              <a:t>16</a:t>
            </a:fld>
            <a:endParaRPr lang="en-US"/>
          </a:p>
        </p:txBody>
      </p:sp>
      <p:sp>
        <p:nvSpPr>
          <p:cNvPr id="9218" name="Rectangle 2"/>
          <p:cNvSpPr>
            <a:spLocks noGrp="1" noRot="1" noChangeAspect="1" noChangeArrowheads="1" noTextEdit="1"/>
          </p:cNvSpPr>
          <p:nvPr>
            <p:ph type="sldImg"/>
          </p:nvPr>
        </p:nvSpPr>
        <p:spPr>
          <a:xfrm>
            <a:off x="381000" y="685800"/>
            <a:ext cx="6096000" cy="3429000"/>
          </a:xfrm>
          <a:ln/>
        </p:spPr>
      </p:sp>
      <p:sp>
        <p:nvSpPr>
          <p:cNvPr id="9219" name="Rectangle 3"/>
          <p:cNvSpPr>
            <a:spLocks noGrp="1" noChangeArrowheads="1"/>
          </p:cNvSpPr>
          <p:nvPr>
            <p:ph type="body" idx="1"/>
          </p:nvPr>
        </p:nvSpPr>
        <p:spPr/>
        <p:txBody>
          <a:bodyPr/>
          <a:lstStyle/>
          <a:p>
            <a:pPr marL="228600" indent="-228600"/>
            <a:r>
              <a:rPr lang="en-US"/>
              <a:t>The important points: </a:t>
            </a:r>
          </a:p>
          <a:p>
            <a:pPr marL="228600" indent="-228600">
              <a:buFontTx/>
              <a:buAutoNum type="arabicPeriod"/>
            </a:pPr>
            <a:r>
              <a:rPr lang="en-US"/>
              <a:t>Shared lines means that quality can be bad at peak hours when everybody is on</a:t>
            </a:r>
          </a:p>
          <a:p>
            <a:pPr marL="228600" indent="-228600">
              <a:buFontTx/>
              <a:buAutoNum type="arabicPeriod"/>
            </a:pPr>
            <a:r>
              <a:rPr lang="en-US"/>
              <a:t>Don’t have to be a certain distance from the exchange</a:t>
            </a:r>
          </a:p>
        </p:txBody>
      </p:sp>
    </p:spTree>
    <p:extLst>
      <p:ext uri="{BB962C8B-B14F-4D97-AF65-F5344CB8AC3E}">
        <p14:creationId xmlns:p14="http://schemas.microsoft.com/office/powerpoint/2010/main" val="25949630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06C7B190-F607-4706-A100-021214126636}" type="slidenum">
              <a:rPr lang="en-US"/>
              <a:pPr/>
              <a:t>54</a:t>
            </a:fld>
            <a:endParaRPr lang="en-US"/>
          </a:p>
        </p:txBody>
      </p:sp>
      <p:sp>
        <p:nvSpPr>
          <p:cNvPr id="691202" name="Rectangle 2"/>
          <p:cNvSpPr>
            <a:spLocks noGrp="1" noRot="1" noChangeAspect="1" noChangeArrowheads="1" noTextEdit="1"/>
          </p:cNvSpPr>
          <p:nvPr>
            <p:ph type="sldImg"/>
          </p:nvPr>
        </p:nvSpPr>
        <p:spPr>
          <a:xfrm>
            <a:off x="381000" y="685800"/>
            <a:ext cx="6096000" cy="3429000"/>
          </a:xfrm>
          <a:ln/>
        </p:spPr>
      </p:sp>
      <p:sp>
        <p:nvSpPr>
          <p:cNvPr id="6912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2495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D98F02B4-08BE-4097-975B-AAD13C58E737}" type="datetimeFigureOut">
              <a:rPr lang="en-US" smtClean="0"/>
              <a:pPr/>
              <a:t>8/9/2020</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1FAD997-B97B-47A4-8691-54DD294E820E}"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150939" y="160735"/>
            <a:ext cx="7793037" cy="1096565"/>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182688" y="1513285"/>
            <a:ext cx="7772400" cy="1485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182688" y="3113485"/>
            <a:ext cx="7772400" cy="1485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1162050" y="4682729"/>
            <a:ext cx="1905000" cy="342900"/>
          </a:xfrm>
          <a:prstGeom prst="rect">
            <a:avLst/>
          </a:prstGeom>
        </p:spPr>
        <p:txBody>
          <a:bodyPr/>
          <a:lstStyle>
            <a:lvl1pPr>
              <a:defRPr/>
            </a:lvl1pPr>
          </a:lstStyle>
          <a:p>
            <a:endParaRPr lang="en-US"/>
          </a:p>
        </p:txBody>
      </p:sp>
      <p:sp>
        <p:nvSpPr>
          <p:cNvPr id="6" name="Footer Placeholder 5"/>
          <p:cNvSpPr>
            <a:spLocks noGrp="1"/>
          </p:cNvSpPr>
          <p:nvPr>
            <p:ph type="ftr" sz="quarter" idx="11"/>
          </p:nvPr>
        </p:nvSpPr>
        <p:spPr>
          <a:xfrm>
            <a:off x="3657600" y="4682729"/>
            <a:ext cx="2895600" cy="34290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a:xfrm>
            <a:off x="7042150" y="4682729"/>
            <a:ext cx="1905000" cy="342900"/>
          </a:xfrm>
        </p:spPr>
        <p:txBody>
          <a:bodyPr/>
          <a:lstStyle>
            <a:lvl1pPr>
              <a:defRPr/>
            </a:lvl1pPr>
          </a:lstStyle>
          <a:p>
            <a:fld id="{78A6F559-0A8E-454A-B65A-6A219CA5617A}" type="slidenum">
              <a:rPr lang="en-US"/>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userDrawn="1">
  <p:cSld name="1_Title and 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pic>
        <p:nvPicPr>
          <p:cNvPr id="6" name="Google Shape;77;p14">
            <a:extLst>
              <a:ext uri="{FF2B5EF4-FFF2-40B4-BE49-F238E27FC236}">
                <a16:creationId xmlns:a16="http://schemas.microsoft.com/office/drawing/2014/main" xmlns="" id="{FC905FBF-B932-4721-BAD8-290F4DF2C538}"/>
              </a:ext>
            </a:extLst>
          </p:cNvPr>
          <p:cNvPicPr preferRelativeResize="0"/>
          <p:nvPr userDrawn="1"/>
        </p:nvPicPr>
        <p:blipFill>
          <a:blip r:embed="rId2">
            <a:alphaModFix/>
          </a:blip>
          <a:stretch>
            <a:fillRect/>
          </a:stretch>
        </p:blipFill>
        <p:spPr>
          <a:xfrm>
            <a:off x="8087058" y="36959"/>
            <a:ext cx="934101" cy="389213"/>
          </a:xfrm>
          <a:prstGeom prst="rect">
            <a:avLst/>
          </a:prstGeom>
          <a:noFill/>
          <a:ln>
            <a:noFill/>
          </a:ln>
        </p:spPr>
      </p:pic>
      <p:sp>
        <p:nvSpPr>
          <p:cNvPr id="10" name="TextBox 9">
            <a:extLst>
              <a:ext uri="{FF2B5EF4-FFF2-40B4-BE49-F238E27FC236}">
                <a16:creationId xmlns:a16="http://schemas.microsoft.com/office/drawing/2014/main" xmlns="" id="{C9F98F6F-C24F-49F4-B773-C75B271C0366}"/>
              </a:ext>
            </a:extLst>
          </p:cNvPr>
          <p:cNvSpPr txBox="1"/>
          <p:nvPr userDrawn="1"/>
        </p:nvSpPr>
        <p:spPr>
          <a:xfrm>
            <a:off x="-75" y="4857751"/>
            <a:ext cx="5257800" cy="276999"/>
          </a:xfrm>
          <a:prstGeom prst="rect">
            <a:avLst/>
          </a:prstGeom>
          <a:noFill/>
        </p:spPr>
        <p:txBody>
          <a:bodyPr wrap="square">
            <a:spAutoFit/>
          </a:bodyPr>
          <a:lstStyle/>
          <a:p>
            <a:pPr marL="0" lvl="0" indent="0" algn="l" rtl="0">
              <a:spcBef>
                <a:spcPts val="0"/>
              </a:spcBef>
              <a:spcAft>
                <a:spcPts val="0"/>
              </a:spcAft>
              <a:buNone/>
            </a:pPr>
            <a:r>
              <a:rPr lang="en-US" sz="1200" dirty="0">
                <a:solidFill>
                  <a:schemeClr val="bg2"/>
                </a:solidFill>
                <a:latin typeface="Cambria"/>
                <a:ea typeface="Cambria"/>
                <a:cs typeface="Cambria"/>
                <a:sym typeface="Cambria"/>
              </a:rPr>
              <a:t>18CSC302J- School of Computing (Odd </a:t>
            </a:r>
            <a:r>
              <a:rPr lang="en-US" sz="1200" dirty="0" err="1">
                <a:solidFill>
                  <a:schemeClr val="bg2"/>
                </a:solidFill>
                <a:latin typeface="Cambria"/>
                <a:ea typeface="Cambria"/>
                <a:cs typeface="Cambria"/>
                <a:sym typeface="Cambria"/>
              </a:rPr>
              <a:t>sem</a:t>
            </a:r>
            <a:r>
              <a:rPr lang="en-US" sz="1200" dirty="0">
                <a:solidFill>
                  <a:schemeClr val="bg2"/>
                </a:solidFill>
                <a:latin typeface="Cambria"/>
                <a:ea typeface="Cambria"/>
                <a:cs typeface="Cambria"/>
                <a:sym typeface="Cambria"/>
              </a:rPr>
              <a:t> 2020)</a:t>
            </a:r>
          </a:p>
        </p:txBody>
      </p:sp>
    </p:spTree>
    <p:extLst>
      <p:ext uri="{BB962C8B-B14F-4D97-AF65-F5344CB8AC3E}">
        <p14:creationId xmlns:p14="http://schemas.microsoft.com/office/powerpoint/2010/main" val="30036742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06401" y="114300"/>
            <a:ext cx="8204200" cy="85725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028700"/>
            <a:ext cx="4013200" cy="3514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622801" y="1028700"/>
            <a:ext cx="4013200" cy="3514725"/>
          </a:xfrm>
        </p:spPr>
        <p:txBody>
          <a:bodyPr/>
          <a:lstStyle/>
          <a:p>
            <a:pPr lvl="0"/>
            <a:endParaRPr lang="en-US" noProof="0" smtClean="0"/>
          </a:p>
        </p:txBody>
      </p:sp>
      <p:sp>
        <p:nvSpPr>
          <p:cNvPr id="5" name="Date Placeholder 4"/>
          <p:cNvSpPr>
            <a:spLocks noGrp="1" noChangeArrowheads="1"/>
          </p:cNvSpPr>
          <p:nvPr>
            <p:ph type="dt" sz="half" idx="10"/>
          </p:nvPr>
        </p:nvSpPr>
        <p:spPr>
          <a:xfrm>
            <a:off x="628650" y="4767263"/>
            <a:ext cx="2057400" cy="273844"/>
          </a:xfrm>
          <a:prstGeom prst="rect">
            <a:avLst/>
          </a:prstGeom>
          <a:ln/>
        </p:spPr>
        <p:txBody>
          <a:bodyPr lIns="68580" tIns="34290" rIns="68580" bIns="34290"/>
          <a:lstStyle>
            <a:lvl1pPr>
              <a:defRPr/>
            </a:lvl1pPr>
          </a:lstStyle>
          <a:p>
            <a:pPr>
              <a:defRPr/>
            </a:pPr>
            <a:fld id="{1EF790E9-B87F-42D9-BDBA-5FA486086918}" type="datetime1">
              <a:rPr lang="en-IN" smtClean="0"/>
              <a:pPr>
                <a:defRPr/>
              </a:pPr>
              <a:t>09-08-2020</a:t>
            </a:fld>
            <a:endParaRPr lang="en-GB"/>
          </a:p>
        </p:txBody>
      </p:sp>
      <p:sp>
        <p:nvSpPr>
          <p:cNvPr id="6" name="Footer Placeholder 5"/>
          <p:cNvSpPr>
            <a:spLocks noGrp="1" noChangeArrowheads="1"/>
          </p:cNvSpPr>
          <p:nvPr>
            <p:ph type="ftr" sz="quarter" idx="11"/>
          </p:nvPr>
        </p:nvSpPr>
        <p:spPr>
          <a:xfrm>
            <a:off x="3028950" y="4767263"/>
            <a:ext cx="3086100" cy="273844"/>
          </a:xfrm>
          <a:prstGeom prst="rect">
            <a:avLst/>
          </a:prstGeom>
          <a:ln/>
        </p:spPr>
        <p:txBody>
          <a:bodyPr lIns="68580" tIns="34290" rIns="68580" bIns="34290"/>
          <a:lstStyle>
            <a:lvl1pPr>
              <a:defRPr/>
            </a:lvl1pPr>
          </a:lstStyle>
          <a:p>
            <a:pPr>
              <a:defRPr/>
            </a:pPr>
            <a:r>
              <a:rPr lang="en-IN" smtClean="0"/>
              <a:t>18CSC302J- School of Computing (Odd sem 2020)</a:t>
            </a: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4F3BAA2F-9281-45B9-A2F6-A79540D48EC6}" type="slidenum">
              <a:rPr lang="en-GB"/>
              <a:pPr>
                <a:defRPr/>
              </a:pPr>
              <a:t>‹#›</a:t>
            </a:fld>
            <a:endParaRPr lang="en-GB"/>
          </a:p>
        </p:txBody>
      </p:sp>
    </p:spTree>
    <p:extLst>
      <p:ext uri="{BB962C8B-B14F-4D97-AF65-F5344CB8AC3E}">
        <p14:creationId xmlns:p14="http://schemas.microsoft.com/office/powerpoint/2010/main" val="716613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 id="2147483662" r:id="rId14"/>
    <p:sldLayoutId id="2147483663"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image" Target="../media/image76.png"/></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8.png"/><Relationship Id="rId1" Type="http://schemas.openxmlformats.org/officeDocument/2006/relationships/slideLayout" Target="../slideLayouts/slideLayout15.xml"/></Relationships>
</file>

<file path=ppt/slides/_rels/slide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1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5.xml.rels><?xml version="1.0" encoding="UTF-8" standalone="yes"?>
<Relationships xmlns="http://schemas.openxmlformats.org/package/2006/relationships"><Relationship Id="rId2" Type="http://schemas.openxmlformats.org/officeDocument/2006/relationships/image" Target="../media/image82.tiff"/><Relationship Id="rId1" Type="http://schemas.openxmlformats.org/officeDocument/2006/relationships/slideLayout" Target="../slideLayouts/slideLayout11.xml"/></Relationships>
</file>

<file path=ppt/slides/_rels/slide17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2.xml"/><Relationship Id="rId4" Type="http://schemas.openxmlformats.org/officeDocument/2006/relationships/image" Target="../media/image17.jpeg"/></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58.emf"/><Relationship Id="rId7"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61.emf"/><Relationship Id="rId5" Type="http://schemas.openxmlformats.org/officeDocument/2006/relationships/image" Target="../media/image60.emf"/><Relationship Id="rId4" Type="http://schemas.openxmlformats.org/officeDocument/2006/relationships/image" Target="../media/image59.emf"/></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6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65.emf"/><Relationship Id="rId7" Type="http://schemas.openxmlformats.org/officeDocument/2006/relationships/image" Target="../media/image69.emf"/><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68.emf"/><Relationship Id="rId5" Type="http://schemas.openxmlformats.org/officeDocument/2006/relationships/image" Target="../media/image67.emf"/><Relationship Id="rId4" Type="http://schemas.openxmlformats.org/officeDocument/2006/relationships/image" Target="../media/image66.emf"/></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2" Type="http://schemas.openxmlformats.org/officeDocument/2006/relationships/hyperlink" Target="http://ntrg.cs.tcd.ie/undergrad/4ba2/atm/ATMtraffic.html" TargetMode="Externa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1004150" y="1751775"/>
            <a:ext cx="7575600" cy="102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800">
                <a:solidFill>
                  <a:srgbClr val="741B47"/>
                </a:solidFill>
                <a:latin typeface="Cambria"/>
                <a:ea typeface="Cambria"/>
                <a:cs typeface="Cambria"/>
                <a:sym typeface="Cambria"/>
              </a:rPr>
              <a:t>18CSC302J- Computer  Networks</a:t>
            </a:r>
            <a:endParaRPr sz="3800">
              <a:solidFill>
                <a:srgbClr val="741B47"/>
              </a:solidFill>
              <a:latin typeface="Cambria"/>
              <a:ea typeface="Cambria"/>
              <a:cs typeface="Cambria"/>
              <a:sym typeface="Cambria"/>
            </a:endParaRPr>
          </a:p>
        </p:txBody>
      </p:sp>
      <p:sp>
        <p:nvSpPr>
          <p:cNvPr id="67" name="Google Shape;67;p13"/>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400" b="1" dirty="0" smtClean="0">
                <a:solidFill>
                  <a:schemeClr val="accent1"/>
                </a:solidFill>
                <a:latin typeface="Cambria"/>
                <a:ea typeface="Cambria"/>
                <a:cs typeface="Cambria"/>
                <a:sym typeface="Cambria"/>
              </a:rPr>
              <a:t>Unit-5</a:t>
            </a:r>
            <a:endParaRPr/>
          </a:p>
        </p:txBody>
      </p:sp>
      <p:pic>
        <p:nvPicPr>
          <p:cNvPr id="68" name="Google Shape;68;p13"/>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69" name="Google Shape;69;p13"/>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mbria"/>
                <a:ea typeface="Cambria"/>
                <a:cs typeface="Cambria"/>
                <a:sym typeface="Cambria"/>
              </a:rPr>
              <a:t>School of Computing - SRMIST Kattankulathur Campus</a:t>
            </a:r>
            <a:endParaRPr sz="1000">
              <a:latin typeface="Cambria"/>
              <a:ea typeface="Cambria"/>
              <a:cs typeface="Cambria"/>
              <a:sym typeface="Cambri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7" name="Rectangle 3"/>
          <p:cNvSpPr>
            <a:spLocks noGrp="1" noChangeArrowheads="1"/>
          </p:cNvSpPr>
          <p:nvPr>
            <p:ph type="body" idx="1"/>
          </p:nvPr>
        </p:nvSpPr>
        <p:spPr/>
        <p:txBody>
          <a:bodyPr/>
          <a:lstStyle/>
          <a:p>
            <a:pPr>
              <a:lnSpc>
                <a:spcPct val="100000"/>
              </a:lnSpc>
            </a:pPr>
            <a:r>
              <a:rPr lang="en-US" altLang="ko-KR" sz="1400" dirty="0">
                <a:solidFill>
                  <a:srgbClr val="0A0806"/>
                </a:solidFill>
                <a:latin typeface="Cambria" pitchFamily="18" charset="0"/>
                <a:ea typeface="Cambria" pitchFamily="18" charset="0"/>
              </a:rPr>
              <a:t> Traditional cable Networks</a:t>
            </a:r>
          </a:p>
          <a:p>
            <a:pPr lvl="1">
              <a:lnSpc>
                <a:spcPct val="80000"/>
              </a:lnSpc>
            </a:pPr>
            <a:r>
              <a:rPr lang="en-US" altLang="ko-KR" dirty="0">
                <a:solidFill>
                  <a:srgbClr val="0A0806"/>
                </a:solidFill>
                <a:latin typeface="Cambria" pitchFamily="18" charset="0"/>
                <a:ea typeface="Cambria" pitchFamily="18" charset="0"/>
              </a:rPr>
              <a:t> community antenna TV (CATV)</a:t>
            </a:r>
          </a:p>
          <a:p>
            <a:pPr lvl="1">
              <a:lnSpc>
                <a:spcPct val="80000"/>
              </a:lnSpc>
            </a:pPr>
            <a:endParaRPr lang="en-US" altLang="ko-KR" sz="1800" dirty="0"/>
          </a:p>
          <a:p>
            <a:pPr lvl="1">
              <a:lnSpc>
                <a:spcPct val="80000"/>
              </a:lnSpc>
            </a:pPr>
            <a:endParaRPr lang="en-US" altLang="ko-KR" sz="1800" dirty="0"/>
          </a:p>
          <a:p>
            <a:pPr lvl="1">
              <a:lnSpc>
                <a:spcPct val="80000"/>
              </a:lnSpc>
            </a:pPr>
            <a:endParaRPr lang="en-US" altLang="ko-KR" sz="1800" dirty="0"/>
          </a:p>
          <a:p>
            <a:pPr lvl="1">
              <a:lnSpc>
                <a:spcPct val="80000"/>
              </a:lnSpc>
            </a:pPr>
            <a:endParaRPr lang="en-US" altLang="ko-KR" sz="1800" dirty="0"/>
          </a:p>
          <a:p>
            <a:pPr lvl="1">
              <a:lnSpc>
                <a:spcPct val="80000"/>
              </a:lnSpc>
            </a:pPr>
            <a:endParaRPr lang="en-US" altLang="ko-KR" sz="1800" dirty="0"/>
          </a:p>
          <a:p>
            <a:pPr lvl="1">
              <a:lnSpc>
                <a:spcPct val="80000"/>
              </a:lnSpc>
            </a:pPr>
            <a:endParaRPr lang="en-US" altLang="ko-KR" sz="1800" dirty="0"/>
          </a:p>
          <a:p>
            <a:pPr lvl="1">
              <a:lnSpc>
                <a:spcPct val="80000"/>
              </a:lnSpc>
            </a:pPr>
            <a:endParaRPr lang="en-US" altLang="ko-KR" sz="1800" dirty="0"/>
          </a:p>
          <a:p>
            <a:pPr lvl="1">
              <a:lnSpc>
                <a:spcPct val="80000"/>
              </a:lnSpc>
            </a:pPr>
            <a:endParaRPr lang="en-US" altLang="ko-KR" sz="1800" dirty="0"/>
          </a:p>
          <a:p>
            <a:pPr lvl="1">
              <a:lnSpc>
                <a:spcPct val="80000"/>
              </a:lnSpc>
            </a:pPr>
            <a:endParaRPr lang="en-US" altLang="ko-KR" sz="1800" dirty="0"/>
          </a:p>
          <a:p>
            <a:pPr lvl="1">
              <a:lnSpc>
                <a:spcPct val="80000"/>
              </a:lnSpc>
            </a:pPr>
            <a:endParaRPr lang="en-US" altLang="ko-KR" sz="1800" dirty="0"/>
          </a:p>
          <a:p>
            <a:pPr lvl="1">
              <a:lnSpc>
                <a:spcPct val="80000"/>
              </a:lnSpc>
            </a:pPr>
            <a:endParaRPr lang="en-US" altLang="ko-KR" sz="1800" dirty="0"/>
          </a:p>
        </p:txBody>
      </p:sp>
      <p:pic>
        <p:nvPicPr>
          <p:cNvPr id="641028" name="Picture 4"/>
          <p:cNvPicPr>
            <a:picLocks noChangeAspect="1" noChangeArrowheads="1"/>
          </p:cNvPicPr>
          <p:nvPr/>
        </p:nvPicPr>
        <p:blipFill>
          <a:blip r:embed="rId2"/>
          <a:srcRect/>
          <a:stretch>
            <a:fillRect/>
          </a:stretch>
        </p:blipFill>
        <p:spPr bwMode="auto">
          <a:xfrm>
            <a:off x="485346" y="2283742"/>
            <a:ext cx="7779726" cy="2670572"/>
          </a:xfrm>
          <a:prstGeom prst="rect">
            <a:avLst/>
          </a:prstGeom>
          <a:noFill/>
          <a:ln w="9525">
            <a:noFill/>
            <a:miter lim="800000"/>
            <a:headEnd/>
            <a:tailEnd/>
          </a:ln>
          <a:effectLst/>
        </p:spPr>
      </p:pic>
      <p:sp>
        <p:nvSpPr>
          <p:cNvPr id="6" name="Rectangle 5"/>
          <p:cNvSpPr/>
          <p:nvPr/>
        </p:nvSpPr>
        <p:spPr>
          <a:xfrm>
            <a:off x="436178" y="140820"/>
            <a:ext cx="8098221" cy="621709"/>
          </a:xfrm>
          <a:prstGeom prst="rect">
            <a:avLst/>
          </a:prstGeom>
        </p:spPr>
        <p:txBody>
          <a:bodyPr wrap="square">
            <a:spAutoFit/>
          </a:bodyPr>
          <a:lstStyle/>
          <a:p>
            <a:r>
              <a:rPr lang="en-US" altLang="ko-KR" sz="1800" b="1" dirty="0" smtClean="0">
                <a:solidFill>
                  <a:schemeClr val="accent1"/>
                </a:solidFill>
                <a:latin typeface="Cambria" pitchFamily="18" charset="0"/>
                <a:ea typeface="Cambria" pitchFamily="18" charset="0"/>
              </a:rPr>
              <a:t>Communication </a:t>
            </a:r>
            <a:r>
              <a:rPr lang="en-US" altLang="ko-KR" sz="2000" b="1" dirty="0" smtClean="0">
                <a:solidFill>
                  <a:schemeClr val="accent1"/>
                </a:solidFill>
                <a:latin typeface="Cambria" pitchFamily="18" charset="0"/>
                <a:ea typeface="Cambria" pitchFamily="18" charset="0"/>
              </a:rPr>
              <a:t>in</a:t>
            </a:r>
            <a:r>
              <a:rPr lang="en-US" altLang="ko-KR" sz="1800" b="1" dirty="0" smtClean="0">
                <a:solidFill>
                  <a:schemeClr val="accent1"/>
                </a:solidFill>
                <a:latin typeface="Cambria" pitchFamily="18" charset="0"/>
                <a:ea typeface="Cambria" pitchFamily="18" charset="0"/>
              </a:rPr>
              <a:t> the traditional cable TV network is unidirectional.</a:t>
            </a:r>
          </a:p>
          <a:p>
            <a:pPr lvl="1">
              <a:lnSpc>
                <a:spcPct val="80000"/>
              </a:lnSpc>
            </a:pPr>
            <a:endParaRPr lang="en-US" altLang="ko-KR" sz="1800" b="1" dirty="0">
              <a:solidFill>
                <a:schemeClr val="accent1"/>
              </a:solidFill>
              <a:latin typeface="Cambria" pitchFamily="18" charset="0"/>
              <a:ea typeface="Cambria" pitchFamily="18" charset="0"/>
            </a:endParaRPr>
          </a:p>
        </p:txBody>
      </p:sp>
      <p:pic>
        <p:nvPicPr>
          <p:cNvPr id="7" name="Google Shape;68;p13"/>
          <p:cNvPicPr preferRelativeResize="0"/>
          <p:nvPr/>
        </p:nvPicPr>
        <p:blipFill>
          <a:blip r:embed="rId3">
            <a:alphaModFix/>
          </a:blip>
          <a:stretch>
            <a:fillRect/>
          </a:stretch>
        </p:blipFill>
        <p:spPr>
          <a:xfrm>
            <a:off x="8089175" y="101825"/>
            <a:ext cx="934101" cy="518950"/>
          </a:xfrm>
          <a:prstGeom prst="rect">
            <a:avLst/>
          </a:prstGeom>
          <a:noFill/>
          <a:ln>
            <a:noFill/>
          </a:ln>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Slide Number Placeholder 5"/>
          <p:cNvSpPr>
            <a:spLocks noGrp="1"/>
          </p:cNvSpPr>
          <p:nvPr>
            <p:ph type="sldNum" idx="12"/>
          </p:nvPr>
        </p:nvSpPr>
        <p:spPr/>
        <p:txBody>
          <a:bodyPr/>
          <a:lstStyle/>
          <a:p>
            <a:fld id="{90B64115-CC82-4F6B-8680-58A484E6E885}" type="slidenum">
              <a:rPr lang="en-US"/>
              <a:pPr/>
              <a:t>100</a:t>
            </a:fld>
            <a:endParaRPr lang="en-US"/>
          </a:p>
        </p:txBody>
      </p:sp>
      <p:sp>
        <p:nvSpPr>
          <p:cNvPr id="33794" name="Rectangle 2"/>
          <p:cNvSpPr>
            <a:spLocks noChangeArrowheads="1"/>
          </p:cNvSpPr>
          <p:nvPr/>
        </p:nvSpPr>
        <p:spPr bwMode="auto">
          <a:xfrm>
            <a:off x="865188" y="1763316"/>
            <a:ext cx="1346200" cy="495300"/>
          </a:xfrm>
          <a:prstGeom prst="rect">
            <a:avLst/>
          </a:prstGeom>
          <a:noFill/>
          <a:ln w="19050">
            <a:solidFill>
              <a:schemeClr val="tx1"/>
            </a:solidFill>
            <a:miter lim="800000"/>
            <a:headEnd/>
            <a:tailEnd/>
          </a:ln>
          <a:effectLst/>
        </p:spPr>
        <p:txBody>
          <a:bodyPr wrap="none" anchor="ctr"/>
          <a:lstStyle/>
          <a:p>
            <a:endParaRPr lang="en-US"/>
          </a:p>
        </p:txBody>
      </p:sp>
      <p:sp>
        <p:nvSpPr>
          <p:cNvPr id="33795" name="Rectangle 3"/>
          <p:cNvSpPr>
            <a:spLocks noChangeArrowheads="1"/>
          </p:cNvSpPr>
          <p:nvPr/>
        </p:nvSpPr>
        <p:spPr bwMode="auto">
          <a:xfrm>
            <a:off x="865188" y="2258616"/>
            <a:ext cx="1346200" cy="495300"/>
          </a:xfrm>
          <a:prstGeom prst="rect">
            <a:avLst/>
          </a:prstGeom>
          <a:noFill/>
          <a:ln w="19050">
            <a:solidFill>
              <a:schemeClr val="tx1"/>
            </a:solidFill>
            <a:miter lim="800000"/>
            <a:headEnd/>
            <a:tailEnd/>
          </a:ln>
          <a:effectLst/>
        </p:spPr>
        <p:txBody>
          <a:bodyPr wrap="none" anchor="ctr"/>
          <a:lstStyle/>
          <a:p>
            <a:endParaRPr lang="en-US"/>
          </a:p>
        </p:txBody>
      </p:sp>
      <p:sp>
        <p:nvSpPr>
          <p:cNvPr id="33796" name="Rectangle 4"/>
          <p:cNvSpPr>
            <a:spLocks noChangeArrowheads="1"/>
          </p:cNvSpPr>
          <p:nvPr/>
        </p:nvSpPr>
        <p:spPr bwMode="auto">
          <a:xfrm>
            <a:off x="865188" y="2753916"/>
            <a:ext cx="1346200" cy="495300"/>
          </a:xfrm>
          <a:prstGeom prst="rect">
            <a:avLst/>
          </a:prstGeom>
          <a:noFill/>
          <a:ln w="19050">
            <a:solidFill>
              <a:schemeClr val="tx1"/>
            </a:solidFill>
            <a:miter lim="800000"/>
            <a:headEnd/>
            <a:tailEnd/>
          </a:ln>
          <a:effectLst/>
        </p:spPr>
        <p:txBody>
          <a:bodyPr wrap="none" anchor="ctr"/>
          <a:lstStyle/>
          <a:p>
            <a:endParaRPr lang="en-US"/>
          </a:p>
        </p:txBody>
      </p:sp>
      <p:sp>
        <p:nvSpPr>
          <p:cNvPr id="33797" name="Rectangle 5"/>
          <p:cNvSpPr>
            <a:spLocks noChangeArrowheads="1"/>
          </p:cNvSpPr>
          <p:nvPr/>
        </p:nvSpPr>
        <p:spPr bwMode="auto">
          <a:xfrm>
            <a:off x="6707188" y="1763316"/>
            <a:ext cx="1346200" cy="495300"/>
          </a:xfrm>
          <a:prstGeom prst="rect">
            <a:avLst/>
          </a:prstGeom>
          <a:noFill/>
          <a:ln w="19050">
            <a:solidFill>
              <a:schemeClr val="tx1"/>
            </a:solidFill>
            <a:miter lim="800000"/>
            <a:headEnd/>
            <a:tailEnd/>
          </a:ln>
          <a:effectLst/>
        </p:spPr>
        <p:txBody>
          <a:bodyPr wrap="none" anchor="ctr"/>
          <a:lstStyle/>
          <a:p>
            <a:endParaRPr lang="en-US"/>
          </a:p>
        </p:txBody>
      </p:sp>
      <p:sp>
        <p:nvSpPr>
          <p:cNvPr id="33798" name="Rectangle 6"/>
          <p:cNvSpPr>
            <a:spLocks noChangeArrowheads="1"/>
          </p:cNvSpPr>
          <p:nvPr/>
        </p:nvSpPr>
        <p:spPr bwMode="auto">
          <a:xfrm>
            <a:off x="6707188" y="2258616"/>
            <a:ext cx="1346200" cy="495300"/>
          </a:xfrm>
          <a:prstGeom prst="rect">
            <a:avLst/>
          </a:prstGeom>
          <a:noFill/>
          <a:ln w="19050">
            <a:solidFill>
              <a:schemeClr val="tx1"/>
            </a:solidFill>
            <a:miter lim="800000"/>
            <a:headEnd/>
            <a:tailEnd/>
          </a:ln>
          <a:effectLst/>
        </p:spPr>
        <p:txBody>
          <a:bodyPr wrap="none" anchor="ctr"/>
          <a:lstStyle/>
          <a:p>
            <a:endParaRPr lang="en-US"/>
          </a:p>
        </p:txBody>
      </p:sp>
      <p:sp>
        <p:nvSpPr>
          <p:cNvPr id="33799" name="Rectangle 7"/>
          <p:cNvSpPr>
            <a:spLocks noChangeArrowheads="1"/>
          </p:cNvSpPr>
          <p:nvPr/>
        </p:nvSpPr>
        <p:spPr bwMode="auto">
          <a:xfrm>
            <a:off x="6707188" y="2753916"/>
            <a:ext cx="1346200" cy="495300"/>
          </a:xfrm>
          <a:prstGeom prst="rect">
            <a:avLst/>
          </a:prstGeom>
          <a:noFill/>
          <a:ln w="19050">
            <a:solidFill>
              <a:schemeClr val="tx1"/>
            </a:solidFill>
            <a:miter lim="800000"/>
            <a:headEnd/>
            <a:tailEnd/>
          </a:ln>
          <a:effectLst/>
        </p:spPr>
        <p:txBody>
          <a:bodyPr wrap="none" anchor="ctr"/>
          <a:lstStyle/>
          <a:p>
            <a:endParaRPr lang="en-US"/>
          </a:p>
        </p:txBody>
      </p:sp>
      <p:sp>
        <p:nvSpPr>
          <p:cNvPr id="33800" name="Rectangle 8"/>
          <p:cNvSpPr>
            <a:spLocks noChangeArrowheads="1"/>
          </p:cNvSpPr>
          <p:nvPr/>
        </p:nvSpPr>
        <p:spPr bwMode="auto">
          <a:xfrm>
            <a:off x="2770188" y="2287191"/>
            <a:ext cx="1346200" cy="495300"/>
          </a:xfrm>
          <a:prstGeom prst="rect">
            <a:avLst/>
          </a:prstGeom>
          <a:noFill/>
          <a:ln w="25400">
            <a:noFill/>
            <a:miter lim="800000"/>
            <a:headEnd/>
            <a:tailEnd/>
          </a:ln>
          <a:effectLst/>
        </p:spPr>
        <p:txBody>
          <a:bodyPr wrap="none" anchor="ctr"/>
          <a:lstStyle/>
          <a:p>
            <a:endParaRPr lang="en-US"/>
          </a:p>
        </p:txBody>
      </p:sp>
      <p:sp>
        <p:nvSpPr>
          <p:cNvPr id="33801" name="Rectangle 9"/>
          <p:cNvSpPr>
            <a:spLocks noChangeArrowheads="1"/>
          </p:cNvSpPr>
          <p:nvPr/>
        </p:nvSpPr>
        <p:spPr bwMode="auto">
          <a:xfrm>
            <a:off x="2770188" y="2230041"/>
            <a:ext cx="1346200" cy="495300"/>
          </a:xfrm>
          <a:prstGeom prst="rect">
            <a:avLst/>
          </a:prstGeom>
          <a:noFill/>
          <a:ln w="19050">
            <a:solidFill>
              <a:schemeClr val="tx1"/>
            </a:solidFill>
            <a:miter lim="800000"/>
            <a:headEnd/>
            <a:tailEnd/>
          </a:ln>
          <a:effectLst/>
        </p:spPr>
        <p:txBody>
          <a:bodyPr wrap="none" anchor="ctr"/>
          <a:lstStyle/>
          <a:p>
            <a:endParaRPr lang="en-US"/>
          </a:p>
        </p:txBody>
      </p:sp>
      <p:sp>
        <p:nvSpPr>
          <p:cNvPr id="33802" name="Rectangle 10"/>
          <p:cNvSpPr>
            <a:spLocks noChangeArrowheads="1"/>
          </p:cNvSpPr>
          <p:nvPr/>
        </p:nvSpPr>
        <p:spPr bwMode="auto">
          <a:xfrm>
            <a:off x="1241425" y="1862138"/>
            <a:ext cx="597922" cy="335989"/>
          </a:xfrm>
          <a:prstGeom prst="rect">
            <a:avLst/>
          </a:prstGeom>
          <a:noFill/>
          <a:ln w="25400">
            <a:noFill/>
            <a:miter lim="800000"/>
            <a:headEnd/>
            <a:tailEnd/>
          </a:ln>
          <a:effectLst/>
        </p:spPr>
        <p:txBody>
          <a:bodyPr wrap="none" lIns="90488" tIns="44450" rIns="90488" bIns="44450">
            <a:spAutoFit/>
          </a:bodyPr>
          <a:lstStyle/>
          <a:p>
            <a:pPr algn="ctr" eaLnBrk="0" hangingPunct="0"/>
            <a:r>
              <a:rPr lang="en-US" sz="1600" b="1">
                <a:solidFill>
                  <a:srgbClr val="666699"/>
                </a:solidFill>
                <a:latin typeface="Comic Sans MS" pitchFamily="66" charset="0"/>
              </a:rPr>
              <a:t>AAL</a:t>
            </a:r>
          </a:p>
        </p:txBody>
      </p:sp>
      <p:sp>
        <p:nvSpPr>
          <p:cNvPr id="33803" name="Rectangle 11"/>
          <p:cNvSpPr>
            <a:spLocks noChangeArrowheads="1"/>
          </p:cNvSpPr>
          <p:nvPr/>
        </p:nvSpPr>
        <p:spPr bwMode="auto">
          <a:xfrm>
            <a:off x="1231901" y="2366963"/>
            <a:ext cx="615554" cy="335989"/>
          </a:xfrm>
          <a:prstGeom prst="rect">
            <a:avLst/>
          </a:prstGeom>
          <a:noFill/>
          <a:ln w="25400">
            <a:noFill/>
            <a:miter lim="800000"/>
            <a:headEnd/>
            <a:tailEnd/>
          </a:ln>
          <a:effectLst/>
        </p:spPr>
        <p:txBody>
          <a:bodyPr wrap="none" lIns="90488" tIns="44450" rIns="90488" bIns="44450">
            <a:spAutoFit/>
          </a:bodyPr>
          <a:lstStyle/>
          <a:p>
            <a:pPr algn="ctr" eaLnBrk="0" hangingPunct="0"/>
            <a:r>
              <a:rPr lang="en-US" sz="1600"/>
              <a:t>ATM</a:t>
            </a:r>
          </a:p>
        </p:txBody>
      </p:sp>
      <p:sp>
        <p:nvSpPr>
          <p:cNvPr id="33804" name="Rectangle 12"/>
          <p:cNvSpPr>
            <a:spLocks noChangeArrowheads="1"/>
          </p:cNvSpPr>
          <p:nvPr/>
        </p:nvSpPr>
        <p:spPr bwMode="auto">
          <a:xfrm>
            <a:off x="2770188" y="2725341"/>
            <a:ext cx="1346200" cy="495300"/>
          </a:xfrm>
          <a:prstGeom prst="rect">
            <a:avLst/>
          </a:prstGeom>
          <a:noFill/>
          <a:ln w="19050">
            <a:solidFill>
              <a:schemeClr val="tx1"/>
            </a:solidFill>
            <a:miter lim="800000"/>
            <a:headEnd/>
            <a:tailEnd/>
          </a:ln>
          <a:effectLst/>
        </p:spPr>
        <p:txBody>
          <a:bodyPr wrap="none" anchor="ctr"/>
          <a:lstStyle/>
          <a:p>
            <a:endParaRPr lang="en-US"/>
          </a:p>
        </p:txBody>
      </p:sp>
      <p:sp>
        <p:nvSpPr>
          <p:cNvPr id="33805" name="Rectangle 13"/>
          <p:cNvSpPr>
            <a:spLocks noChangeArrowheads="1"/>
          </p:cNvSpPr>
          <p:nvPr/>
        </p:nvSpPr>
        <p:spPr bwMode="auto">
          <a:xfrm>
            <a:off x="868364" y="971551"/>
            <a:ext cx="1514475" cy="643766"/>
          </a:xfrm>
          <a:prstGeom prst="rect">
            <a:avLst/>
          </a:prstGeom>
          <a:noFill/>
          <a:ln w="25400">
            <a:noFill/>
            <a:miter lim="800000"/>
            <a:headEnd/>
            <a:tailEnd/>
          </a:ln>
          <a:effectLst/>
        </p:spPr>
        <p:txBody>
          <a:bodyPr lIns="90488" tIns="44450" rIns="90488" bIns="44450">
            <a:spAutoFit/>
          </a:bodyPr>
          <a:lstStyle/>
          <a:p>
            <a:pPr algn="ctr" eaLnBrk="0" hangingPunct="0"/>
            <a:r>
              <a:rPr lang="en-US" sz="1800"/>
              <a:t>User information</a:t>
            </a:r>
          </a:p>
        </p:txBody>
      </p:sp>
      <p:sp>
        <p:nvSpPr>
          <p:cNvPr id="33806" name="Line 14"/>
          <p:cNvSpPr>
            <a:spLocks noChangeShapeType="1"/>
          </p:cNvSpPr>
          <p:nvPr/>
        </p:nvSpPr>
        <p:spPr bwMode="auto">
          <a:xfrm>
            <a:off x="1568450" y="1469231"/>
            <a:ext cx="0" cy="272654"/>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33807" name="Line 15"/>
          <p:cNvSpPr>
            <a:spLocks noChangeShapeType="1"/>
          </p:cNvSpPr>
          <p:nvPr/>
        </p:nvSpPr>
        <p:spPr bwMode="auto">
          <a:xfrm>
            <a:off x="3024188" y="3268266"/>
            <a:ext cx="0" cy="197644"/>
          </a:xfrm>
          <a:prstGeom prst="line">
            <a:avLst/>
          </a:prstGeom>
          <a:noFill/>
          <a:ln w="19050">
            <a:solidFill>
              <a:schemeClr val="tx1"/>
            </a:solidFill>
            <a:round/>
            <a:headEnd type="triangle" w="med" len="med"/>
            <a:tailEnd/>
          </a:ln>
          <a:effectLst/>
        </p:spPr>
        <p:txBody>
          <a:bodyPr wrap="none" anchor="ctr"/>
          <a:lstStyle/>
          <a:p>
            <a:endParaRPr lang="en-US"/>
          </a:p>
        </p:txBody>
      </p:sp>
      <p:sp>
        <p:nvSpPr>
          <p:cNvPr id="33808" name="Rectangle 16"/>
          <p:cNvSpPr>
            <a:spLocks noChangeArrowheads="1"/>
          </p:cNvSpPr>
          <p:nvPr/>
        </p:nvSpPr>
        <p:spPr bwMode="auto">
          <a:xfrm>
            <a:off x="4725988" y="2703910"/>
            <a:ext cx="1346200" cy="495300"/>
          </a:xfrm>
          <a:prstGeom prst="rect">
            <a:avLst/>
          </a:prstGeom>
          <a:noFill/>
          <a:ln w="19050">
            <a:solidFill>
              <a:schemeClr val="tx1"/>
            </a:solidFill>
            <a:miter lim="800000"/>
            <a:headEnd/>
            <a:tailEnd/>
          </a:ln>
          <a:effectLst/>
        </p:spPr>
        <p:txBody>
          <a:bodyPr wrap="none" anchor="ctr"/>
          <a:lstStyle/>
          <a:p>
            <a:endParaRPr lang="en-US"/>
          </a:p>
        </p:txBody>
      </p:sp>
      <p:sp>
        <p:nvSpPr>
          <p:cNvPr id="33809" name="Rectangle 17"/>
          <p:cNvSpPr>
            <a:spLocks noChangeArrowheads="1"/>
          </p:cNvSpPr>
          <p:nvPr/>
        </p:nvSpPr>
        <p:spPr bwMode="auto">
          <a:xfrm>
            <a:off x="4725988" y="2206229"/>
            <a:ext cx="1346200" cy="495300"/>
          </a:xfrm>
          <a:prstGeom prst="rect">
            <a:avLst/>
          </a:prstGeom>
          <a:noFill/>
          <a:ln w="19050">
            <a:solidFill>
              <a:schemeClr val="tx1"/>
            </a:solidFill>
            <a:miter lim="800000"/>
            <a:headEnd/>
            <a:tailEnd/>
          </a:ln>
          <a:effectLst/>
        </p:spPr>
        <p:txBody>
          <a:bodyPr wrap="none" anchor="ctr"/>
          <a:lstStyle/>
          <a:p>
            <a:endParaRPr lang="en-US"/>
          </a:p>
        </p:txBody>
      </p:sp>
      <p:sp>
        <p:nvSpPr>
          <p:cNvPr id="33810" name="Line 18"/>
          <p:cNvSpPr>
            <a:spLocks noChangeShapeType="1"/>
          </p:cNvSpPr>
          <p:nvPr/>
        </p:nvSpPr>
        <p:spPr bwMode="auto">
          <a:xfrm>
            <a:off x="1563688" y="3456385"/>
            <a:ext cx="1447800" cy="0"/>
          </a:xfrm>
          <a:prstGeom prst="line">
            <a:avLst/>
          </a:prstGeom>
          <a:noFill/>
          <a:ln w="19050">
            <a:solidFill>
              <a:schemeClr val="tx1"/>
            </a:solidFill>
            <a:round/>
            <a:headEnd/>
            <a:tailEnd/>
          </a:ln>
          <a:effectLst/>
        </p:spPr>
        <p:txBody>
          <a:bodyPr wrap="none" anchor="ctr"/>
          <a:lstStyle/>
          <a:p>
            <a:endParaRPr lang="en-US"/>
          </a:p>
        </p:txBody>
      </p:sp>
      <p:sp>
        <p:nvSpPr>
          <p:cNvPr id="33811" name="Line 19"/>
          <p:cNvSpPr>
            <a:spLocks noChangeShapeType="1"/>
          </p:cNvSpPr>
          <p:nvPr/>
        </p:nvSpPr>
        <p:spPr bwMode="auto">
          <a:xfrm>
            <a:off x="2419351" y="1930004"/>
            <a:ext cx="4137025" cy="0"/>
          </a:xfrm>
          <a:prstGeom prst="line">
            <a:avLst/>
          </a:prstGeom>
          <a:noFill/>
          <a:ln w="31750">
            <a:solidFill>
              <a:schemeClr val="bg2"/>
            </a:solidFill>
            <a:prstDash val="sysDot"/>
            <a:round/>
            <a:headEnd type="triangle" w="med" len="med"/>
            <a:tailEnd type="triangle" w="med" len="med"/>
          </a:ln>
          <a:effectLst/>
        </p:spPr>
        <p:txBody>
          <a:bodyPr wrap="none" anchor="ctr"/>
          <a:lstStyle/>
          <a:p>
            <a:endParaRPr lang="en-US"/>
          </a:p>
        </p:txBody>
      </p:sp>
      <p:sp>
        <p:nvSpPr>
          <p:cNvPr id="33812" name="Rectangle 20"/>
          <p:cNvSpPr>
            <a:spLocks noChangeArrowheads="1"/>
          </p:cNvSpPr>
          <p:nvPr/>
        </p:nvSpPr>
        <p:spPr bwMode="auto">
          <a:xfrm>
            <a:off x="6638926" y="978694"/>
            <a:ext cx="1514475" cy="643766"/>
          </a:xfrm>
          <a:prstGeom prst="rect">
            <a:avLst/>
          </a:prstGeom>
          <a:noFill/>
          <a:ln w="25400">
            <a:noFill/>
            <a:miter lim="800000"/>
            <a:headEnd/>
            <a:tailEnd/>
          </a:ln>
          <a:effectLst/>
        </p:spPr>
        <p:txBody>
          <a:bodyPr lIns="90488" tIns="44450" rIns="90488" bIns="44450">
            <a:spAutoFit/>
          </a:bodyPr>
          <a:lstStyle/>
          <a:p>
            <a:pPr algn="ctr" eaLnBrk="0" hangingPunct="0"/>
            <a:r>
              <a:rPr lang="en-US" sz="1800"/>
              <a:t>User information</a:t>
            </a:r>
          </a:p>
        </p:txBody>
      </p:sp>
      <p:sp>
        <p:nvSpPr>
          <p:cNvPr id="33813" name="Rectangle 21"/>
          <p:cNvSpPr>
            <a:spLocks noChangeArrowheads="1"/>
          </p:cNvSpPr>
          <p:nvPr/>
        </p:nvSpPr>
        <p:spPr bwMode="auto">
          <a:xfrm>
            <a:off x="7073900" y="1885951"/>
            <a:ext cx="597922" cy="335989"/>
          </a:xfrm>
          <a:prstGeom prst="rect">
            <a:avLst/>
          </a:prstGeom>
          <a:noFill/>
          <a:ln w="25400">
            <a:noFill/>
            <a:miter lim="800000"/>
            <a:headEnd/>
            <a:tailEnd/>
          </a:ln>
          <a:effectLst/>
        </p:spPr>
        <p:txBody>
          <a:bodyPr wrap="none" lIns="90488" tIns="44450" rIns="90488" bIns="44450">
            <a:spAutoFit/>
          </a:bodyPr>
          <a:lstStyle/>
          <a:p>
            <a:pPr algn="ctr" eaLnBrk="0" hangingPunct="0"/>
            <a:r>
              <a:rPr lang="en-US" sz="1600" b="1">
                <a:solidFill>
                  <a:srgbClr val="666699"/>
                </a:solidFill>
                <a:latin typeface="Comic Sans MS" pitchFamily="66" charset="0"/>
              </a:rPr>
              <a:t>AAL</a:t>
            </a:r>
          </a:p>
        </p:txBody>
      </p:sp>
      <p:sp>
        <p:nvSpPr>
          <p:cNvPr id="33814" name="Rectangle 22"/>
          <p:cNvSpPr>
            <a:spLocks noChangeArrowheads="1"/>
          </p:cNvSpPr>
          <p:nvPr/>
        </p:nvSpPr>
        <p:spPr bwMode="auto">
          <a:xfrm>
            <a:off x="7038976" y="2381251"/>
            <a:ext cx="615554" cy="335989"/>
          </a:xfrm>
          <a:prstGeom prst="rect">
            <a:avLst/>
          </a:prstGeom>
          <a:noFill/>
          <a:ln w="25400">
            <a:noFill/>
            <a:miter lim="800000"/>
            <a:headEnd/>
            <a:tailEnd/>
          </a:ln>
          <a:effectLst/>
        </p:spPr>
        <p:txBody>
          <a:bodyPr wrap="none" lIns="90488" tIns="44450" rIns="90488" bIns="44450">
            <a:spAutoFit/>
          </a:bodyPr>
          <a:lstStyle/>
          <a:p>
            <a:pPr algn="ctr" eaLnBrk="0" hangingPunct="0"/>
            <a:r>
              <a:rPr lang="en-US" sz="1600"/>
              <a:t>ATM</a:t>
            </a:r>
          </a:p>
        </p:txBody>
      </p:sp>
      <p:sp>
        <p:nvSpPr>
          <p:cNvPr id="33815" name="Rectangle 23"/>
          <p:cNvSpPr>
            <a:spLocks noChangeArrowheads="1"/>
          </p:cNvSpPr>
          <p:nvPr/>
        </p:nvSpPr>
        <p:spPr bwMode="auto">
          <a:xfrm>
            <a:off x="7031039" y="2875360"/>
            <a:ext cx="602730" cy="335989"/>
          </a:xfrm>
          <a:prstGeom prst="rect">
            <a:avLst/>
          </a:prstGeom>
          <a:noFill/>
          <a:ln w="25400">
            <a:noFill/>
            <a:miter lim="800000"/>
            <a:headEnd/>
            <a:tailEnd/>
          </a:ln>
          <a:effectLst/>
        </p:spPr>
        <p:txBody>
          <a:bodyPr wrap="none" lIns="90488" tIns="44450" rIns="90488" bIns="44450">
            <a:spAutoFit/>
          </a:bodyPr>
          <a:lstStyle/>
          <a:p>
            <a:pPr algn="ctr" eaLnBrk="0" hangingPunct="0"/>
            <a:r>
              <a:rPr lang="en-US" sz="1600"/>
              <a:t>PHY</a:t>
            </a:r>
          </a:p>
        </p:txBody>
      </p:sp>
      <p:sp>
        <p:nvSpPr>
          <p:cNvPr id="33816" name="Rectangle 24"/>
          <p:cNvSpPr>
            <a:spLocks noChangeArrowheads="1"/>
          </p:cNvSpPr>
          <p:nvPr/>
        </p:nvSpPr>
        <p:spPr bwMode="auto">
          <a:xfrm>
            <a:off x="1250950" y="2881313"/>
            <a:ext cx="602730" cy="335989"/>
          </a:xfrm>
          <a:prstGeom prst="rect">
            <a:avLst/>
          </a:prstGeom>
          <a:noFill/>
          <a:ln w="25400">
            <a:noFill/>
            <a:miter lim="800000"/>
            <a:headEnd/>
            <a:tailEnd/>
          </a:ln>
          <a:effectLst/>
        </p:spPr>
        <p:txBody>
          <a:bodyPr wrap="none" lIns="90488" tIns="44450" rIns="90488" bIns="44450">
            <a:spAutoFit/>
          </a:bodyPr>
          <a:lstStyle/>
          <a:p>
            <a:pPr algn="ctr" eaLnBrk="0" hangingPunct="0"/>
            <a:r>
              <a:rPr lang="en-US" sz="1600"/>
              <a:t>PHY</a:t>
            </a:r>
          </a:p>
        </p:txBody>
      </p:sp>
      <p:sp>
        <p:nvSpPr>
          <p:cNvPr id="33817" name="Rectangle 25"/>
          <p:cNvSpPr>
            <a:spLocks noChangeArrowheads="1"/>
          </p:cNvSpPr>
          <p:nvPr/>
        </p:nvSpPr>
        <p:spPr bwMode="auto">
          <a:xfrm>
            <a:off x="3071814" y="2391967"/>
            <a:ext cx="615554" cy="335989"/>
          </a:xfrm>
          <a:prstGeom prst="rect">
            <a:avLst/>
          </a:prstGeom>
          <a:noFill/>
          <a:ln w="25400">
            <a:noFill/>
            <a:miter lim="800000"/>
            <a:headEnd/>
            <a:tailEnd/>
          </a:ln>
          <a:effectLst/>
        </p:spPr>
        <p:txBody>
          <a:bodyPr wrap="none" lIns="90488" tIns="44450" rIns="90488" bIns="44450">
            <a:spAutoFit/>
          </a:bodyPr>
          <a:lstStyle/>
          <a:p>
            <a:pPr algn="ctr" eaLnBrk="0" hangingPunct="0"/>
            <a:r>
              <a:rPr lang="en-US" sz="1600" dirty="0"/>
              <a:t>ATM</a:t>
            </a:r>
          </a:p>
        </p:txBody>
      </p:sp>
      <p:sp>
        <p:nvSpPr>
          <p:cNvPr id="33818" name="Rectangle 26"/>
          <p:cNvSpPr>
            <a:spLocks noChangeArrowheads="1"/>
          </p:cNvSpPr>
          <p:nvPr/>
        </p:nvSpPr>
        <p:spPr bwMode="auto">
          <a:xfrm>
            <a:off x="3090864" y="2887267"/>
            <a:ext cx="602730" cy="335989"/>
          </a:xfrm>
          <a:prstGeom prst="rect">
            <a:avLst/>
          </a:prstGeom>
          <a:noFill/>
          <a:ln w="25400">
            <a:noFill/>
            <a:miter lim="800000"/>
            <a:headEnd/>
            <a:tailEnd/>
          </a:ln>
          <a:effectLst/>
        </p:spPr>
        <p:txBody>
          <a:bodyPr wrap="none" lIns="90488" tIns="44450" rIns="90488" bIns="44450">
            <a:spAutoFit/>
          </a:bodyPr>
          <a:lstStyle/>
          <a:p>
            <a:pPr algn="ctr" eaLnBrk="0" hangingPunct="0"/>
            <a:r>
              <a:rPr lang="en-US" sz="1600"/>
              <a:t>PHY</a:t>
            </a:r>
          </a:p>
        </p:txBody>
      </p:sp>
      <p:sp>
        <p:nvSpPr>
          <p:cNvPr id="33819" name="Rectangle 27"/>
          <p:cNvSpPr>
            <a:spLocks noChangeArrowheads="1"/>
          </p:cNvSpPr>
          <p:nvPr/>
        </p:nvSpPr>
        <p:spPr bwMode="auto">
          <a:xfrm>
            <a:off x="5105401" y="2370535"/>
            <a:ext cx="615554" cy="335989"/>
          </a:xfrm>
          <a:prstGeom prst="rect">
            <a:avLst/>
          </a:prstGeom>
          <a:noFill/>
          <a:ln w="25400">
            <a:noFill/>
            <a:miter lim="800000"/>
            <a:headEnd/>
            <a:tailEnd/>
          </a:ln>
          <a:effectLst/>
        </p:spPr>
        <p:txBody>
          <a:bodyPr wrap="none" lIns="90488" tIns="44450" rIns="90488" bIns="44450">
            <a:spAutoFit/>
          </a:bodyPr>
          <a:lstStyle/>
          <a:p>
            <a:pPr algn="ctr" eaLnBrk="0" hangingPunct="0"/>
            <a:r>
              <a:rPr lang="en-US" sz="1600"/>
              <a:t>ATM</a:t>
            </a:r>
          </a:p>
        </p:txBody>
      </p:sp>
      <p:sp>
        <p:nvSpPr>
          <p:cNvPr id="33820" name="Rectangle 28"/>
          <p:cNvSpPr>
            <a:spLocks noChangeArrowheads="1"/>
          </p:cNvSpPr>
          <p:nvPr/>
        </p:nvSpPr>
        <p:spPr bwMode="auto">
          <a:xfrm>
            <a:off x="5124450" y="2875360"/>
            <a:ext cx="602730" cy="335989"/>
          </a:xfrm>
          <a:prstGeom prst="rect">
            <a:avLst/>
          </a:prstGeom>
          <a:noFill/>
          <a:ln w="25400">
            <a:noFill/>
            <a:miter lim="800000"/>
            <a:headEnd/>
            <a:tailEnd/>
          </a:ln>
          <a:effectLst/>
        </p:spPr>
        <p:txBody>
          <a:bodyPr wrap="none" lIns="90488" tIns="44450" rIns="90488" bIns="44450">
            <a:spAutoFit/>
          </a:bodyPr>
          <a:lstStyle/>
          <a:p>
            <a:pPr algn="ctr" eaLnBrk="0" hangingPunct="0"/>
            <a:r>
              <a:rPr lang="en-US" sz="1600"/>
              <a:t>PHY</a:t>
            </a:r>
          </a:p>
        </p:txBody>
      </p:sp>
      <p:sp>
        <p:nvSpPr>
          <p:cNvPr id="33821" name="Line 29"/>
          <p:cNvSpPr>
            <a:spLocks noChangeShapeType="1"/>
          </p:cNvSpPr>
          <p:nvPr/>
        </p:nvSpPr>
        <p:spPr bwMode="auto">
          <a:xfrm>
            <a:off x="1573213" y="3265885"/>
            <a:ext cx="0" cy="197644"/>
          </a:xfrm>
          <a:prstGeom prst="line">
            <a:avLst/>
          </a:prstGeom>
          <a:noFill/>
          <a:ln w="19050">
            <a:solidFill>
              <a:schemeClr val="tx1"/>
            </a:solidFill>
            <a:round/>
            <a:headEnd type="triangle" w="med" len="med"/>
            <a:tailEnd/>
          </a:ln>
          <a:effectLst/>
        </p:spPr>
        <p:txBody>
          <a:bodyPr wrap="none" anchor="ctr"/>
          <a:lstStyle/>
          <a:p>
            <a:endParaRPr lang="en-US"/>
          </a:p>
        </p:txBody>
      </p:sp>
      <p:sp>
        <p:nvSpPr>
          <p:cNvPr id="33822" name="Line 30"/>
          <p:cNvSpPr>
            <a:spLocks noChangeShapeType="1"/>
          </p:cNvSpPr>
          <p:nvPr/>
        </p:nvSpPr>
        <p:spPr bwMode="auto">
          <a:xfrm>
            <a:off x="5141913" y="3283744"/>
            <a:ext cx="0" cy="197644"/>
          </a:xfrm>
          <a:prstGeom prst="line">
            <a:avLst/>
          </a:prstGeom>
          <a:noFill/>
          <a:ln w="19050">
            <a:solidFill>
              <a:schemeClr val="tx1"/>
            </a:solidFill>
            <a:round/>
            <a:headEnd type="triangle" w="med" len="med"/>
            <a:tailEnd/>
          </a:ln>
          <a:effectLst/>
        </p:spPr>
        <p:txBody>
          <a:bodyPr wrap="none" anchor="ctr"/>
          <a:lstStyle/>
          <a:p>
            <a:endParaRPr lang="en-US"/>
          </a:p>
        </p:txBody>
      </p:sp>
      <p:sp>
        <p:nvSpPr>
          <p:cNvPr id="33823" name="Line 31"/>
          <p:cNvSpPr>
            <a:spLocks noChangeShapeType="1"/>
          </p:cNvSpPr>
          <p:nvPr/>
        </p:nvSpPr>
        <p:spPr bwMode="auto">
          <a:xfrm>
            <a:off x="3690938" y="3281363"/>
            <a:ext cx="0" cy="197644"/>
          </a:xfrm>
          <a:prstGeom prst="line">
            <a:avLst/>
          </a:prstGeom>
          <a:noFill/>
          <a:ln w="19050">
            <a:solidFill>
              <a:schemeClr val="tx1"/>
            </a:solidFill>
            <a:round/>
            <a:headEnd type="triangle" w="med" len="med"/>
            <a:tailEnd/>
          </a:ln>
          <a:effectLst/>
        </p:spPr>
        <p:txBody>
          <a:bodyPr wrap="none" anchor="ctr"/>
          <a:lstStyle/>
          <a:p>
            <a:endParaRPr lang="en-US"/>
          </a:p>
        </p:txBody>
      </p:sp>
      <p:sp>
        <p:nvSpPr>
          <p:cNvPr id="33824" name="Line 32"/>
          <p:cNvSpPr>
            <a:spLocks noChangeShapeType="1"/>
          </p:cNvSpPr>
          <p:nvPr/>
        </p:nvSpPr>
        <p:spPr bwMode="auto">
          <a:xfrm>
            <a:off x="7235825" y="3270648"/>
            <a:ext cx="0" cy="197644"/>
          </a:xfrm>
          <a:prstGeom prst="line">
            <a:avLst/>
          </a:prstGeom>
          <a:noFill/>
          <a:ln w="19050">
            <a:solidFill>
              <a:schemeClr val="tx1"/>
            </a:solidFill>
            <a:round/>
            <a:headEnd type="triangle" w="med" len="med"/>
            <a:tailEnd/>
          </a:ln>
          <a:effectLst/>
        </p:spPr>
        <p:txBody>
          <a:bodyPr wrap="none" anchor="ctr"/>
          <a:lstStyle/>
          <a:p>
            <a:endParaRPr lang="en-US"/>
          </a:p>
        </p:txBody>
      </p:sp>
      <p:sp>
        <p:nvSpPr>
          <p:cNvPr id="33825" name="Line 33"/>
          <p:cNvSpPr>
            <a:spLocks noChangeShapeType="1"/>
          </p:cNvSpPr>
          <p:nvPr/>
        </p:nvSpPr>
        <p:spPr bwMode="auto">
          <a:xfrm>
            <a:off x="5775325" y="3458766"/>
            <a:ext cx="1447800" cy="0"/>
          </a:xfrm>
          <a:prstGeom prst="line">
            <a:avLst/>
          </a:prstGeom>
          <a:noFill/>
          <a:ln w="19050">
            <a:solidFill>
              <a:schemeClr val="tx1"/>
            </a:solidFill>
            <a:round/>
            <a:headEnd/>
            <a:tailEnd/>
          </a:ln>
          <a:effectLst/>
        </p:spPr>
        <p:txBody>
          <a:bodyPr wrap="none" anchor="ctr"/>
          <a:lstStyle/>
          <a:p>
            <a:endParaRPr lang="en-US"/>
          </a:p>
        </p:txBody>
      </p:sp>
      <p:sp>
        <p:nvSpPr>
          <p:cNvPr id="33826" name="Line 34"/>
          <p:cNvSpPr>
            <a:spLocks noChangeShapeType="1"/>
          </p:cNvSpPr>
          <p:nvPr/>
        </p:nvSpPr>
        <p:spPr bwMode="auto">
          <a:xfrm>
            <a:off x="5784850" y="3268266"/>
            <a:ext cx="0" cy="197644"/>
          </a:xfrm>
          <a:prstGeom prst="line">
            <a:avLst/>
          </a:prstGeom>
          <a:noFill/>
          <a:ln w="19050">
            <a:solidFill>
              <a:schemeClr val="tx1"/>
            </a:solidFill>
            <a:round/>
            <a:headEnd type="triangle" w="med" len="med"/>
            <a:tailEnd/>
          </a:ln>
          <a:effectLst/>
        </p:spPr>
        <p:txBody>
          <a:bodyPr wrap="none" anchor="ctr"/>
          <a:lstStyle/>
          <a:p>
            <a:endParaRPr lang="en-US"/>
          </a:p>
        </p:txBody>
      </p:sp>
      <p:sp>
        <p:nvSpPr>
          <p:cNvPr id="33827" name="Text Box 35"/>
          <p:cNvSpPr txBox="1">
            <a:spLocks noChangeArrowheads="1"/>
          </p:cNvSpPr>
          <p:nvPr/>
        </p:nvSpPr>
        <p:spPr bwMode="auto">
          <a:xfrm>
            <a:off x="4171950" y="3251597"/>
            <a:ext cx="458788" cy="307777"/>
          </a:xfrm>
          <a:prstGeom prst="rect">
            <a:avLst/>
          </a:prstGeom>
          <a:noFill/>
          <a:ln w="9525">
            <a:noFill/>
            <a:miter lim="800000"/>
            <a:headEnd/>
            <a:tailEnd/>
          </a:ln>
          <a:effectLst/>
        </p:spPr>
        <p:txBody>
          <a:bodyPr>
            <a:spAutoFit/>
          </a:bodyPr>
          <a:lstStyle/>
          <a:p>
            <a:pPr eaLnBrk="0" hangingPunct="0">
              <a:spcBef>
                <a:spcPct val="50000"/>
              </a:spcBef>
            </a:pPr>
            <a:r>
              <a:rPr lang="en-US" b="1"/>
              <a:t>…</a:t>
            </a:r>
            <a:endParaRPr lang="en-US"/>
          </a:p>
        </p:txBody>
      </p:sp>
      <p:sp>
        <p:nvSpPr>
          <p:cNvPr id="33828" name="Rectangle 36"/>
          <p:cNvSpPr>
            <a:spLocks noChangeArrowheads="1"/>
          </p:cNvSpPr>
          <p:nvPr/>
        </p:nvSpPr>
        <p:spPr bwMode="auto">
          <a:xfrm>
            <a:off x="755651" y="3744516"/>
            <a:ext cx="1514475" cy="366767"/>
          </a:xfrm>
          <a:prstGeom prst="rect">
            <a:avLst/>
          </a:prstGeom>
          <a:noFill/>
          <a:ln w="25400">
            <a:noFill/>
            <a:miter lim="800000"/>
            <a:headEnd/>
            <a:tailEnd/>
          </a:ln>
          <a:effectLst/>
        </p:spPr>
        <p:txBody>
          <a:bodyPr lIns="90488" tIns="44450" rIns="90488" bIns="44450">
            <a:spAutoFit/>
          </a:bodyPr>
          <a:lstStyle/>
          <a:p>
            <a:pPr algn="ctr" eaLnBrk="0" hangingPunct="0"/>
            <a:r>
              <a:rPr lang="en-US" sz="1800"/>
              <a:t>End system</a:t>
            </a:r>
            <a:endParaRPr lang="en-US" sz="2000"/>
          </a:p>
        </p:txBody>
      </p:sp>
      <p:sp>
        <p:nvSpPr>
          <p:cNvPr id="33829" name="Line 37"/>
          <p:cNvSpPr>
            <a:spLocks noChangeShapeType="1"/>
          </p:cNvSpPr>
          <p:nvPr/>
        </p:nvSpPr>
        <p:spPr bwMode="auto">
          <a:xfrm rot="5400000" flipH="1">
            <a:off x="674688" y="3746897"/>
            <a:ext cx="0" cy="266700"/>
          </a:xfrm>
          <a:prstGeom prst="line">
            <a:avLst/>
          </a:prstGeom>
          <a:noFill/>
          <a:ln w="19050">
            <a:solidFill>
              <a:schemeClr val="tx1"/>
            </a:solidFill>
            <a:round/>
            <a:headEnd/>
            <a:tailEnd type="triangle" w="med" len="med"/>
          </a:ln>
          <a:effectLst/>
        </p:spPr>
        <p:txBody>
          <a:bodyPr wrap="none" anchor="ctr"/>
          <a:lstStyle/>
          <a:p>
            <a:endParaRPr lang="en-US"/>
          </a:p>
        </p:txBody>
      </p:sp>
      <p:sp>
        <p:nvSpPr>
          <p:cNvPr id="33830" name="Line 38"/>
          <p:cNvSpPr>
            <a:spLocks noChangeShapeType="1"/>
          </p:cNvSpPr>
          <p:nvPr/>
        </p:nvSpPr>
        <p:spPr bwMode="auto">
          <a:xfrm rot="5400000" flipH="1">
            <a:off x="2311400" y="3761185"/>
            <a:ext cx="0" cy="266700"/>
          </a:xfrm>
          <a:prstGeom prst="line">
            <a:avLst/>
          </a:prstGeom>
          <a:noFill/>
          <a:ln w="19050">
            <a:solidFill>
              <a:schemeClr val="tx1"/>
            </a:solidFill>
            <a:round/>
            <a:headEnd type="triangle" w="med" len="med"/>
            <a:tailEnd/>
          </a:ln>
          <a:effectLst/>
        </p:spPr>
        <p:txBody>
          <a:bodyPr wrap="none" anchor="ctr"/>
          <a:lstStyle/>
          <a:p>
            <a:endParaRPr lang="en-US"/>
          </a:p>
        </p:txBody>
      </p:sp>
      <p:sp>
        <p:nvSpPr>
          <p:cNvPr id="33831" name="Rectangle 39"/>
          <p:cNvSpPr>
            <a:spLocks noChangeArrowheads="1"/>
          </p:cNvSpPr>
          <p:nvPr/>
        </p:nvSpPr>
        <p:spPr bwMode="auto">
          <a:xfrm>
            <a:off x="6478589" y="3759994"/>
            <a:ext cx="1514475" cy="366767"/>
          </a:xfrm>
          <a:prstGeom prst="rect">
            <a:avLst/>
          </a:prstGeom>
          <a:noFill/>
          <a:ln w="25400">
            <a:noFill/>
            <a:miter lim="800000"/>
            <a:headEnd/>
            <a:tailEnd/>
          </a:ln>
          <a:effectLst/>
        </p:spPr>
        <p:txBody>
          <a:bodyPr lIns="90488" tIns="44450" rIns="90488" bIns="44450">
            <a:spAutoFit/>
          </a:bodyPr>
          <a:lstStyle/>
          <a:p>
            <a:pPr algn="ctr" eaLnBrk="0" hangingPunct="0"/>
            <a:r>
              <a:rPr lang="en-US" sz="1800"/>
              <a:t>End system</a:t>
            </a:r>
            <a:endParaRPr lang="en-US" sz="2000"/>
          </a:p>
        </p:txBody>
      </p:sp>
      <p:sp>
        <p:nvSpPr>
          <p:cNvPr id="33832" name="Line 40"/>
          <p:cNvSpPr>
            <a:spLocks noChangeShapeType="1"/>
          </p:cNvSpPr>
          <p:nvPr/>
        </p:nvSpPr>
        <p:spPr bwMode="auto">
          <a:xfrm rot="5400000" flipH="1">
            <a:off x="6397625" y="3762375"/>
            <a:ext cx="0" cy="266700"/>
          </a:xfrm>
          <a:prstGeom prst="line">
            <a:avLst/>
          </a:prstGeom>
          <a:noFill/>
          <a:ln w="19050">
            <a:solidFill>
              <a:schemeClr val="tx1"/>
            </a:solidFill>
            <a:round/>
            <a:headEnd/>
            <a:tailEnd type="triangle" w="med" len="med"/>
          </a:ln>
          <a:effectLst/>
        </p:spPr>
        <p:txBody>
          <a:bodyPr wrap="none" anchor="ctr"/>
          <a:lstStyle/>
          <a:p>
            <a:endParaRPr lang="en-US"/>
          </a:p>
        </p:txBody>
      </p:sp>
      <p:sp>
        <p:nvSpPr>
          <p:cNvPr id="33833" name="Line 41"/>
          <p:cNvSpPr>
            <a:spLocks noChangeShapeType="1"/>
          </p:cNvSpPr>
          <p:nvPr/>
        </p:nvSpPr>
        <p:spPr bwMode="auto">
          <a:xfrm rot="5400000" flipH="1">
            <a:off x="8034338" y="3776663"/>
            <a:ext cx="0" cy="266700"/>
          </a:xfrm>
          <a:prstGeom prst="line">
            <a:avLst/>
          </a:prstGeom>
          <a:noFill/>
          <a:ln w="19050">
            <a:solidFill>
              <a:schemeClr val="tx1"/>
            </a:solidFill>
            <a:round/>
            <a:headEnd type="triangle" w="med" len="med"/>
            <a:tailEnd/>
          </a:ln>
          <a:effectLst/>
        </p:spPr>
        <p:txBody>
          <a:bodyPr wrap="none" anchor="ctr"/>
          <a:lstStyle/>
          <a:p>
            <a:endParaRPr lang="en-US"/>
          </a:p>
        </p:txBody>
      </p:sp>
      <p:sp>
        <p:nvSpPr>
          <p:cNvPr id="33834" name="Rectangle 42"/>
          <p:cNvSpPr>
            <a:spLocks noChangeArrowheads="1"/>
          </p:cNvSpPr>
          <p:nvPr/>
        </p:nvSpPr>
        <p:spPr bwMode="auto">
          <a:xfrm>
            <a:off x="3676651" y="3765948"/>
            <a:ext cx="1514475" cy="366767"/>
          </a:xfrm>
          <a:prstGeom prst="rect">
            <a:avLst/>
          </a:prstGeom>
          <a:noFill/>
          <a:ln w="25400">
            <a:noFill/>
            <a:miter lim="800000"/>
            <a:headEnd/>
            <a:tailEnd/>
          </a:ln>
          <a:effectLst/>
        </p:spPr>
        <p:txBody>
          <a:bodyPr lIns="90488" tIns="44450" rIns="90488" bIns="44450">
            <a:spAutoFit/>
          </a:bodyPr>
          <a:lstStyle/>
          <a:p>
            <a:pPr algn="ctr" eaLnBrk="0" hangingPunct="0"/>
            <a:r>
              <a:rPr lang="en-US" sz="1800"/>
              <a:t>Network</a:t>
            </a:r>
            <a:endParaRPr lang="en-US" sz="2000"/>
          </a:p>
        </p:txBody>
      </p:sp>
      <p:sp>
        <p:nvSpPr>
          <p:cNvPr id="33835" name="Line 43"/>
          <p:cNvSpPr>
            <a:spLocks noChangeShapeType="1"/>
          </p:cNvSpPr>
          <p:nvPr/>
        </p:nvSpPr>
        <p:spPr bwMode="auto">
          <a:xfrm rot="-5400000" flipH="1" flipV="1">
            <a:off x="3226992" y="3210322"/>
            <a:ext cx="2381" cy="1363663"/>
          </a:xfrm>
          <a:prstGeom prst="line">
            <a:avLst/>
          </a:prstGeom>
          <a:noFill/>
          <a:ln w="19050">
            <a:solidFill>
              <a:schemeClr val="tx1"/>
            </a:solidFill>
            <a:round/>
            <a:headEnd/>
            <a:tailEnd type="triangle" w="med" len="med"/>
          </a:ln>
          <a:effectLst/>
        </p:spPr>
        <p:txBody>
          <a:bodyPr wrap="none" anchor="ctr"/>
          <a:lstStyle/>
          <a:p>
            <a:endParaRPr lang="en-US"/>
          </a:p>
        </p:txBody>
      </p:sp>
      <p:sp>
        <p:nvSpPr>
          <p:cNvPr id="33836" name="Line 44"/>
          <p:cNvSpPr>
            <a:spLocks noChangeShapeType="1"/>
          </p:cNvSpPr>
          <p:nvPr/>
        </p:nvSpPr>
        <p:spPr bwMode="auto">
          <a:xfrm rot="5400000" flipH="1">
            <a:off x="5556250" y="3273822"/>
            <a:ext cx="0" cy="1231900"/>
          </a:xfrm>
          <a:prstGeom prst="line">
            <a:avLst/>
          </a:prstGeom>
          <a:noFill/>
          <a:ln w="19050">
            <a:solidFill>
              <a:schemeClr val="tx1"/>
            </a:solidFill>
            <a:round/>
            <a:headEnd type="triangle" w="med" len="med"/>
            <a:tailEnd/>
          </a:ln>
          <a:effectLst/>
        </p:spPr>
        <p:txBody>
          <a:bodyPr wrap="none" anchor="ctr"/>
          <a:lstStyle/>
          <a:p>
            <a:endParaRPr lang="en-US"/>
          </a:p>
        </p:txBody>
      </p:sp>
      <p:sp>
        <p:nvSpPr>
          <p:cNvPr id="33837" name="Line 45"/>
          <p:cNvSpPr>
            <a:spLocks noChangeShapeType="1"/>
          </p:cNvSpPr>
          <p:nvPr/>
        </p:nvSpPr>
        <p:spPr bwMode="auto">
          <a:xfrm>
            <a:off x="7329488" y="1482329"/>
            <a:ext cx="0" cy="272653"/>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33838" name="Line 46"/>
          <p:cNvSpPr>
            <a:spLocks noChangeShapeType="1"/>
          </p:cNvSpPr>
          <p:nvPr/>
        </p:nvSpPr>
        <p:spPr bwMode="auto">
          <a:xfrm flipV="1">
            <a:off x="3679825" y="3477816"/>
            <a:ext cx="495300" cy="0"/>
          </a:xfrm>
          <a:prstGeom prst="line">
            <a:avLst/>
          </a:prstGeom>
          <a:noFill/>
          <a:ln w="19050">
            <a:solidFill>
              <a:schemeClr val="tx1"/>
            </a:solidFill>
            <a:round/>
            <a:headEnd/>
            <a:tailEnd/>
          </a:ln>
          <a:effectLst/>
        </p:spPr>
        <p:txBody>
          <a:bodyPr wrap="none" anchor="ctr"/>
          <a:lstStyle/>
          <a:p>
            <a:endParaRPr lang="en-US"/>
          </a:p>
        </p:txBody>
      </p:sp>
      <p:sp>
        <p:nvSpPr>
          <p:cNvPr id="33839" name="Line 47"/>
          <p:cNvSpPr>
            <a:spLocks noChangeShapeType="1"/>
          </p:cNvSpPr>
          <p:nvPr/>
        </p:nvSpPr>
        <p:spPr bwMode="auto">
          <a:xfrm flipV="1">
            <a:off x="4645025" y="3477816"/>
            <a:ext cx="495300" cy="0"/>
          </a:xfrm>
          <a:prstGeom prst="line">
            <a:avLst/>
          </a:prstGeom>
          <a:noFill/>
          <a:ln w="19050">
            <a:solidFill>
              <a:schemeClr val="tx1"/>
            </a:solidFill>
            <a:round/>
            <a:headEnd/>
            <a:tailEnd/>
          </a:ln>
          <a:effectLst/>
        </p:spPr>
        <p:txBody>
          <a:bodyPr wrap="none" anchor="ctr"/>
          <a:lstStyle/>
          <a:p>
            <a:endParaRPr lang="en-US"/>
          </a:p>
        </p:txBody>
      </p:sp>
      <p:sp>
        <p:nvSpPr>
          <p:cNvPr id="58" name="TextBox 57">
            <a:extLst>
              <a:ext uri="{FF2B5EF4-FFF2-40B4-BE49-F238E27FC236}">
                <a16:creationId xmlns:a16="http://schemas.microsoft.com/office/drawing/2014/main" xmlns="" id="{DD45974F-CFA5-4C20-9770-18240D7A0B74}"/>
              </a:ext>
            </a:extLst>
          </p:cNvPr>
          <p:cNvSpPr txBox="1"/>
          <p:nvPr/>
        </p:nvSpPr>
        <p:spPr>
          <a:xfrm>
            <a:off x="506980" y="4667846"/>
            <a:ext cx="8106795" cy="400110"/>
          </a:xfrm>
          <a:prstGeom prst="rect">
            <a:avLst/>
          </a:prstGeom>
          <a:noFill/>
        </p:spPr>
        <p:txBody>
          <a:bodyPr wrap="square" rtlCol="0">
            <a:spAutoFit/>
          </a:bodyPr>
          <a:lstStyle/>
          <a:p>
            <a:r>
              <a:rPr lang="en-IN" sz="1000" dirty="0">
                <a:solidFill>
                  <a:schemeClr val="bg2"/>
                </a:solidFill>
                <a:latin typeface="Cambria" panose="02040503050406030204" pitchFamily="18" charset="0"/>
                <a:ea typeface="Cambria" panose="02040503050406030204" pitchFamily="18" charset="0"/>
              </a:rPr>
              <a:t>Source: </a:t>
            </a:r>
            <a:r>
              <a:rPr lang="en-US" sz="1000" dirty="0">
                <a:solidFill>
                  <a:schemeClr val="bg2"/>
                </a:solidFill>
              </a:rPr>
              <a:t>Leon-Garcia &amp; </a:t>
            </a:r>
            <a:r>
              <a:rPr lang="en-US" sz="1000" dirty="0" err="1">
                <a:solidFill>
                  <a:schemeClr val="bg2"/>
                </a:solidFill>
              </a:rPr>
              <a:t>Widjaja</a:t>
            </a:r>
            <a:r>
              <a:rPr lang="en-US" sz="1000" dirty="0">
                <a:solidFill>
                  <a:schemeClr val="bg2"/>
                </a:solidFill>
              </a:rPr>
              <a:t>:  Communication Networks Copyright ©2000 The McGraw Hill Companies</a:t>
            </a:r>
          </a:p>
          <a:p>
            <a:endParaRPr lang="en-IN" sz="1000" dirty="0">
              <a:solidFill>
                <a:schemeClr val="bg2"/>
              </a:solidFill>
              <a:latin typeface="Cambria" panose="02040503050406030204" pitchFamily="18" charset="0"/>
              <a:ea typeface="Cambria" panose="02040503050406030204" pitchFamily="18" charset="0"/>
            </a:endParaRPr>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4294967295"/>
          </p:nvPr>
        </p:nvSpPr>
        <p:spPr>
          <a:xfrm>
            <a:off x="612140" y="800100"/>
            <a:ext cx="8521700" cy="3302794"/>
          </a:xfrm>
        </p:spPr>
        <p:txBody>
          <a:bodyPr>
            <a:normAutofit fontScale="77500" lnSpcReduction="20000"/>
          </a:bodyPr>
          <a:lstStyle/>
          <a:p>
            <a:pPr>
              <a:lnSpc>
                <a:spcPct val="150000"/>
              </a:lnSpc>
            </a:pPr>
            <a:r>
              <a:rPr lang="en-US" sz="1400" dirty="0">
                <a:latin typeface="Cambria" panose="02040503050406030204" pitchFamily="18" charset="0"/>
                <a:ea typeface="Cambria" panose="02040503050406030204" pitchFamily="18" charset="0"/>
              </a:rPr>
              <a:t>AAL-How to break application messages to cells.</a:t>
            </a:r>
          </a:p>
          <a:p>
            <a:pPr>
              <a:lnSpc>
                <a:spcPct val="150000"/>
              </a:lnSpc>
            </a:pPr>
            <a:r>
              <a:rPr lang="en-US" sz="1400" dirty="0">
                <a:latin typeface="Cambria" panose="02040503050406030204" pitchFamily="18" charset="0"/>
                <a:ea typeface="Cambria" panose="02040503050406030204" pitchFamily="18" charset="0"/>
              </a:rPr>
              <a:t> The ATM Layer –</a:t>
            </a:r>
          </a:p>
          <a:p>
            <a:pPr lvl="1">
              <a:lnSpc>
                <a:spcPct val="150000"/>
              </a:lnSpc>
            </a:pPr>
            <a:r>
              <a:rPr lang="en-US" dirty="0">
                <a:latin typeface="Cambria" panose="02040503050406030204" pitchFamily="18" charset="0"/>
                <a:ea typeface="Cambria" panose="02040503050406030204" pitchFamily="18" charset="0"/>
              </a:rPr>
              <a:t>Transmission/</a:t>
            </a:r>
            <a:r>
              <a:rPr lang="en-US" dirty="0" err="1">
                <a:latin typeface="Cambria" panose="02040503050406030204" pitchFamily="18" charset="0"/>
                <a:ea typeface="Cambria" panose="02040503050406030204" pitchFamily="18" charset="0"/>
              </a:rPr>
              <a:t>Swiching</a:t>
            </a:r>
            <a:r>
              <a:rPr lang="en-US" dirty="0">
                <a:latin typeface="Cambria" panose="02040503050406030204" pitchFamily="18" charset="0"/>
                <a:ea typeface="Cambria" panose="02040503050406030204" pitchFamily="18" charset="0"/>
              </a:rPr>
              <a:t>/Reception 	</a:t>
            </a:r>
          </a:p>
          <a:p>
            <a:pPr lvl="1">
              <a:lnSpc>
                <a:spcPct val="150000"/>
              </a:lnSpc>
            </a:pPr>
            <a:r>
              <a:rPr lang="en-US" dirty="0">
                <a:latin typeface="Cambria" panose="02040503050406030204" pitchFamily="18" charset="0"/>
                <a:ea typeface="Cambria" panose="02040503050406030204" pitchFamily="18" charset="0"/>
              </a:rPr>
              <a:t>Congestion Control/Buffer management </a:t>
            </a:r>
          </a:p>
          <a:p>
            <a:pPr lvl="1">
              <a:lnSpc>
                <a:spcPct val="150000"/>
              </a:lnSpc>
            </a:pPr>
            <a:r>
              <a:rPr lang="en-US" dirty="0">
                <a:latin typeface="Cambria" panose="02040503050406030204" pitchFamily="18" charset="0"/>
                <a:ea typeface="Cambria" panose="02040503050406030204" pitchFamily="18" charset="0"/>
              </a:rPr>
              <a:t>Cell header generation/removal at source/destination</a:t>
            </a:r>
          </a:p>
          <a:p>
            <a:pPr lvl="1">
              <a:lnSpc>
                <a:spcPct val="150000"/>
              </a:lnSpc>
            </a:pPr>
            <a:r>
              <a:rPr lang="en-US" dirty="0">
                <a:latin typeface="Cambria" panose="02040503050406030204" pitchFamily="18" charset="0"/>
                <a:ea typeface="Cambria" panose="02040503050406030204" pitchFamily="18" charset="0"/>
              </a:rPr>
              <a:t>Reset connection identifiers for the next hop (at switch) </a:t>
            </a:r>
          </a:p>
          <a:p>
            <a:pPr lvl="1">
              <a:lnSpc>
                <a:spcPct val="150000"/>
              </a:lnSpc>
            </a:pPr>
            <a:r>
              <a:rPr lang="en-US" dirty="0">
                <a:latin typeface="Cambria" panose="02040503050406030204" pitchFamily="18" charset="0"/>
                <a:ea typeface="Cambria" panose="02040503050406030204" pitchFamily="18" charset="0"/>
              </a:rPr>
              <a:t>Cell address translation</a:t>
            </a:r>
          </a:p>
          <a:p>
            <a:pPr lvl="1">
              <a:lnSpc>
                <a:spcPct val="150000"/>
              </a:lnSpc>
            </a:pPr>
            <a:r>
              <a:rPr lang="en-US" dirty="0">
                <a:latin typeface="Cambria" panose="02040503050406030204" pitchFamily="18" charset="0"/>
                <a:ea typeface="Cambria" panose="02040503050406030204" pitchFamily="18" charset="0"/>
              </a:rPr>
              <a:t>Sequential delivery</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EDE49955-7F94-48E3-873B-2C01CAF422B1}" type="slidenum">
              <a:rPr lang="en-US"/>
              <a:pPr/>
              <a:t>102</a:t>
            </a:fld>
            <a:endParaRPr lang="en-US"/>
          </a:p>
        </p:txBody>
      </p:sp>
      <p:sp>
        <p:nvSpPr>
          <p:cNvPr id="40962" name="Rectangle 2"/>
          <p:cNvSpPr>
            <a:spLocks noGrp="1" noChangeArrowheads="1"/>
          </p:cNvSpPr>
          <p:nvPr>
            <p:ph type="title" idx="4294967295"/>
          </p:nvPr>
        </p:nvSpPr>
        <p:spPr>
          <a:xfrm>
            <a:off x="607060" y="439326"/>
            <a:ext cx="8521700" cy="707231"/>
          </a:xfrm>
        </p:spPr>
        <p:txBody>
          <a:bodyPr/>
          <a:lstStyle/>
          <a:p>
            <a:r>
              <a:rPr lang="en-US" sz="3200" dirty="0">
                <a:solidFill>
                  <a:srgbClr val="FF0000"/>
                </a:solidFill>
                <a:latin typeface="Cambria" panose="02040503050406030204" pitchFamily="18" charset="0"/>
                <a:ea typeface="Cambria" panose="02040503050406030204" pitchFamily="18" charset="0"/>
              </a:rPr>
              <a:t>Original</a:t>
            </a:r>
            <a:r>
              <a:rPr lang="en-US" sz="3200" dirty="0">
                <a:latin typeface="Cambria" panose="02040503050406030204" pitchFamily="18" charset="0"/>
                <a:ea typeface="Cambria" panose="02040503050406030204" pitchFamily="18" charset="0"/>
              </a:rPr>
              <a:t> ATM Architecture </a:t>
            </a:r>
          </a:p>
        </p:txBody>
      </p:sp>
      <p:sp>
        <p:nvSpPr>
          <p:cNvPr id="40963" name="Rectangle 3"/>
          <p:cNvSpPr>
            <a:spLocks noGrp="1" noChangeArrowheads="1"/>
          </p:cNvSpPr>
          <p:nvPr>
            <p:ph type="body" idx="4294967295"/>
          </p:nvPr>
        </p:nvSpPr>
        <p:spPr>
          <a:xfrm>
            <a:off x="637540" y="1253490"/>
            <a:ext cx="8521700" cy="3302794"/>
          </a:xfrm>
        </p:spPr>
        <p:txBody>
          <a:bodyPr/>
          <a:lstStyle/>
          <a:p>
            <a:pPr marL="609600" indent="-609600">
              <a:lnSpc>
                <a:spcPct val="150000"/>
              </a:lnSpc>
            </a:pPr>
            <a:r>
              <a:rPr lang="en-US" sz="1400" dirty="0">
                <a:latin typeface="Cambria" panose="02040503050406030204" pitchFamily="18" charset="0"/>
                <a:ea typeface="Cambria" panose="02040503050406030204" pitchFamily="18" charset="0"/>
              </a:rPr>
              <a:t>CCITT envisioned four classes of applications (A-D) requiring four distinct adaptation layers (1-4) which would be </a:t>
            </a:r>
            <a:r>
              <a:rPr lang="en-US" sz="1400" i="1" dirty="0">
                <a:latin typeface="Cambria" panose="02040503050406030204" pitchFamily="18" charset="0"/>
                <a:ea typeface="Cambria" panose="02040503050406030204" pitchFamily="18" charset="0"/>
              </a:rPr>
              <a:t>optimized </a:t>
            </a:r>
            <a:r>
              <a:rPr lang="en-US" sz="1400" dirty="0">
                <a:latin typeface="Cambria" panose="02040503050406030204" pitchFamily="18" charset="0"/>
                <a:ea typeface="Cambria" panose="02040503050406030204" pitchFamily="18" charset="0"/>
              </a:rPr>
              <a:t>for an application class:</a:t>
            </a:r>
          </a:p>
          <a:p>
            <a:pPr marL="990600" lvl="1" indent="-533400">
              <a:lnSpc>
                <a:spcPct val="150000"/>
              </a:lnSpc>
              <a:buFontTx/>
              <a:buAutoNum type="alphaUcPeriod"/>
            </a:pPr>
            <a:r>
              <a:rPr lang="en-US" dirty="0">
                <a:latin typeface="Cambria" panose="02040503050406030204" pitchFamily="18" charset="0"/>
                <a:ea typeface="Cambria" panose="02040503050406030204" pitchFamily="18" charset="0"/>
              </a:rPr>
              <a:t>Constant bit-rate applications   </a:t>
            </a:r>
            <a:r>
              <a:rPr lang="en-US" dirty="0">
                <a:solidFill>
                  <a:srgbClr val="FF0000"/>
                </a:solidFill>
                <a:latin typeface="Cambria" panose="02040503050406030204" pitchFamily="18" charset="0"/>
                <a:ea typeface="Cambria" panose="02040503050406030204" pitchFamily="18" charset="0"/>
              </a:rPr>
              <a:t>CBR</a:t>
            </a:r>
          </a:p>
          <a:p>
            <a:pPr marL="990600" lvl="1" indent="-533400">
              <a:lnSpc>
                <a:spcPct val="150000"/>
              </a:lnSpc>
              <a:buFontTx/>
              <a:buAutoNum type="alphaUcPeriod"/>
            </a:pPr>
            <a:r>
              <a:rPr lang="en-US" dirty="0">
                <a:latin typeface="Cambria" panose="02040503050406030204" pitchFamily="18" charset="0"/>
                <a:ea typeface="Cambria" panose="02040503050406030204" pitchFamily="18" charset="0"/>
              </a:rPr>
              <a:t>Variable bit-rate applications   </a:t>
            </a:r>
            <a:r>
              <a:rPr lang="en-US" dirty="0">
                <a:solidFill>
                  <a:srgbClr val="FF0000"/>
                </a:solidFill>
                <a:latin typeface="Cambria" panose="02040503050406030204" pitchFamily="18" charset="0"/>
                <a:ea typeface="Cambria" panose="02040503050406030204" pitchFamily="18" charset="0"/>
              </a:rPr>
              <a:t>VBR</a:t>
            </a:r>
            <a:r>
              <a:rPr lang="en-US" dirty="0">
                <a:latin typeface="Cambria" panose="02040503050406030204" pitchFamily="18" charset="0"/>
                <a:ea typeface="Cambria" panose="02040503050406030204" pitchFamily="18" charset="0"/>
              </a:rPr>
              <a:t> </a:t>
            </a:r>
          </a:p>
          <a:p>
            <a:pPr marL="990600" lvl="1" indent="-533400">
              <a:lnSpc>
                <a:spcPct val="150000"/>
              </a:lnSpc>
              <a:buFontTx/>
              <a:buAutoNum type="alphaUcPeriod"/>
            </a:pPr>
            <a:r>
              <a:rPr lang="en-US" dirty="0">
                <a:latin typeface="Cambria" panose="02040503050406030204" pitchFamily="18" charset="0"/>
                <a:ea typeface="Cambria" panose="02040503050406030204" pitchFamily="18" charset="0"/>
              </a:rPr>
              <a:t>Connection-oriented data applications</a:t>
            </a:r>
          </a:p>
          <a:p>
            <a:pPr marL="990600" lvl="1" indent="-533400">
              <a:lnSpc>
                <a:spcPct val="150000"/>
              </a:lnSpc>
              <a:buFontTx/>
              <a:buAutoNum type="alphaUcPeriod"/>
            </a:pPr>
            <a:r>
              <a:rPr lang="en-US" dirty="0">
                <a:latin typeface="Cambria" panose="02040503050406030204" pitchFamily="18" charset="0"/>
                <a:ea typeface="Cambria" panose="02040503050406030204" pitchFamily="18" charset="0"/>
              </a:rPr>
              <a:t>Connectionless data application</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idx="12"/>
          </p:nvPr>
        </p:nvSpPr>
        <p:spPr/>
        <p:txBody>
          <a:bodyPr/>
          <a:lstStyle/>
          <a:p>
            <a:fld id="{5022F2C1-3959-415B-A0B9-ADE8913D4FF9}" type="slidenum">
              <a:rPr lang="en-US"/>
              <a:pPr/>
              <a:t>103</a:t>
            </a:fld>
            <a:endParaRPr lang="en-US"/>
          </a:p>
        </p:txBody>
      </p:sp>
      <p:sp>
        <p:nvSpPr>
          <p:cNvPr id="73730" name="Rectangle 2"/>
          <p:cNvSpPr>
            <a:spLocks noGrp="1" noChangeArrowheads="1"/>
          </p:cNvSpPr>
          <p:nvPr>
            <p:ph type="title" idx="4294967295"/>
          </p:nvPr>
        </p:nvSpPr>
        <p:spPr>
          <a:xfrm>
            <a:off x="457200" y="351711"/>
            <a:ext cx="8521700" cy="707231"/>
          </a:xfrm>
        </p:spPr>
        <p:txBody>
          <a:bodyPr/>
          <a:lstStyle/>
          <a:p>
            <a:r>
              <a:rPr lang="en-US" sz="3200" dirty="0">
                <a:latin typeface="Cambria" panose="02040503050406030204" pitchFamily="18" charset="0"/>
                <a:ea typeface="Cambria" panose="02040503050406030204" pitchFamily="18" charset="0"/>
              </a:rPr>
              <a:t>ATM Architecture</a:t>
            </a:r>
          </a:p>
        </p:txBody>
      </p:sp>
      <p:sp>
        <p:nvSpPr>
          <p:cNvPr id="73731" name="Rectangle 3"/>
          <p:cNvSpPr>
            <a:spLocks noGrp="1" noChangeArrowheads="1"/>
          </p:cNvSpPr>
          <p:nvPr>
            <p:ph type="body" idx="4294967295"/>
          </p:nvPr>
        </p:nvSpPr>
        <p:spPr>
          <a:xfrm>
            <a:off x="0" y="1266825"/>
            <a:ext cx="8521700" cy="3302794"/>
          </a:xfrm>
        </p:spPr>
        <p:txBody>
          <a:bodyPr/>
          <a:lstStyle/>
          <a:p>
            <a:pPr algn="ctr">
              <a:buFontTx/>
              <a:buNone/>
            </a:pPr>
            <a:r>
              <a:rPr lang="en-US" dirty="0"/>
              <a:t>An AAL is further divided into:</a:t>
            </a:r>
          </a:p>
          <a:p>
            <a:pPr lvl="1">
              <a:buFontTx/>
              <a:buNone/>
            </a:pPr>
            <a:endParaRPr lang="en-US" dirty="0"/>
          </a:p>
        </p:txBody>
      </p:sp>
      <p:sp>
        <p:nvSpPr>
          <p:cNvPr id="73733" name="Rectangle 5"/>
          <p:cNvSpPr>
            <a:spLocks noChangeArrowheads="1"/>
          </p:cNvSpPr>
          <p:nvPr/>
        </p:nvSpPr>
        <p:spPr bwMode="auto">
          <a:xfrm>
            <a:off x="457200" y="1543050"/>
            <a:ext cx="8077200" cy="1028700"/>
          </a:xfrm>
          <a:prstGeom prst="rect">
            <a:avLst/>
          </a:prstGeom>
          <a:noFill/>
          <a:ln w="25400">
            <a:solidFill>
              <a:srgbClr val="FF0000"/>
            </a:solidFill>
            <a:miter lim="800000"/>
            <a:headEnd/>
            <a:tailEnd/>
          </a:ln>
          <a:effectLst/>
        </p:spPr>
        <p:txBody>
          <a:bodyPr wrap="none" anchor="ctr"/>
          <a:lstStyle/>
          <a:p>
            <a:pPr lvl="1" algn="ctr">
              <a:lnSpc>
                <a:spcPct val="150000"/>
              </a:lnSpc>
              <a:spcBef>
                <a:spcPct val="20000"/>
              </a:spcBef>
            </a:pPr>
            <a:r>
              <a:rPr lang="en-US" sz="1400" dirty="0">
                <a:solidFill>
                  <a:schemeClr val="bg2"/>
                </a:solidFill>
                <a:latin typeface="Cambria" panose="02040503050406030204" pitchFamily="18" charset="0"/>
                <a:ea typeface="Cambria" panose="02040503050406030204" pitchFamily="18" charset="0"/>
              </a:rPr>
              <a:t>The </a:t>
            </a:r>
            <a:r>
              <a:rPr lang="en-US" sz="1400" b="1" dirty="0">
                <a:solidFill>
                  <a:schemeClr val="bg2"/>
                </a:solidFill>
                <a:latin typeface="Cambria" panose="02040503050406030204" pitchFamily="18" charset="0"/>
                <a:ea typeface="Cambria" panose="02040503050406030204" pitchFamily="18" charset="0"/>
              </a:rPr>
              <a:t>Convergence Sublayer (CS)</a:t>
            </a:r>
            <a:r>
              <a:rPr lang="en-US" sz="1400" dirty="0">
                <a:solidFill>
                  <a:schemeClr val="bg2"/>
                </a:solidFill>
                <a:latin typeface="Cambria" panose="02040503050406030204" pitchFamily="18" charset="0"/>
                <a:ea typeface="Cambria" panose="02040503050406030204" pitchFamily="18" charset="0"/>
              </a:rPr>
              <a:t> manages the flow of  data to and from SAR sublayer.</a:t>
            </a:r>
          </a:p>
          <a:p>
            <a:pPr algn="ctr"/>
            <a:endParaRPr lang="en-US" dirty="0"/>
          </a:p>
        </p:txBody>
      </p:sp>
      <p:sp>
        <p:nvSpPr>
          <p:cNvPr id="73734" name="Rectangle 6"/>
          <p:cNvSpPr>
            <a:spLocks noChangeArrowheads="1"/>
          </p:cNvSpPr>
          <p:nvPr/>
        </p:nvSpPr>
        <p:spPr bwMode="auto">
          <a:xfrm>
            <a:off x="457200" y="2686050"/>
            <a:ext cx="8077200" cy="1828800"/>
          </a:xfrm>
          <a:prstGeom prst="rect">
            <a:avLst/>
          </a:prstGeom>
          <a:noFill/>
          <a:ln w="25400">
            <a:solidFill>
              <a:schemeClr val="accent1"/>
            </a:solidFill>
            <a:miter lim="800000"/>
            <a:headEnd/>
            <a:tailEnd/>
          </a:ln>
          <a:effectLst/>
        </p:spPr>
        <p:txBody>
          <a:bodyPr wrap="none" anchor="ctr"/>
          <a:lstStyle/>
          <a:p>
            <a:pPr lvl="1" algn="ctr">
              <a:lnSpc>
                <a:spcPct val="150000"/>
              </a:lnSpc>
              <a:spcBef>
                <a:spcPct val="20000"/>
              </a:spcBef>
            </a:pPr>
            <a:r>
              <a:rPr lang="en-US" sz="1400" dirty="0">
                <a:solidFill>
                  <a:schemeClr val="bg2"/>
                </a:solidFill>
                <a:latin typeface="Cambria" panose="02040503050406030204" pitchFamily="18" charset="0"/>
                <a:ea typeface="Cambria" panose="02040503050406030204" pitchFamily="18" charset="0"/>
              </a:rPr>
              <a:t>The </a:t>
            </a:r>
            <a:r>
              <a:rPr lang="en-US" sz="1400" b="1" dirty="0">
                <a:solidFill>
                  <a:schemeClr val="bg2"/>
                </a:solidFill>
                <a:latin typeface="Cambria" panose="02040503050406030204" pitchFamily="18" charset="0"/>
                <a:ea typeface="Cambria" panose="02040503050406030204" pitchFamily="18" charset="0"/>
              </a:rPr>
              <a:t>Segmentation and Reassembly Sublayer  (SAR) </a:t>
            </a:r>
            <a:r>
              <a:rPr lang="en-US" sz="1400" dirty="0">
                <a:solidFill>
                  <a:schemeClr val="bg2"/>
                </a:solidFill>
                <a:latin typeface="Cambria" panose="02040503050406030204" pitchFamily="18" charset="0"/>
                <a:ea typeface="Cambria" panose="02040503050406030204" pitchFamily="18" charset="0"/>
              </a:rPr>
              <a:t>breaks data into cells at the sender and reassembles</a:t>
            </a:r>
          </a:p>
          <a:p>
            <a:pPr lvl="1" algn="ctr">
              <a:lnSpc>
                <a:spcPct val="150000"/>
              </a:lnSpc>
              <a:spcBef>
                <a:spcPct val="20000"/>
              </a:spcBef>
            </a:pPr>
            <a:r>
              <a:rPr lang="en-US" sz="1400" dirty="0">
                <a:solidFill>
                  <a:schemeClr val="bg2"/>
                </a:solidFill>
                <a:latin typeface="Cambria" panose="02040503050406030204" pitchFamily="18" charset="0"/>
                <a:ea typeface="Cambria" panose="02040503050406030204" pitchFamily="18" charset="0"/>
              </a:rPr>
              <a:t>cells into larger data units at the receiver.</a:t>
            </a:r>
          </a:p>
          <a:p>
            <a:pPr algn="ctr"/>
            <a:endParaRPr lang="en-US" sz="2800"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3"/>
          <p:cNvSpPr>
            <a:spLocks noGrp="1"/>
          </p:cNvSpPr>
          <p:nvPr>
            <p:ph type="sldNum" idx="12"/>
          </p:nvPr>
        </p:nvSpPr>
        <p:spPr/>
        <p:txBody>
          <a:bodyPr/>
          <a:lstStyle/>
          <a:p>
            <a:fld id="{DDAF1AB4-2937-494F-856A-7A901498BFFC}" type="slidenum">
              <a:rPr lang="en-US"/>
              <a:pPr/>
              <a:t>104</a:t>
            </a:fld>
            <a:endParaRPr lang="en-US"/>
          </a:p>
        </p:txBody>
      </p:sp>
      <p:sp>
        <p:nvSpPr>
          <p:cNvPr id="63490" name="Rectangle 2"/>
          <p:cNvSpPr>
            <a:spLocks noChangeArrowheads="1"/>
          </p:cNvSpPr>
          <p:nvPr/>
        </p:nvSpPr>
        <p:spPr bwMode="auto">
          <a:xfrm>
            <a:off x="3702050" y="1512094"/>
            <a:ext cx="2287588" cy="892969"/>
          </a:xfrm>
          <a:prstGeom prst="rect">
            <a:avLst/>
          </a:prstGeom>
          <a:noFill/>
          <a:ln w="19050">
            <a:solidFill>
              <a:schemeClr val="tx1"/>
            </a:solidFill>
            <a:miter lim="800000"/>
            <a:headEnd/>
            <a:tailEnd/>
          </a:ln>
          <a:effectLst/>
        </p:spPr>
        <p:txBody>
          <a:bodyPr wrap="none" anchor="ctr"/>
          <a:lstStyle/>
          <a:p>
            <a:endParaRPr lang="en-US"/>
          </a:p>
        </p:txBody>
      </p:sp>
      <p:sp>
        <p:nvSpPr>
          <p:cNvPr id="63491" name="Rectangle 3"/>
          <p:cNvSpPr>
            <a:spLocks noChangeArrowheads="1"/>
          </p:cNvSpPr>
          <p:nvPr/>
        </p:nvSpPr>
        <p:spPr bwMode="auto">
          <a:xfrm>
            <a:off x="4149725" y="1634729"/>
            <a:ext cx="1387475" cy="1074653"/>
          </a:xfrm>
          <a:prstGeom prst="rect">
            <a:avLst/>
          </a:prstGeom>
          <a:noFill/>
          <a:ln w="25400">
            <a:noFill/>
            <a:miter lim="800000"/>
            <a:headEnd/>
            <a:tailEnd/>
          </a:ln>
          <a:effectLst/>
        </p:spPr>
        <p:txBody>
          <a:bodyPr lIns="90488" tIns="44450" rIns="90488" bIns="44450">
            <a:spAutoFit/>
          </a:bodyPr>
          <a:lstStyle/>
          <a:p>
            <a:pPr algn="ctr" eaLnBrk="0" hangingPunct="0"/>
            <a:r>
              <a:rPr lang="en-US" sz="1600"/>
              <a:t>Transmission convergence sublayer</a:t>
            </a:r>
          </a:p>
        </p:txBody>
      </p:sp>
      <p:sp>
        <p:nvSpPr>
          <p:cNvPr id="63492" name="Rectangle 4"/>
          <p:cNvSpPr>
            <a:spLocks noChangeArrowheads="1"/>
          </p:cNvSpPr>
          <p:nvPr/>
        </p:nvSpPr>
        <p:spPr bwMode="auto">
          <a:xfrm>
            <a:off x="3709989" y="2403873"/>
            <a:ext cx="2287587" cy="892969"/>
          </a:xfrm>
          <a:prstGeom prst="rect">
            <a:avLst/>
          </a:prstGeom>
          <a:noFill/>
          <a:ln w="19050">
            <a:solidFill>
              <a:schemeClr val="tx1"/>
            </a:solidFill>
            <a:miter lim="800000"/>
            <a:headEnd/>
            <a:tailEnd/>
          </a:ln>
          <a:effectLst/>
        </p:spPr>
        <p:txBody>
          <a:bodyPr wrap="none" anchor="ctr"/>
          <a:lstStyle/>
          <a:p>
            <a:endParaRPr lang="en-US"/>
          </a:p>
        </p:txBody>
      </p:sp>
      <p:sp>
        <p:nvSpPr>
          <p:cNvPr id="63493" name="Rectangle 5"/>
          <p:cNvSpPr>
            <a:spLocks noChangeArrowheads="1"/>
          </p:cNvSpPr>
          <p:nvPr/>
        </p:nvSpPr>
        <p:spPr bwMode="auto">
          <a:xfrm>
            <a:off x="3963988" y="2563416"/>
            <a:ext cx="1820862" cy="828432"/>
          </a:xfrm>
          <a:prstGeom prst="rect">
            <a:avLst/>
          </a:prstGeom>
          <a:noFill/>
          <a:ln w="25400">
            <a:noFill/>
            <a:miter lim="800000"/>
            <a:headEnd/>
            <a:tailEnd/>
          </a:ln>
          <a:effectLst/>
        </p:spPr>
        <p:txBody>
          <a:bodyPr lIns="90488" tIns="44450" rIns="90488" bIns="44450">
            <a:spAutoFit/>
          </a:bodyPr>
          <a:lstStyle/>
          <a:p>
            <a:pPr algn="ctr" eaLnBrk="0" hangingPunct="0"/>
            <a:r>
              <a:rPr lang="en-US" sz="1600"/>
              <a:t>Physical medium dependent sublayer</a:t>
            </a:r>
          </a:p>
        </p:txBody>
      </p:sp>
      <p:sp>
        <p:nvSpPr>
          <p:cNvPr id="63494" name="Line 6"/>
          <p:cNvSpPr>
            <a:spLocks noChangeShapeType="1"/>
          </p:cNvSpPr>
          <p:nvPr/>
        </p:nvSpPr>
        <p:spPr bwMode="auto">
          <a:xfrm>
            <a:off x="4398963" y="1207294"/>
            <a:ext cx="0" cy="288131"/>
          </a:xfrm>
          <a:prstGeom prst="line">
            <a:avLst/>
          </a:prstGeom>
          <a:noFill/>
          <a:ln w="19050">
            <a:solidFill>
              <a:schemeClr val="tx1"/>
            </a:solidFill>
            <a:round/>
            <a:headEnd type="triangle" w="med" len="med"/>
            <a:tailEnd/>
          </a:ln>
          <a:effectLst/>
        </p:spPr>
        <p:txBody>
          <a:bodyPr wrap="none" anchor="ctr"/>
          <a:lstStyle/>
          <a:p>
            <a:endParaRPr lang="en-US"/>
          </a:p>
        </p:txBody>
      </p:sp>
      <p:sp>
        <p:nvSpPr>
          <p:cNvPr id="63495" name="Line 7"/>
          <p:cNvSpPr>
            <a:spLocks noChangeShapeType="1"/>
          </p:cNvSpPr>
          <p:nvPr/>
        </p:nvSpPr>
        <p:spPr bwMode="auto">
          <a:xfrm flipH="1">
            <a:off x="5259389" y="1228726"/>
            <a:ext cx="1587" cy="279797"/>
          </a:xfrm>
          <a:prstGeom prst="line">
            <a:avLst/>
          </a:prstGeom>
          <a:noFill/>
          <a:ln w="19050">
            <a:solidFill>
              <a:schemeClr val="tx1"/>
            </a:solidFill>
            <a:round/>
            <a:headEnd/>
            <a:tailEnd type="triangle" w="med" len="med"/>
          </a:ln>
          <a:effectLst/>
        </p:spPr>
        <p:txBody>
          <a:bodyPr wrap="none" anchor="ctr"/>
          <a:lstStyle/>
          <a:p>
            <a:endParaRPr lang="en-US"/>
          </a:p>
        </p:txBody>
      </p:sp>
      <p:sp>
        <p:nvSpPr>
          <p:cNvPr id="63496" name="Line 8"/>
          <p:cNvSpPr>
            <a:spLocks noChangeShapeType="1"/>
          </p:cNvSpPr>
          <p:nvPr/>
        </p:nvSpPr>
        <p:spPr bwMode="auto">
          <a:xfrm>
            <a:off x="4394200" y="3327798"/>
            <a:ext cx="0" cy="288131"/>
          </a:xfrm>
          <a:prstGeom prst="line">
            <a:avLst/>
          </a:prstGeom>
          <a:noFill/>
          <a:ln w="19050">
            <a:solidFill>
              <a:schemeClr val="tx1"/>
            </a:solidFill>
            <a:round/>
            <a:headEnd type="triangle" w="med" len="med"/>
            <a:tailEnd/>
          </a:ln>
          <a:effectLst/>
        </p:spPr>
        <p:txBody>
          <a:bodyPr wrap="none" anchor="ctr"/>
          <a:lstStyle/>
          <a:p>
            <a:endParaRPr lang="en-US"/>
          </a:p>
        </p:txBody>
      </p:sp>
      <p:sp>
        <p:nvSpPr>
          <p:cNvPr id="63497" name="Line 9"/>
          <p:cNvSpPr>
            <a:spLocks noChangeShapeType="1"/>
          </p:cNvSpPr>
          <p:nvPr/>
        </p:nvSpPr>
        <p:spPr bwMode="auto">
          <a:xfrm flipH="1">
            <a:off x="5267325" y="3340894"/>
            <a:ext cx="1588" cy="298847"/>
          </a:xfrm>
          <a:prstGeom prst="line">
            <a:avLst/>
          </a:prstGeom>
          <a:noFill/>
          <a:ln w="19050">
            <a:solidFill>
              <a:schemeClr val="tx1"/>
            </a:solidFill>
            <a:round/>
            <a:headEnd/>
            <a:tailEnd type="triangle" w="med" len="med"/>
          </a:ln>
          <a:effectLst/>
        </p:spPr>
        <p:txBody>
          <a:bodyPr wrap="none" anchor="ctr"/>
          <a:lstStyle/>
          <a:p>
            <a:endParaRPr lang="en-US"/>
          </a:p>
        </p:txBody>
      </p:sp>
      <p:sp>
        <p:nvSpPr>
          <p:cNvPr id="63498" name="Rectangle 10"/>
          <p:cNvSpPr>
            <a:spLocks noChangeArrowheads="1"/>
          </p:cNvSpPr>
          <p:nvPr/>
        </p:nvSpPr>
        <p:spPr bwMode="auto">
          <a:xfrm>
            <a:off x="3960814" y="3654029"/>
            <a:ext cx="1639887" cy="643766"/>
          </a:xfrm>
          <a:prstGeom prst="rect">
            <a:avLst/>
          </a:prstGeom>
          <a:noFill/>
          <a:ln w="25400">
            <a:noFill/>
            <a:miter lim="800000"/>
            <a:headEnd/>
            <a:tailEnd/>
          </a:ln>
          <a:effectLst/>
        </p:spPr>
        <p:txBody>
          <a:bodyPr lIns="90488" tIns="44450" rIns="90488" bIns="44450">
            <a:spAutoFit/>
          </a:bodyPr>
          <a:lstStyle/>
          <a:p>
            <a:pPr algn="ctr" eaLnBrk="0" hangingPunct="0"/>
            <a:r>
              <a:rPr lang="en-US" sz="1800"/>
              <a:t>Physical medium</a:t>
            </a:r>
            <a:endParaRPr lang="en-US" sz="1600"/>
          </a:p>
        </p:txBody>
      </p:sp>
      <p:sp>
        <p:nvSpPr>
          <p:cNvPr id="63499" name="Rectangle 11"/>
          <p:cNvSpPr>
            <a:spLocks noChangeArrowheads="1"/>
          </p:cNvSpPr>
          <p:nvPr/>
        </p:nvSpPr>
        <p:spPr bwMode="auto">
          <a:xfrm>
            <a:off x="4052889" y="937023"/>
            <a:ext cx="1639887" cy="366767"/>
          </a:xfrm>
          <a:prstGeom prst="rect">
            <a:avLst/>
          </a:prstGeom>
          <a:noFill/>
          <a:ln w="25400">
            <a:noFill/>
            <a:miter lim="800000"/>
            <a:headEnd/>
            <a:tailEnd/>
          </a:ln>
          <a:effectLst/>
        </p:spPr>
        <p:txBody>
          <a:bodyPr lIns="90488" tIns="44450" rIns="90488" bIns="44450">
            <a:spAutoFit/>
          </a:bodyPr>
          <a:lstStyle/>
          <a:p>
            <a:pPr algn="ctr" eaLnBrk="0" hangingPunct="0"/>
            <a:r>
              <a:rPr lang="en-US" sz="1800"/>
              <a:t>ATM layer</a:t>
            </a:r>
            <a:endParaRPr lang="en-US" sz="1600"/>
          </a:p>
        </p:txBody>
      </p:sp>
      <p:sp>
        <p:nvSpPr>
          <p:cNvPr id="63500" name="Rectangle 12"/>
          <p:cNvSpPr>
            <a:spLocks noChangeArrowheads="1"/>
          </p:cNvSpPr>
          <p:nvPr/>
        </p:nvSpPr>
        <p:spPr bwMode="auto">
          <a:xfrm>
            <a:off x="1554163" y="2245519"/>
            <a:ext cx="1833562" cy="366767"/>
          </a:xfrm>
          <a:prstGeom prst="rect">
            <a:avLst/>
          </a:prstGeom>
          <a:noFill/>
          <a:ln w="25400">
            <a:noFill/>
            <a:miter lim="800000"/>
            <a:headEnd/>
            <a:tailEnd/>
          </a:ln>
          <a:effectLst/>
        </p:spPr>
        <p:txBody>
          <a:bodyPr lIns="90488" tIns="44450" rIns="90488" bIns="44450">
            <a:spAutoFit/>
          </a:bodyPr>
          <a:lstStyle/>
          <a:p>
            <a:pPr algn="ctr" eaLnBrk="0" hangingPunct="0"/>
            <a:r>
              <a:rPr lang="en-US" sz="1800"/>
              <a:t>Physical layer</a:t>
            </a:r>
            <a:endParaRPr lang="en-US" sz="1600"/>
          </a:p>
        </p:txBody>
      </p:sp>
      <p:sp>
        <p:nvSpPr>
          <p:cNvPr id="63501" name="Line 13"/>
          <p:cNvSpPr>
            <a:spLocks noChangeShapeType="1"/>
          </p:cNvSpPr>
          <p:nvPr/>
        </p:nvSpPr>
        <p:spPr bwMode="auto">
          <a:xfrm flipH="1">
            <a:off x="2381250" y="1510904"/>
            <a:ext cx="1588" cy="759619"/>
          </a:xfrm>
          <a:prstGeom prst="line">
            <a:avLst/>
          </a:prstGeom>
          <a:noFill/>
          <a:ln w="19050">
            <a:solidFill>
              <a:schemeClr val="tx1"/>
            </a:solidFill>
            <a:round/>
            <a:headEnd type="triangle" w="med" len="med"/>
            <a:tailEnd/>
          </a:ln>
          <a:effectLst/>
        </p:spPr>
        <p:txBody>
          <a:bodyPr wrap="none" anchor="ctr"/>
          <a:lstStyle/>
          <a:p>
            <a:endParaRPr lang="en-US"/>
          </a:p>
        </p:txBody>
      </p:sp>
      <p:sp>
        <p:nvSpPr>
          <p:cNvPr id="63502" name="Line 14"/>
          <p:cNvSpPr>
            <a:spLocks noChangeShapeType="1"/>
          </p:cNvSpPr>
          <p:nvPr/>
        </p:nvSpPr>
        <p:spPr bwMode="auto">
          <a:xfrm flipH="1">
            <a:off x="2365375" y="2511029"/>
            <a:ext cx="1588" cy="759619"/>
          </a:xfrm>
          <a:prstGeom prst="line">
            <a:avLst/>
          </a:prstGeom>
          <a:noFill/>
          <a:ln w="19050">
            <a:solidFill>
              <a:schemeClr val="tx1"/>
            </a:solidFill>
            <a:round/>
            <a:headEnd/>
            <a:tailEnd type="triangle" w="med" len="med"/>
          </a:ln>
          <a:effectLst/>
        </p:spPr>
        <p:txBody>
          <a:bodyPr wrap="none" anchor="ctr"/>
          <a:lstStyle/>
          <a:p>
            <a:endParaRPr lang="en-US"/>
          </a:p>
        </p:txBody>
      </p:sp>
      <p:sp>
        <p:nvSpPr>
          <p:cNvPr id="63503" name="Line 15"/>
          <p:cNvSpPr>
            <a:spLocks noChangeShapeType="1"/>
          </p:cNvSpPr>
          <p:nvPr/>
        </p:nvSpPr>
        <p:spPr bwMode="auto">
          <a:xfrm>
            <a:off x="1982788" y="1514475"/>
            <a:ext cx="4654550" cy="0"/>
          </a:xfrm>
          <a:prstGeom prst="line">
            <a:avLst/>
          </a:prstGeom>
          <a:noFill/>
          <a:ln w="9525">
            <a:solidFill>
              <a:schemeClr val="tx1"/>
            </a:solidFill>
            <a:round/>
            <a:headEnd/>
            <a:tailEnd/>
          </a:ln>
          <a:effectLst/>
        </p:spPr>
        <p:txBody>
          <a:bodyPr wrap="none" anchor="ctr"/>
          <a:lstStyle/>
          <a:p>
            <a:endParaRPr lang="en-US"/>
          </a:p>
        </p:txBody>
      </p:sp>
      <p:sp>
        <p:nvSpPr>
          <p:cNvPr id="63504" name="Line 16"/>
          <p:cNvSpPr>
            <a:spLocks noChangeShapeType="1"/>
          </p:cNvSpPr>
          <p:nvPr/>
        </p:nvSpPr>
        <p:spPr bwMode="auto">
          <a:xfrm>
            <a:off x="2019300" y="3300413"/>
            <a:ext cx="4654550" cy="0"/>
          </a:xfrm>
          <a:prstGeom prst="line">
            <a:avLst/>
          </a:prstGeom>
          <a:noFill/>
          <a:ln w="9525">
            <a:solidFill>
              <a:schemeClr val="tx1"/>
            </a:solidFill>
            <a:round/>
            <a:headEnd/>
            <a:tailEnd/>
          </a:ln>
          <a:effectLst/>
        </p:spPr>
        <p:txBody>
          <a:bodyPr wrap="none" anchor="ctr"/>
          <a:lstStyle/>
          <a:p>
            <a:endParaRPr lang="en-US"/>
          </a:p>
        </p:txBody>
      </p:sp>
      <p:sp>
        <p:nvSpPr>
          <p:cNvPr id="27" name="TextBox 26">
            <a:extLst>
              <a:ext uri="{FF2B5EF4-FFF2-40B4-BE49-F238E27FC236}">
                <a16:creationId xmlns:a16="http://schemas.microsoft.com/office/drawing/2014/main" xmlns="" id="{AA9872FF-59FC-4596-9A4F-95A9A68BF041}"/>
              </a:ext>
            </a:extLst>
          </p:cNvPr>
          <p:cNvSpPr txBox="1"/>
          <p:nvPr/>
        </p:nvSpPr>
        <p:spPr>
          <a:xfrm>
            <a:off x="506980" y="4667846"/>
            <a:ext cx="8106795" cy="400110"/>
          </a:xfrm>
          <a:prstGeom prst="rect">
            <a:avLst/>
          </a:prstGeom>
          <a:noFill/>
        </p:spPr>
        <p:txBody>
          <a:bodyPr wrap="square" rtlCol="0">
            <a:spAutoFit/>
          </a:bodyPr>
          <a:lstStyle/>
          <a:p>
            <a:r>
              <a:rPr lang="en-IN" sz="1000" dirty="0">
                <a:solidFill>
                  <a:schemeClr val="bg2"/>
                </a:solidFill>
                <a:latin typeface="Cambria" panose="02040503050406030204" pitchFamily="18" charset="0"/>
                <a:ea typeface="Cambria" panose="02040503050406030204" pitchFamily="18" charset="0"/>
              </a:rPr>
              <a:t>Source: </a:t>
            </a:r>
            <a:r>
              <a:rPr lang="en-US" sz="1000" dirty="0">
                <a:solidFill>
                  <a:schemeClr val="bg2"/>
                </a:solidFill>
              </a:rPr>
              <a:t>Leon-Garcia &amp; </a:t>
            </a:r>
            <a:r>
              <a:rPr lang="en-US" sz="1000" dirty="0" err="1">
                <a:solidFill>
                  <a:schemeClr val="bg2"/>
                </a:solidFill>
              </a:rPr>
              <a:t>Widjaja</a:t>
            </a:r>
            <a:r>
              <a:rPr lang="en-US" sz="1000" dirty="0">
                <a:solidFill>
                  <a:schemeClr val="bg2"/>
                </a:solidFill>
              </a:rPr>
              <a:t>:  Communication Networks Copyright ©2000 The McGraw Hill Companies</a:t>
            </a:r>
          </a:p>
          <a:p>
            <a:endParaRPr lang="en-IN" sz="1000" dirty="0">
              <a:solidFill>
                <a:schemeClr val="bg2"/>
              </a:solidFill>
              <a:latin typeface="Cambria" panose="02040503050406030204" pitchFamily="18" charset="0"/>
              <a:ea typeface="Cambria" panose="02040503050406030204" pitchFamily="18"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42EFF910-70F6-415D-B8A7-7536385A9D99}" type="slidenum">
              <a:rPr lang="en-US"/>
              <a:pPr/>
              <a:t>105</a:t>
            </a:fld>
            <a:endParaRPr lang="en-US"/>
          </a:p>
        </p:txBody>
      </p:sp>
      <p:sp>
        <p:nvSpPr>
          <p:cNvPr id="41987" name="Rectangle 3"/>
          <p:cNvSpPr>
            <a:spLocks noGrp="1" noChangeArrowheads="1"/>
          </p:cNvSpPr>
          <p:nvPr>
            <p:ph type="body" idx="4294967295"/>
          </p:nvPr>
        </p:nvSpPr>
        <p:spPr>
          <a:xfrm>
            <a:off x="381000" y="1028701"/>
            <a:ext cx="8640158" cy="2286000"/>
          </a:xfrm>
        </p:spPr>
        <p:txBody>
          <a:bodyPr/>
          <a:lstStyle/>
          <a:p>
            <a:pPr>
              <a:lnSpc>
                <a:spcPct val="150000"/>
              </a:lnSpc>
            </a:pPr>
            <a:r>
              <a:rPr lang="en-US" sz="1400" dirty="0">
                <a:latin typeface="Cambria" panose="02040503050406030204" pitchFamily="18" charset="0"/>
                <a:ea typeface="Cambria" panose="02040503050406030204" pitchFamily="18" charset="0"/>
              </a:rPr>
              <a:t>The AAL interface was initially defined as classes </a:t>
            </a:r>
            <a:r>
              <a:rPr lang="en-US" sz="1400" b="1" dirty="0">
                <a:solidFill>
                  <a:srgbClr val="666699"/>
                </a:solidFill>
                <a:latin typeface="Cambria" panose="02040503050406030204" pitchFamily="18" charset="0"/>
                <a:ea typeface="Cambria" panose="02040503050406030204" pitchFamily="18" charset="0"/>
              </a:rPr>
              <a:t>A-D</a:t>
            </a:r>
            <a:r>
              <a:rPr lang="en-US" sz="1400" b="1" dirty="0">
                <a:latin typeface="Cambria" panose="02040503050406030204" pitchFamily="18" charset="0"/>
                <a:ea typeface="Cambria" panose="02040503050406030204" pitchFamily="18" charset="0"/>
              </a:rPr>
              <a:t> </a:t>
            </a:r>
            <a:r>
              <a:rPr lang="en-US" sz="1400" dirty="0">
                <a:latin typeface="Cambria" panose="02040503050406030204" pitchFamily="18" charset="0"/>
                <a:ea typeface="Cambria" panose="02040503050406030204" pitchFamily="18" charset="0"/>
              </a:rPr>
              <a:t>with SAP (service access points) for </a:t>
            </a:r>
            <a:r>
              <a:rPr lang="en-US" sz="1400" b="1" dirty="0">
                <a:solidFill>
                  <a:srgbClr val="666699"/>
                </a:solidFill>
                <a:latin typeface="Cambria" panose="02040503050406030204" pitchFamily="18" charset="0"/>
                <a:ea typeface="Cambria" panose="02040503050406030204" pitchFamily="18" charset="0"/>
              </a:rPr>
              <a:t>AAL1-4</a:t>
            </a:r>
            <a:r>
              <a:rPr lang="en-US" sz="1400" b="1" dirty="0">
                <a:latin typeface="Cambria" panose="02040503050406030204" pitchFamily="18" charset="0"/>
                <a:ea typeface="Cambria" panose="02040503050406030204" pitchFamily="18" charset="0"/>
              </a:rPr>
              <a:t>.</a:t>
            </a:r>
          </a:p>
          <a:p>
            <a:pPr>
              <a:lnSpc>
                <a:spcPct val="150000"/>
              </a:lnSpc>
            </a:pPr>
            <a:r>
              <a:rPr lang="en-US" sz="1400" b="1" dirty="0">
                <a:solidFill>
                  <a:srgbClr val="666699"/>
                </a:solidFill>
                <a:latin typeface="Cambria" panose="02040503050406030204" pitchFamily="18" charset="0"/>
                <a:ea typeface="Cambria" panose="02040503050406030204" pitchFamily="18" charset="0"/>
              </a:rPr>
              <a:t>AAL3</a:t>
            </a:r>
            <a:r>
              <a:rPr lang="en-US" sz="1400" b="1" dirty="0">
                <a:latin typeface="Cambria" panose="02040503050406030204" pitchFamily="18" charset="0"/>
                <a:ea typeface="Cambria" panose="02040503050406030204" pitchFamily="18" charset="0"/>
              </a:rPr>
              <a:t> </a:t>
            </a:r>
            <a:r>
              <a:rPr lang="en-US" sz="1400" dirty="0">
                <a:latin typeface="Cambria" panose="02040503050406030204" pitchFamily="18" charset="0"/>
                <a:ea typeface="Cambria" panose="02040503050406030204" pitchFamily="18" charset="0"/>
              </a:rPr>
              <a:t>and </a:t>
            </a:r>
            <a:r>
              <a:rPr lang="en-US" sz="1400" b="1" dirty="0">
                <a:solidFill>
                  <a:srgbClr val="666699"/>
                </a:solidFill>
                <a:latin typeface="Cambria" panose="02040503050406030204" pitchFamily="18" charset="0"/>
                <a:ea typeface="Cambria" panose="02040503050406030204" pitchFamily="18" charset="0"/>
              </a:rPr>
              <a:t>AAL4</a:t>
            </a:r>
            <a:r>
              <a:rPr lang="en-US" sz="1400" b="1" dirty="0">
                <a:latin typeface="Cambria" panose="02040503050406030204" pitchFamily="18" charset="0"/>
                <a:ea typeface="Cambria" panose="02040503050406030204" pitchFamily="18" charset="0"/>
              </a:rPr>
              <a:t> </a:t>
            </a:r>
            <a:r>
              <a:rPr lang="en-US" sz="1400" dirty="0">
                <a:latin typeface="Cambria" panose="02040503050406030204" pitchFamily="18" charset="0"/>
                <a:ea typeface="Cambria" panose="02040503050406030204" pitchFamily="18" charset="0"/>
              </a:rPr>
              <a:t>were so similar that they were merged into </a:t>
            </a:r>
            <a:r>
              <a:rPr lang="en-US" sz="1400" b="1" dirty="0">
                <a:solidFill>
                  <a:srgbClr val="666699"/>
                </a:solidFill>
                <a:latin typeface="Cambria" panose="02040503050406030204" pitchFamily="18" charset="0"/>
                <a:ea typeface="Cambria" panose="02040503050406030204" pitchFamily="18" charset="0"/>
              </a:rPr>
              <a:t>AAL3/4</a:t>
            </a:r>
            <a:r>
              <a:rPr lang="en-US" sz="1400" b="1" dirty="0">
                <a:latin typeface="Cambria" panose="02040503050406030204" pitchFamily="18" charset="0"/>
                <a:ea typeface="Cambria" panose="02040503050406030204" pitchFamily="18" charset="0"/>
              </a:rPr>
              <a:t>.</a:t>
            </a:r>
          </a:p>
          <a:p>
            <a:pPr>
              <a:lnSpc>
                <a:spcPct val="150000"/>
              </a:lnSpc>
            </a:pPr>
            <a:r>
              <a:rPr lang="en-US" sz="1400" dirty="0">
                <a:latin typeface="Cambria" panose="02040503050406030204" pitchFamily="18" charset="0"/>
                <a:ea typeface="Cambria" panose="02040503050406030204" pitchFamily="18" charset="0"/>
              </a:rPr>
              <a:t>The data communications community concluded that </a:t>
            </a:r>
            <a:r>
              <a:rPr lang="en-US" sz="1400" b="1" dirty="0">
                <a:solidFill>
                  <a:srgbClr val="666699"/>
                </a:solidFill>
                <a:latin typeface="Cambria" panose="02040503050406030204" pitchFamily="18" charset="0"/>
                <a:ea typeface="Cambria" panose="02040503050406030204" pitchFamily="18" charset="0"/>
              </a:rPr>
              <a:t>AAL3/4</a:t>
            </a:r>
            <a:r>
              <a:rPr lang="en-US" sz="1400" b="1" dirty="0">
                <a:latin typeface="Cambria" panose="02040503050406030204" pitchFamily="18" charset="0"/>
                <a:ea typeface="Cambria" panose="02040503050406030204" pitchFamily="18" charset="0"/>
              </a:rPr>
              <a:t> </a:t>
            </a:r>
            <a:r>
              <a:rPr lang="en-US" sz="1400" i="1" dirty="0">
                <a:latin typeface="Cambria" panose="02040503050406030204" pitchFamily="18" charset="0"/>
                <a:ea typeface="Cambria" panose="02040503050406030204" pitchFamily="18" charset="0"/>
              </a:rPr>
              <a:t>was not suitable </a:t>
            </a:r>
            <a:r>
              <a:rPr lang="en-US" sz="1400" dirty="0">
                <a:latin typeface="Cambria" panose="02040503050406030204" pitchFamily="18" charset="0"/>
                <a:ea typeface="Cambria" panose="02040503050406030204" pitchFamily="18" charset="0"/>
              </a:rPr>
              <a:t>for data communications applications. They pushed for standardization of </a:t>
            </a:r>
            <a:r>
              <a:rPr lang="en-US" sz="1400" b="1" dirty="0">
                <a:solidFill>
                  <a:srgbClr val="666699"/>
                </a:solidFill>
                <a:latin typeface="Cambria" panose="02040503050406030204" pitchFamily="18" charset="0"/>
                <a:ea typeface="Cambria" panose="02040503050406030204" pitchFamily="18" charset="0"/>
              </a:rPr>
              <a:t>AAL5 </a:t>
            </a:r>
            <a:r>
              <a:rPr lang="en-US" sz="1400" b="1" dirty="0">
                <a:latin typeface="Cambria" panose="02040503050406030204" pitchFamily="18" charset="0"/>
                <a:ea typeface="Cambria" panose="02040503050406030204" pitchFamily="18" charset="0"/>
              </a:rPr>
              <a:t>(also referred to as SEAL – the Simple and Efficient Adaptation Layer).</a:t>
            </a:r>
          </a:p>
          <a:p>
            <a:pPr>
              <a:lnSpc>
                <a:spcPct val="150000"/>
              </a:lnSpc>
            </a:pPr>
            <a:r>
              <a:rPr lang="en-US" sz="1400" b="1" dirty="0">
                <a:solidFill>
                  <a:srgbClr val="666699"/>
                </a:solidFill>
                <a:latin typeface="Cambria" panose="02040503050406030204" pitchFamily="18" charset="0"/>
                <a:ea typeface="Cambria" panose="02040503050406030204" pitchFamily="18" charset="0"/>
              </a:rPr>
              <a:t>AAL2 </a:t>
            </a:r>
            <a:r>
              <a:rPr lang="en-US" sz="1400" b="1" dirty="0">
                <a:latin typeface="Cambria" panose="02040503050406030204" pitchFamily="18" charset="0"/>
                <a:ea typeface="Cambria" panose="02040503050406030204" pitchFamily="18" charset="0"/>
              </a:rPr>
              <a:t>was not </a:t>
            </a:r>
            <a:r>
              <a:rPr lang="en-US" sz="1400" b="1" i="1" dirty="0">
                <a:latin typeface="Cambria" panose="02040503050406030204" pitchFamily="18" charset="0"/>
                <a:ea typeface="Cambria" panose="02040503050406030204" pitchFamily="18" charset="0"/>
              </a:rPr>
              <a:t>initially</a:t>
            </a:r>
            <a:r>
              <a:rPr lang="en-US" sz="1400" b="1" dirty="0">
                <a:latin typeface="Cambria" panose="02040503050406030204" pitchFamily="18" charset="0"/>
                <a:ea typeface="Cambria" panose="02040503050406030204" pitchFamily="18" charset="0"/>
              </a:rPr>
              <a:t> deployed.</a:t>
            </a:r>
            <a:endParaRPr lang="en-US" sz="1400" dirty="0">
              <a:latin typeface="Cambria" panose="02040503050406030204" pitchFamily="18" charset="0"/>
              <a:ea typeface="Cambria" panose="02040503050406030204" pitchFamily="18" charset="0"/>
            </a:endParaRPr>
          </a:p>
        </p:txBody>
      </p:sp>
      <p:sp>
        <p:nvSpPr>
          <p:cNvPr id="41989" name="Rectangle 5"/>
          <p:cNvSpPr>
            <a:spLocks noGrp="1" noChangeArrowheads="1"/>
          </p:cNvSpPr>
          <p:nvPr>
            <p:ph type="title" idx="4294967295"/>
          </p:nvPr>
        </p:nvSpPr>
        <p:spPr>
          <a:xfrm>
            <a:off x="499458" y="329090"/>
            <a:ext cx="8521700" cy="707231"/>
          </a:xfrm>
        </p:spPr>
        <p:txBody>
          <a:bodyPr/>
          <a:lstStyle/>
          <a:p>
            <a:r>
              <a:rPr lang="en-US" sz="3200" dirty="0">
                <a:solidFill>
                  <a:srgbClr val="FF0000"/>
                </a:solidFill>
                <a:latin typeface="Cambria" panose="02040503050406030204" pitchFamily="18" charset="0"/>
                <a:ea typeface="Cambria" panose="02040503050406030204" pitchFamily="18" charset="0"/>
              </a:rPr>
              <a:t>Original</a:t>
            </a:r>
            <a:r>
              <a:rPr lang="en-US" sz="3200" dirty="0">
                <a:latin typeface="Cambria" panose="02040503050406030204" pitchFamily="18" charset="0"/>
                <a:ea typeface="Cambria" panose="02040503050406030204" pitchFamily="18" charset="0"/>
              </a:rPr>
              <a:t> ATM Architecture</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lide Number Placeholder 5"/>
          <p:cNvSpPr>
            <a:spLocks noGrp="1"/>
          </p:cNvSpPr>
          <p:nvPr>
            <p:ph type="sldNum" idx="12"/>
          </p:nvPr>
        </p:nvSpPr>
        <p:spPr/>
        <p:txBody>
          <a:bodyPr/>
          <a:lstStyle/>
          <a:p>
            <a:fld id="{25ED988F-AC27-45D3-933C-37BC1F103C9A}" type="slidenum">
              <a:rPr lang="en-US"/>
              <a:pPr/>
              <a:t>106</a:t>
            </a:fld>
            <a:endParaRPr lang="en-US"/>
          </a:p>
        </p:txBody>
      </p:sp>
      <p:sp>
        <p:nvSpPr>
          <p:cNvPr id="109570" name="Rectangle 2"/>
          <p:cNvSpPr>
            <a:spLocks noGrp="1" noChangeArrowheads="1"/>
          </p:cNvSpPr>
          <p:nvPr>
            <p:ph type="title" idx="4294967295"/>
          </p:nvPr>
        </p:nvSpPr>
        <p:spPr>
          <a:xfrm>
            <a:off x="0" y="445294"/>
            <a:ext cx="8521700" cy="707231"/>
          </a:xfrm>
        </p:spPr>
        <p:txBody>
          <a:bodyPr/>
          <a:lstStyle/>
          <a:p>
            <a:r>
              <a:rPr lang="en-US" sz="3200" dirty="0">
                <a:solidFill>
                  <a:srgbClr val="FF0000"/>
                </a:solidFill>
                <a:latin typeface="Cambria" panose="02040503050406030204" pitchFamily="18" charset="0"/>
                <a:ea typeface="Cambria" panose="02040503050406030204" pitchFamily="18" charset="0"/>
              </a:rPr>
              <a:t>Revised</a:t>
            </a:r>
            <a:r>
              <a:rPr lang="en-US" sz="3200" dirty="0">
                <a:latin typeface="Cambria" panose="02040503050406030204" pitchFamily="18" charset="0"/>
                <a:ea typeface="Cambria" panose="02040503050406030204" pitchFamily="18" charset="0"/>
              </a:rPr>
              <a:t> ATM Service Categories</a:t>
            </a:r>
          </a:p>
        </p:txBody>
      </p:sp>
      <p:graphicFrame>
        <p:nvGraphicFramePr>
          <p:cNvPr id="109608" name="Group 40"/>
          <p:cNvGraphicFramePr>
            <a:graphicFrameLocks noGrp="1"/>
          </p:cNvGraphicFramePr>
          <p:nvPr>
            <p:ph type="tbl" idx="4294967295"/>
            <p:extLst>
              <p:ext uri="{D42A27DB-BD31-4B8C-83A1-F6EECF244321}">
                <p14:modId xmlns:p14="http://schemas.microsoft.com/office/powerpoint/2010/main" val="3507027842"/>
              </p:ext>
            </p:extLst>
          </p:nvPr>
        </p:nvGraphicFramePr>
        <p:xfrm>
          <a:off x="749300" y="1028700"/>
          <a:ext cx="7772400" cy="3176778"/>
        </p:xfrm>
        <a:graphic>
          <a:graphicData uri="http://schemas.openxmlformats.org/drawingml/2006/table">
            <a:tbl>
              <a:tblPr/>
              <a:tblGrid>
                <a:gridCol w="1600200">
                  <a:extLst>
                    <a:ext uri="{9D8B030D-6E8A-4147-A177-3AD203B41FA5}">
                      <a16:colId xmlns:a16="http://schemas.microsoft.com/office/drawing/2014/main" xmlns="" val="20000"/>
                    </a:ext>
                  </a:extLst>
                </a:gridCol>
                <a:gridCol w="3581400">
                  <a:extLst>
                    <a:ext uri="{9D8B030D-6E8A-4147-A177-3AD203B41FA5}">
                      <a16:colId xmlns:a16="http://schemas.microsoft.com/office/drawing/2014/main" xmlns="" val="20001"/>
                    </a:ext>
                  </a:extLst>
                </a:gridCol>
                <a:gridCol w="2590800">
                  <a:extLst>
                    <a:ext uri="{9D8B030D-6E8A-4147-A177-3AD203B41FA5}">
                      <a16:colId xmlns:a16="http://schemas.microsoft.com/office/drawing/2014/main" xmlns="" val="20002"/>
                    </a:ext>
                  </a:extLst>
                </a:gridCol>
              </a:tblGrid>
              <a:tr h="514350">
                <a:tc>
                  <a:txBody>
                    <a:bodyPr/>
                    <a:lstStyle/>
                    <a:p>
                      <a:pPr marL="0" marR="0" lvl="0" indent="0" algn="ctr" defTabSz="914400" rtl="0" eaLnBrk="1" fontAlgn="base" latinLnBrk="0" hangingPunct="1">
                        <a:lnSpc>
                          <a:spcPct val="150000"/>
                        </a:lnSpc>
                        <a:spcBef>
                          <a:spcPct val="20000"/>
                        </a:spcBef>
                        <a:spcAft>
                          <a:spcPct val="0"/>
                        </a:spcAft>
                        <a:buClrTx/>
                        <a:buSzTx/>
                        <a:buFontTx/>
                        <a:buNone/>
                        <a:tabLst/>
                      </a:pPr>
                      <a:r>
                        <a:rPr kumimoji="0" lang="en-US" sz="1100" b="0" i="0" u="none" strike="noStrike" cap="none" normalizeH="0" baseline="0" dirty="0">
                          <a:ln>
                            <a:noFill/>
                          </a:ln>
                          <a:solidFill>
                            <a:schemeClr val="bg2"/>
                          </a:solidFill>
                          <a:effectLst/>
                          <a:latin typeface="Cambria" panose="02040503050406030204" pitchFamily="18" charset="0"/>
                          <a:ea typeface="Cambria" panose="02040503050406030204" pitchFamily="18" charset="0"/>
                        </a:rPr>
                        <a:t>Class</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20000"/>
                        </a:spcBef>
                        <a:spcAft>
                          <a:spcPct val="0"/>
                        </a:spcAft>
                        <a:buClrTx/>
                        <a:buSzTx/>
                        <a:buFontTx/>
                        <a:buNone/>
                        <a:tabLst/>
                      </a:pPr>
                      <a:r>
                        <a:rPr kumimoji="0" lang="en-US" sz="1100" b="0" i="0" u="none" strike="noStrike" cap="none" normalizeH="0" baseline="0" dirty="0">
                          <a:ln>
                            <a:noFill/>
                          </a:ln>
                          <a:solidFill>
                            <a:schemeClr val="bg2"/>
                          </a:solidFill>
                          <a:effectLst/>
                          <a:latin typeface="Cambria" panose="02040503050406030204" pitchFamily="18" charset="0"/>
                          <a:ea typeface="Cambria" panose="02040503050406030204" pitchFamily="18" charset="0"/>
                        </a:rPr>
                        <a:t>Description</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20000"/>
                        </a:spcBef>
                        <a:spcAft>
                          <a:spcPct val="0"/>
                        </a:spcAft>
                        <a:buClrTx/>
                        <a:buSzTx/>
                        <a:buFontTx/>
                        <a:buNone/>
                        <a:tabLst/>
                      </a:pPr>
                      <a:r>
                        <a:rPr kumimoji="0" lang="en-US" sz="1100" b="0" i="0" u="none" strike="noStrike" cap="none" normalizeH="0" baseline="0">
                          <a:ln>
                            <a:noFill/>
                          </a:ln>
                          <a:solidFill>
                            <a:schemeClr val="bg2"/>
                          </a:solidFill>
                          <a:effectLst/>
                          <a:latin typeface="Cambria" panose="02040503050406030204" pitchFamily="18" charset="0"/>
                          <a:ea typeface="Cambria" panose="02040503050406030204" pitchFamily="18" charset="0"/>
                        </a:rPr>
                        <a:t>Example</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514350">
                <a:tc>
                  <a:txBody>
                    <a:bodyPr/>
                    <a:lstStyle/>
                    <a:p>
                      <a:pPr marL="0" marR="0" lvl="0" indent="0" algn="l" defTabSz="914400" rtl="0" eaLnBrk="1" fontAlgn="base" latinLnBrk="0" hangingPunct="1">
                        <a:lnSpc>
                          <a:spcPct val="150000"/>
                        </a:lnSpc>
                        <a:spcBef>
                          <a:spcPct val="20000"/>
                        </a:spcBef>
                        <a:spcAft>
                          <a:spcPct val="0"/>
                        </a:spcAft>
                        <a:buClrTx/>
                        <a:buSzTx/>
                        <a:buFontTx/>
                        <a:buNone/>
                        <a:tabLst/>
                      </a:pPr>
                      <a:r>
                        <a:rPr kumimoji="0" lang="en-US" sz="1100" b="0" i="0" u="none" strike="noStrike" cap="none" normalizeH="0" baseline="0">
                          <a:ln>
                            <a:noFill/>
                          </a:ln>
                          <a:solidFill>
                            <a:schemeClr val="bg2"/>
                          </a:solidFill>
                          <a:effectLst/>
                          <a:latin typeface="Cambria" panose="02040503050406030204" pitchFamily="18" charset="0"/>
                          <a:ea typeface="Cambria" panose="02040503050406030204" pitchFamily="18" charset="0"/>
                        </a:rPr>
                        <a:t>CBR</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20000"/>
                        </a:spcBef>
                        <a:spcAft>
                          <a:spcPct val="0"/>
                        </a:spcAft>
                        <a:buClrTx/>
                        <a:buSzTx/>
                        <a:buFontTx/>
                        <a:buNone/>
                        <a:tabLst/>
                      </a:pPr>
                      <a:r>
                        <a:rPr kumimoji="0" lang="en-US" sz="1100" b="0" i="0" u="none" strike="noStrike" cap="none" normalizeH="0" baseline="0" dirty="0">
                          <a:ln>
                            <a:noFill/>
                          </a:ln>
                          <a:solidFill>
                            <a:schemeClr val="bg2"/>
                          </a:solidFill>
                          <a:effectLst/>
                          <a:latin typeface="Cambria" panose="02040503050406030204" pitchFamily="18" charset="0"/>
                          <a:ea typeface="Cambria" panose="02040503050406030204" pitchFamily="18" charset="0"/>
                        </a:rPr>
                        <a:t>Constant Bit Rate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20000"/>
                        </a:spcBef>
                        <a:spcAft>
                          <a:spcPct val="0"/>
                        </a:spcAft>
                        <a:buClrTx/>
                        <a:buSzTx/>
                        <a:buFontTx/>
                        <a:buNone/>
                        <a:tabLst/>
                      </a:pPr>
                      <a:r>
                        <a:rPr kumimoji="0" lang="en-US" sz="1100" b="0" i="0" u="none" strike="noStrike" cap="none" normalizeH="0" baseline="0">
                          <a:ln>
                            <a:noFill/>
                          </a:ln>
                          <a:solidFill>
                            <a:schemeClr val="bg2"/>
                          </a:solidFill>
                          <a:effectLst/>
                          <a:latin typeface="Cambria" panose="02040503050406030204" pitchFamily="18" charset="0"/>
                          <a:ea typeface="Cambria" panose="02040503050406030204" pitchFamily="18" charset="0"/>
                        </a:rPr>
                        <a:t>T1 circuit</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514350">
                <a:tc>
                  <a:txBody>
                    <a:bodyPr/>
                    <a:lstStyle/>
                    <a:p>
                      <a:pPr marL="0" marR="0" lvl="0" indent="0" algn="l" defTabSz="914400" rtl="0" eaLnBrk="1" fontAlgn="base" latinLnBrk="0" hangingPunct="1">
                        <a:lnSpc>
                          <a:spcPct val="150000"/>
                        </a:lnSpc>
                        <a:spcBef>
                          <a:spcPct val="20000"/>
                        </a:spcBef>
                        <a:spcAft>
                          <a:spcPct val="0"/>
                        </a:spcAft>
                        <a:buClrTx/>
                        <a:buSzTx/>
                        <a:buFontTx/>
                        <a:buNone/>
                        <a:tabLst/>
                      </a:pPr>
                      <a:r>
                        <a:rPr kumimoji="0" lang="en-US" sz="1100" b="0" i="0" u="none" strike="noStrike" cap="none" normalizeH="0" baseline="0">
                          <a:ln>
                            <a:noFill/>
                          </a:ln>
                          <a:solidFill>
                            <a:schemeClr val="bg2"/>
                          </a:solidFill>
                          <a:effectLst/>
                          <a:latin typeface="Cambria" panose="02040503050406030204" pitchFamily="18" charset="0"/>
                          <a:ea typeface="Cambria" panose="02040503050406030204" pitchFamily="18" charset="0"/>
                        </a:rPr>
                        <a:t>RT-VBR</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20000"/>
                        </a:spcBef>
                        <a:spcAft>
                          <a:spcPct val="0"/>
                        </a:spcAft>
                        <a:buClrTx/>
                        <a:buSzTx/>
                        <a:buFontTx/>
                        <a:buNone/>
                        <a:tabLst/>
                      </a:pPr>
                      <a:r>
                        <a:rPr kumimoji="0" lang="en-US" sz="1100" b="0" i="0" u="none" strike="noStrike" cap="none" normalizeH="0" baseline="0" dirty="0">
                          <a:ln>
                            <a:noFill/>
                          </a:ln>
                          <a:solidFill>
                            <a:schemeClr val="bg2"/>
                          </a:solidFill>
                          <a:effectLst/>
                          <a:latin typeface="Cambria" panose="02040503050406030204" pitchFamily="18" charset="0"/>
                          <a:ea typeface="Cambria" panose="02040503050406030204" pitchFamily="18" charset="0"/>
                        </a:rPr>
                        <a:t>Real Time Variable Bit Rate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20000"/>
                        </a:spcBef>
                        <a:spcAft>
                          <a:spcPct val="0"/>
                        </a:spcAft>
                        <a:buClrTx/>
                        <a:buSzTx/>
                        <a:buFontTx/>
                        <a:buNone/>
                        <a:tabLst/>
                      </a:pPr>
                      <a:r>
                        <a:rPr kumimoji="0" lang="en-US" sz="1100" b="0" i="0" u="none" strike="noStrike" cap="none" normalizeH="0" baseline="0" dirty="0">
                          <a:ln>
                            <a:noFill/>
                          </a:ln>
                          <a:solidFill>
                            <a:schemeClr val="bg2"/>
                          </a:solidFill>
                          <a:effectLst/>
                          <a:latin typeface="Cambria" panose="02040503050406030204" pitchFamily="18" charset="0"/>
                          <a:ea typeface="Cambria" panose="02040503050406030204" pitchFamily="18" charset="0"/>
                        </a:rPr>
                        <a:t>Real-time videoconferencing</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580644">
                <a:tc>
                  <a:txBody>
                    <a:bodyPr/>
                    <a:lstStyle/>
                    <a:p>
                      <a:pPr marL="0" marR="0" lvl="0" indent="0" algn="l" defTabSz="914400" rtl="0" eaLnBrk="1" fontAlgn="base" latinLnBrk="0" hangingPunct="1">
                        <a:lnSpc>
                          <a:spcPct val="150000"/>
                        </a:lnSpc>
                        <a:spcBef>
                          <a:spcPct val="20000"/>
                        </a:spcBef>
                        <a:spcAft>
                          <a:spcPct val="0"/>
                        </a:spcAft>
                        <a:buClrTx/>
                        <a:buSzTx/>
                        <a:buFontTx/>
                        <a:buNone/>
                        <a:tabLst/>
                      </a:pPr>
                      <a:r>
                        <a:rPr kumimoji="0" lang="en-US" sz="1100" b="0" i="0" u="none" strike="noStrike" cap="none" normalizeH="0" baseline="0">
                          <a:ln>
                            <a:noFill/>
                          </a:ln>
                          <a:solidFill>
                            <a:schemeClr val="bg2"/>
                          </a:solidFill>
                          <a:effectLst/>
                          <a:latin typeface="Cambria" panose="02040503050406030204" pitchFamily="18" charset="0"/>
                          <a:ea typeface="Cambria" panose="02040503050406030204" pitchFamily="18" charset="0"/>
                        </a:rPr>
                        <a:t>NRT-VBR</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20000"/>
                        </a:spcBef>
                        <a:spcAft>
                          <a:spcPct val="0"/>
                        </a:spcAft>
                        <a:buClrTx/>
                        <a:buSzTx/>
                        <a:buFontTx/>
                        <a:buNone/>
                        <a:tabLst/>
                      </a:pPr>
                      <a:r>
                        <a:rPr kumimoji="0" lang="en-US" sz="1100" b="0" i="0" u="none" strike="noStrike" cap="none" normalizeH="0" baseline="0" dirty="0">
                          <a:ln>
                            <a:noFill/>
                          </a:ln>
                          <a:solidFill>
                            <a:schemeClr val="bg2"/>
                          </a:solidFill>
                          <a:effectLst/>
                          <a:latin typeface="Cambria" panose="02040503050406030204" pitchFamily="18" charset="0"/>
                          <a:ea typeface="Cambria" panose="02040503050406030204" pitchFamily="18" charset="0"/>
                        </a:rPr>
                        <a:t>Non-real-time Variable Bit Rate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20000"/>
                        </a:spcBef>
                        <a:spcAft>
                          <a:spcPct val="0"/>
                        </a:spcAft>
                        <a:buClrTx/>
                        <a:buSzTx/>
                        <a:buFontTx/>
                        <a:buNone/>
                        <a:tabLst/>
                      </a:pPr>
                      <a:r>
                        <a:rPr kumimoji="0" lang="en-US" sz="1100" b="0" i="0" u="none" strike="noStrike" cap="none" normalizeH="0" baseline="0" dirty="0">
                          <a:ln>
                            <a:noFill/>
                          </a:ln>
                          <a:solidFill>
                            <a:schemeClr val="bg2"/>
                          </a:solidFill>
                          <a:effectLst/>
                          <a:latin typeface="Cambria" panose="02040503050406030204" pitchFamily="18" charset="0"/>
                          <a:ea typeface="Cambria" panose="02040503050406030204" pitchFamily="18" charset="0"/>
                        </a:rPr>
                        <a:t>Multimedia email</a:t>
                      </a:r>
                    </a:p>
                    <a:p>
                      <a:pPr marL="0" marR="0" lvl="0" indent="0" algn="l" defTabSz="914400" rtl="0" eaLnBrk="1" fontAlgn="base" latinLnBrk="0" hangingPunct="1">
                        <a:lnSpc>
                          <a:spcPct val="150000"/>
                        </a:lnSpc>
                        <a:spcBef>
                          <a:spcPct val="20000"/>
                        </a:spcBef>
                        <a:spcAft>
                          <a:spcPct val="0"/>
                        </a:spcAft>
                        <a:buClrTx/>
                        <a:buSzTx/>
                        <a:buFontTx/>
                        <a:buNone/>
                        <a:tabLst/>
                      </a:pPr>
                      <a:endParaRPr kumimoji="0" lang="en-US" sz="1100" b="0" i="0" u="none" strike="noStrike" cap="none" normalizeH="0" baseline="0" dirty="0">
                        <a:ln>
                          <a:noFill/>
                        </a:ln>
                        <a:solidFill>
                          <a:schemeClr val="bg2"/>
                        </a:solidFill>
                        <a:effectLst/>
                        <a:latin typeface="Cambria" panose="02040503050406030204" pitchFamily="18" charset="0"/>
                        <a:ea typeface="Cambria" panose="02040503050406030204" pitchFamily="18" charset="0"/>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514350">
                <a:tc>
                  <a:txBody>
                    <a:bodyPr/>
                    <a:lstStyle/>
                    <a:p>
                      <a:pPr marL="0" marR="0" lvl="0" indent="0" algn="l" defTabSz="914400" rtl="0" eaLnBrk="1" fontAlgn="base" latinLnBrk="0" hangingPunct="1">
                        <a:lnSpc>
                          <a:spcPct val="150000"/>
                        </a:lnSpc>
                        <a:spcBef>
                          <a:spcPct val="20000"/>
                        </a:spcBef>
                        <a:spcAft>
                          <a:spcPct val="0"/>
                        </a:spcAft>
                        <a:buClrTx/>
                        <a:buSzTx/>
                        <a:buFontTx/>
                        <a:buNone/>
                        <a:tabLst/>
                      </a:pPr>
                      <a:r>
                        <a:rPr kumimoji="0" lang="en-US" sz="1100" b="0" i="0" u="none" strike="noStrike" cap="none" normalizeH="0" baseline="0">
                          <a:ln>
                            <a:noFill/>
                          </a:ln>
                          <a:solidFill>
                            <a:schemeClr val="bg2"/>
                          </a:solidFill>
                          <a:effectLst/>
                          <a:latin typeface="Cambria" panose="02040503050406030204" pitchFamily="18" charset="0"/>
                          <a:ea typeface="Cambria" panose="02040503050406030204" pitchFamily="18" charset="0"/>
                        </a:rPr>
                        <a:t>ABR</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20000"/>
                        </a:spcBef>
                        <a:spcAft>
                          <a:spcPct val="0"/>
                        </a:spcAft>
                        <a:buClrTx/>
                        <a:buSzTx/>
                        <a:buFontTx/>
                        <a:buNone/>
                        <a:tabLst/>
                      </a:pPr>
                      <a:r>
                        <a:rPr kumimoji="0" lang="en-US" sz="1100" b="0" i="0" u="none" strike="noStrike" cap="none" normalizeH="0" baseline="0">
                          <a:ln>
                            <a:noFill/>
                          </a:ln>
                          <a:solidFill>
                            <a:schemeClr val="bg2"/>
                          </a:solidFill>
                          <a:effectLst/>
                          <a:latin typeface="Cambria" panose="02040503050406030204" pitchFamily="18" charset="0"/>
                          <a:ea typeface="Cambria" panose="02040503050406030204" pitchFamily="18" charset="0"/>
                        </a:rPr>
                        <a:t>Available Bit Rate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20000"/>
                        </a:spcBef>
                        <a:spcAft>
                          <a:spcPct val="0"/>
                        </a:spcAft>
                        <a:buClrTx/>
                        <a:buSzTx/>
                        <a:buFontTx/>
                        <a:buNone/>
                        <a:tabLst/>
                      </a:pPr>
                      <a:r>
                        <a:rPr kumimoji="0" lang="en-US" sz="1100" b="0" i="0" u="none" strike="noStrike" cap="none" normalizeH="0" baseline="0" dirty="0">
                          <a:ln>
                            <a:noFill/>
                          </a:ln>
                          <a:solidFill>
                            <a:schemeClr val="bg2"/>
                          </a:solidFill>
                          <a:effectLst/>
                          <a:latin typeface="Cambria" panose="02040503050406030204" pitchFamily="18" charset="0"/>
                          <a:ea typeface="Cambria" panose="02040503050406030204" pitchFamily="18" charset="0"/>
                        </a:rPr>
                        <a:t>Browsing the Web</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514350">
                <a:tc>
                  <a:txBody>
                    <a:bodyPr/>
                    <a:lstStyle/>
                    <a:p>
                      <a:pPr marL="0" marR="0" lvl="0" indent="0" algn="l" defTabSz="914400" rtl="0" eaLnBrk="1" fontAlgn="base" latinLnBrk="0" hangingPunct="1">
                        <a:lnSpc>
                          <a:spcPct val="150000"/>
                        </a:lnSpc>
                        <a:spcBef>
                          <a:spcPct val="20000"/>
                        </a:spcBef>
                        <a:spcAft>
                          <a:spcPct val="0"/>
                        </a:spcAft>
                        <a:buClrTx/>
                        <a:buSzTx/>
                        <a:buFontTx/>
                        <a:buNone/>
                        <a:tabLst/>
                      </a:pPr>
                      <a:r>
                        <a:rPr kumimoji="0" lang="en-US" sz="1100" b="0" i="0" u="none" strike="noStrike" cap="none" normalizeH="0" baseline="0">
                          <a:ln>
                            <a:noFill/>
                          </a:ln>
                          <a:solidFill>
                            <a:schemeClr val="bg2"/>
                          </a:solidFill>
                          <a:effectLst/>
                          <a:latin typeface="Cambria" panose="02040503050406030204" pitchFamily="18" charset="0"/>
                          <a:ea typeface="Cambria" panose="02040503050406030204" pitchFamily="18" charset="0"/>
                        </a:rPr>
                        <a:t>UBR</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20000"/>
                        </a:spcBef>
                        <a:spcAft>
                          <a:spcPct val="0"/>
                        </a:spcAft>
                        <a:buClrTx/>
                        <a:buSzTx/>
                        <a:buFontTx/>
                        <a:buNone/>
                        <a:tabLst/>
                      </a:pPr>
                      <a:r>
                        <a:rPr kumimoji="0" lang="en-US" sz="1100" b="0" i="0" u="none" strike="noStrike" cap="none" normalizeH="0" baseline="0">
                          <a:ln>
                            <a:noFill/>
                          </a:ln>
                          <a:solidFill>
                            <a:schemeClr val="bg2"/>
                          </a:solidFill>
                          <a:effectLst/>
                          <a:latin typeface="Cambria" panose="02040503050406030204" pitchFamily="18" charset="0"/>
                          <a:ea typeface="Cambria" panose="02040503050406030204" pitchFamily="18" charset="0"/>
                        </a:rPr>
                        <a:t>Unspecified Bit Rate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20000"/>
                        </a:spcBef>
                        <a:spcAft>
                          <a:spcPct val="0"/>
                        </a:spcAft>
                        <a:buClrTx/>
                        <a:buSzTx/>
                        <a:buFontTx/>
                        <a:buNone/>
                        <a:tabLst/>
                      </a:pPr>
                      <a:r>
                        <a:rPr kumimoji="0" lang="en-US" sz="1100" b="0" i="0" u="none" strike="noStrike" cap="none" normalizeH="0" baseline="0" dirty="0">
                          <a:ln>
                            <a:noFill/>
                          </a:ln>
                          <a:solidFill>
                            <a:schemeClr val="bg2"/>
                          </a:solidFill>
                          <a:effectLst/>
                          <a:latin typeface="Cambria" panose="02040503050406030204" pitchFamily="18" charset="0"/>
                          <a:ea typeface="Cambria" panose="02040503050406030204" pitchFamily="18" charset="0"/>
                        </a:rPr>
                        <a:t>Background file transfer</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05E1D0C9-B48C-4CF3-9B80-E8C08E83AA9D}" type="slidenum">
              <a:rPr lang="en-US"/>
              <a:pPr/>
              <a:t>107</a:t>
            </a:fld>
            <a:endParaRPr lang="en-US"/>
          </a:p>
        </p:txBody>
      </p:sp>
      <p:sp>
        <p:nvSpPr>
          <p:cNvPr id="96258" name="Rectangle 2"/>
          <p:cNvSpPr>
            <a:spLocks noGrp="1" noChangeArrowheads="1"/>
          </p:cNvSpPr>
          <p:nvPr>
            <p:ph type="title" idx="4294967295"/>
          </p:nvPr>
        </p:nvSpPr>
        <p:spPr>
          <a:xfrm>
            <a:off x="499458" y="342901"/>
            <a:ext cx="8521700" cy="707231"/>
          </a:xfrm>
        </p:spPr>
        <p:txBody>
          <a:bodyPr/>
          <a:lstStyle/>
          <a:p>
            <a:r>
              <a:rPr lang="en-US" sz="3200" dirty="0">
                <a:solidFill>
                  <a:srgbClr val="FF0000"/>
                </a:solidFill>
                <a:latin typeface="Cambria" panose="02040503050406030204" pitchFamily="18" charset="0"/>
                <a:ea typeface="Cambria" panose="02040503050406030204" pitchFamily="18" charset="0"/>
              </a:rPr>
              <a:t>QoS</a:t>
            </a:r>
            <a:r>
              <a:rPr lang="en-US" sz="3200" dirty="0">
                <a:latin typeface="Cambria" panose="02040503050406030204" pitchFamily="18" charset="0"/>
                <a:ea typeface="Cambria" panose="02040503050406030204" pitchFamily="18" charset="0"/>
              </a:rPr>
              <a:t>, </a:t>
            </a:r>
            <a:r>
              <a:rPr lang="en-US" sz="3200" dirty="0">
                <a:solidFill>
                  <a:srgbClr val="FF0000"/>
                </a:solidFill>
                <a:latin typeface="Cambria" panose="02040503050406030204" pitchFamily="18" charset="0"/>
                <a:ea typeface="Cambria" panose="02040503050406030204" pitchFamily="18" charset="0"/>
              </a:rPr>
              <a:t>PVC</a:t>
            </a:r>
            <a:r>
              <a:rPr lang="en-US" sz="3200" dirty="0">
                <a:latin typeface="Cambria" panose="02040503050406030204" pitchFamily="18" charset="0"/>
                <a:ea typeface="Cambria" panose="02040503050406030204" pitchFamily="18" charset="0"/>
              </a:rPr>
              <a:t>, and </a:t>
            </a:r>
            <a:r>
              <a:rPr lang="en-US" sz="3200" dirty="0">
                <a:solidFill>
                  <a:srgbClr val="FF0000"/>
                </a:solidFill>
                <a:latin typeface="Cambria" panose="02040503050406030204" pitchFamily="18" charset="0"/>
                <a:ea typeface="Cambria" panose="02040503050406030204" pitchFamily="18" charset="0"/>
              </a:rPr>
              <a:t>SVC</a:t>
            </a:r>
          </a:p>
        </p:txBody>
      </p:sp>
      <p:sp>
        <p:nvSpPr>
          <p:cNvPr id="96259" name="Rectangle 3"/>
          <p:cNvSpPr>
            <a:spLocks noGrp="1" noChangeArrowheads="1"/>
          </p:cNvSpPr>
          <p:nvPr>
            <p:ph type="body" idx="4294967295"/>
          </p:nvPr>
        </p:nvSpPr>
        <p:spPr>
          <a:xfrm>
            <a:off x="499458" y="1193847"/>
            <a:ext cx="8521700" cy="3302794"/>
          </a:xfrm>
        </p:spPr>
        <p:txBody>
          <a:bodyPr/>
          <a:lstStyle/>
          <a:p>
            <a:pPr>
              <a:lnSpc>
                <a:spcPct val="150000"/>
              </a:lnSpc>
            </a:pPr>
            <a:r>
              <a:rPr lang="en-US" sz="1400" dirty="0">
                <a:latin typeface="Cambria" panose="02040503050406030204" pitchFamily="18" charset="0"/>
                <a:ea typeface="Cambria" panose="02040503050406030204" pitchFamily="18" charset="0"/>
              </a:rPr>
              <a:t>Quality of Service (</a:t>
            </a:r>
            <a:r>
              <a:rPr lang="en-US" sz="1400" dirty="0">
                <a:solidFill>
                  <a:srgbClr val="FF0000"/>
                </a:solidFill>
                <a:latin typeface="Cambria" panose="02040503050406030204" pitchFamily="18" charset="0"/>
                <a:ea typeface="Cambria" panose="02040503050406030204" pitchFamily="18" charset="0"/>
              </a:rPr>
              <a:t>QoS</a:t>
            </a:r>
            <a:r>
              <a:rPr lang="en-US" sz="1400" dirty="0">
                <a:latin typeface="Cambria" panose="02040503050406030204" pitchFamily="18" charset="0"/>
                <a:ea typeface="Cambria" panose="02040503050406030204" pitchFamily="18" charset="0"/>
              </a:rPr>
              <a:t>) requirements are handled at connection time and viewed as part of </a:t>
            </a:r>
            <a:r>
              <a:rPr lang="en-US" sz="1400" i="1" dirty="0">
                <a:latin typeface="Cambria" panose="02040503050406030204" pitchFamily="18" charset="0"/>
                <a:ea typeface="Cambria" panose="02040503050406030204" pitchFamily="18" charset="0"/>
              </a:rPr>
              <a:t>signaling. </a:t>
            </a:r>
            <a:endParaRPr lang="en-US" sz="1400" dirty="0">
              <a:latin typeface="Cambria" panose="02040503050406030204" pitchFamily="18" charset="0"/>
              <a:ea typeface="Cambria" panose="02040503050406030204" pitchFamily="18" charset="0"/>
            </a:endParaRPr>
          </a:p>
          <a:p>
            <a:pPr>
              <a:lnSpc>
                <a:spcPct val="150000"/>
              </a:lnSpc>
            </a:pPr>
            <a:r>
              <a:rPr lang="en-US" sz="1400" dirty="0">
                <a:latin typeface="Cambria" panose="02040503050406030204" pitchFamily="18" charset="0"/>
                <a:ea typeface="Cambria" panose="02040503050406030204" pitchFamily="18" charset="0"/>
              </a:rPr>
              <a:t>ATM provides permanent virtual connections and switched virtual connections.</a:t>
            </a:r>
          </a:p>
          <a:p>
            <a:pPr lvl="1">
              <a:lnSpc>
                <a:spcPct val="150000"/>
              </a:lnSpc>
            </a:pPr>
            <a:r>
              <a:rPr lang="en-US" dirty="0">
                <a:latin typeface="Cambria" panose="02040503050406030204" pitchFamily="18" charset="0"/>
                <a:ea typeface="Cambria" panose="02040503050406030204" pitchFamily="18" charset="0"/>
              </a:rPr>
              <a:t>Permanent Virtual Connections (</a:t>
            </a:r>
            <a:r>
              <a:rPr lang="en-US" b="1" dirty="0">
                <a:solidFill>
                  <a:srgbClr val="FF0000"/>
                </a:solidFill>
                <a:latin typeface="Cambria" panose="02040503050406030204" pitchFamily="18" charset="0"/>
                <a:ea typeface="Cambria" panose="02040503050406030204" pitchFamily="18" charset="0"/>
              </a:rPr>
              <a:t>PVC</a:t>
            </a:r>
            <a:r>
              <a:rPr lang="en-US" dirty="0">
                <a:latin typeface="Cambria" panose="02040503050406030204" pitchFamily="18" charset="0"/>
                <a:ea typeface="Cambria" panose="02040503050406030204" pitchFamily="18" charset="0"/>
              </a:rPr>
              <a:t>)</a:t>
            </a:r>
          </a:p>
          <a:p>
            <a:pPr>
              <a:lnSpc>
                <a:spcPct val="150000"/>
              </a:lnSpc>
              <a:buFontTx/>
              <a:buNone/>
            </a:pPr>
            <a:r>
              <a:rPr lang="en-US" sz="1400" dirty="0">
                <a:latin typeface="Cambria" panose="02040503050406030204" pitchFamily="18" charset="0"/>
                <a:ea typeface="Cambria" panose="02040503050406030204" pitchFamily="18" charset="0"/>
              </a:rPr>
              <a:t>		permanent connections set up </a:t>
            </a:r>
            <a:r>
              <a:rPr lang="en-US" sz="1400" i="1" dirty="0">
                <a:latin typeface="Cambria" panose="02040503050406030204" pitchFamily="18" charset="0"/>
                <a:ea typeface="Cambria" panose="02040503050406030204" pitchFamily="18" charset="0"/>
              </a:rPr>
              <a:t>manually 	</a:t>
            </a:r>
            <a:r>
              <a:rPr lang="en-US" sz="1400" dirty="0">
                <a:latin typeface="Cambria" panose="02040503050406030204" pitchFamily="18" charset="0"/>
                <a:ea typeface="Cambria" panose="02040503050406030204" pitchFamily="18" charset="0"/>
              </a:rPr>
              <a:t>by network manager.</a:t>
            </a:r>
          </a:p>
          <a:p>
            <a:pPr lvl="1">
              <a:lnSpc>
                <a:spcPct val="150000"/>
              </a:lnSpc>
            </a:pPr>
            <a:r>
              <a:rPr lang="en-US" dirty="0">
                <a:latin typeface="Cambria" panose="02040503050406030204" pitchFamily="18" charset="0"/>
                <a:ea typeface="Cambria" panose="02040503050406030204" pitchFamily="18" charset="0"/>
              </a:rPr>
              <a:t>Switched Virtual Connections (</a:t>
            </a:r>
            <a:r>
              <a:rPr lang="en-US" dirty="0">
                <a:solidFill>
                  <a:srgbClr val="FF0000"/>
                </a:solidFill>
                <a:latin typeface="Cambria" panose="02040503050406030204" pitchFamily="18" charset="0"/>
                <a:ea typeface="Cambria" panose="02040503050406030204" pitchFamily="18" charset="0"/>
              </a:rPr>
              <a:t>SVC</a:t>
            </a:r>
            <a:r>
              <a:rPr lang="en-US" dirty="0">
                <a:latin typeface="Cambria" panose="02040503050406030204" pitchFamily="18" charset="0"/>
                <a:ea typeface="Cambria" panose="02040503050406030204" pitchFamily="18" charset="0"/>
              </a:rPr>
              <a:t>)</a:t>
            </a:r>
          </a:p>
          <a:p>
            <a:pPr lvl="1">
              <a:lnSpc>
                <a:spcPct val="150000"/>
              </a:lnSpc>
              <a:buFontTx/>
              <a:buNone/>
            </a:pPr>
            <a:r>
              <a:rPr lang="en-US" dirty="0">
                <a:latin typeface="Cambria" panose="02040503050406030204" pitchFamily="18" charset="0"/>
                <a:ea typeface="Cambria" panose="02040503050406030204" pitchFamily="18" charset="0"/>
              </a:rPr>
              <a:t>   set up and released </a:t>
            </a:r>
            <a:r>
              <a:rPr lang="en-US" i="1" dirty="0">
                <a:latin typeface="Cambria" panose="02040503050406030204" pitchFamily="18" charset="0"/>
                <a:ea typeface="Cambria" panose="02040503050406030204" pitchFamily="18" charset="0"/>
              </a:rPr>
              <a:t>on demand </a:t>
            </a:r>
            <a:r>
              <a:rPr lang="en-US" dirty="0">
                <a:latin typeface="Cambria" panose="02040503050406030204" pitchFamily="18" charset="0"/>
                <a:ea typeface="Cambria" panose="02040503050406030204" pitchFamily="18" charset="0"/>
              </a:rPr>
              <a:t>by the end user via signaling procedures.</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3"/>
          <p:cNvSpPr>
            <a:spLocks noGrp="1"/>
          </p:cNvSpPr>
          <p:nvPr>
            <p:ph type="sldNum" idx="12"/>
          </p:nvPr>
        </p:nvSpPr>
        <p:spPr/>
        <p:txBody>
          <a:bodyPr/>
          <a:lstStyle/>
          <a:p>
            <a:fld id="{C18B23DA-C04E-48C1-A13D-D412395DEA1F}" type="slidenum">
              <a:rPr lang="en-US"/>
              <a:pPr/>
              <a:t>108</a:t>
            </a:fld>
            <a:endParaRPr lang="en-US"/>
          </a:p>
        </p:txBody>
      </p:sp>
      <p:sp>
        <p:nvSpPr>
          <p:cNvPr id="94211" name="Text Box 3"/>
          <p:cNvSpPr txBox="1">
            <a:spLocks noChangeArrowheads="1"/>
          </p:cNvSpPr>
          <p:nvPr/>
        </p:nvSpPr>
        <p:spPr bwMode="auto">
          <a:xfrm>
            <a:off x="991142" y="1050801"/>
            <a:ext cx="4427815" cy="307777"/>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400" b="1" dirty="0">
                <a:solidFill>
                  <a:schemeClr val="bg2"/>
                </a:solidFill>
                <a:latin typeface="Cambria" panose="02040503050406030204" pitchFamily="18" charset="0"/>
                <a:ea typeface="Cambria" panose="02040503050406030204" pitchFamily="18" charset="0"/>
              </a:rPr>
              <a:t>(b)  CS PDU with pointer in structured data transfer</a:t>
            </a:r>
          </a:p>
        </p:txBody>
      </p:sp>
      <p:sp>
        <p:nvSpPr>
          <p:cNvPr id="94217" name="Rectangle 9"/>
          <p:cNvSpPr>
            <a:spLocks noChangeArrowheads="1"/>
          </p:cNvSpPr>
          <p:nvPr/>
        </p:nvSpPr>
        <p:spPr bwMode="auto">
          <a:xfrm>
            <a:off x="647701" y="1766887"/>
            <a:ext cx="7477125" cy="385763"/>
          </a:xfrm>
          <a:prstGeom prst="rect">
            <a:avLst/>
          </a:prstGeom>
          <a:noFill/>
          <a:ln w="19050">
            <a:solidFill>
              <a:srgbClr val="000000"/>
            </a:solidFill>
            <a:miter lim="800000"/>
            <a:headEnd/>
            <a:tailEnd/>
          </a:ln>
        </p:spPr>
        <p:txBody>
          <a:bodyPr/>
          <a:lstStyle/>
          <a:p>
            <a:endParaRPr lang="en-US"/>
          </a:p>
        </p:txBody>
      </p:sp>
      <p:sp>
        <p:nvSpPr>
          <p:cNvPr id="94218" name="Rectangle 10"/>
          <p:cNvSpPr>
            <a:spLocks noChangeArrowheads="1"/>
          </p:cNvSpPr>
          <p:nvPr/>
        </p:nvSpPr>
        <p:spPr bwMode="auto">
          <a:xfrm>
            <a:off x="973138" y="1883569"/>
            <a:ext cx="7372350" cy="167879"/>
          </a:xfrm>
          <a:prstGeom prst="rect">
            <a:avLst/>
          </a:prstGeom>
          <a:noFill/>
          <a:ln w="9525">
            <a:noFill/>
            <a:miter lim="800000"/>
            <a:headEnd/>
            <a:tailEnd/>
          </a:ln>
        </p:spPr>
        <p:txBody>
          <a:bodyPr/>
          <a:lstStyle/>
          <a:p>
            <a:endParaRPr lang="en-US"/>
          </a:p>
        </p:txBody>
      </p:sp>
      <p:sp>
        <p:nvSpPr>
          <p:cNvPr id="94219" name="Rectangle 11"/>
          <p:cNvSpPr>
            <a:spLocks noChangeArrowheads="1"/>
          </p:cNvSpPr>
          <p:nvPr/>
        </p:nvSpPr>
        <p:spPr bwMode="auto">
          <a:xfrm>
            <a:off x="712789" y="1790700"/>
            <a:ext cx="1006475" cy="492443"/>
          </a:xfrm>
          <a:prstGeom prst="rect">
            <a:avLst/>
          </a:prstGeom>
          <a:noFill/>
          <a:ln w="9525">
            <a:noFill/>
            <a:miter lim="800000"/>
            <a:headEnd/>
            <a:tailEnd/>
          </a:ln>
        </p:spPr>
        <p:txBody>
          <a:bodyPr lIns="0" tIns="0" rIns="0" bIns="0">
            <a:spAutoFit/>
          </a:bodyPr>
          <a:lstStyle/>
          <a:p>
            <a:pPr eaLnBrk="0" hangingPunct="0"/>
            <a:r>
              <a:rPr lang="en-US" sz="1600" dirty="0">
                <a:solidFill>
                  <a:schemeClr val="bg2"/>
                </a:solidFill>
              </a:rPr>
              <a:t>AAL 1 Pointer</a:t>
            </a:r>
          </a:p>
        </p:txBody>
      </p:sp>
      <p:sp>
        <p:nvSpPr>
          <p:cNvPr id="94220" name="Line 12"/>
          <p:cNvSpPr>
            <a:spLocks noChangeShapeType="1"/>
          </p:cNvSpPr>
          <p:nvPr/>
        </p:nvSpPr>
        <p:spPr bwMode="auto">
          <a:xfrm>
            <a:off x="1725614" y="1774031"/>
            <a:ext cx="1587" cy="381000"/>
          </a:xfrm>
          <a:prstGeom prst="line">
            <a:avLst/>
          </a:prstGeom>
          <a:noFill/>
          <a:ln w="19050">
            <a:solidFill>
              <a:srgbClr val="000000"/>
            </a:solidFill>
            <a:round/>
            <a:headEnd/>
            <a:tailEnd/>
          </a:ln>
          <a:effectLst/>
        </p:spPr>
        <p:txBody>
          <a:bodyPr/>
          <a:lstStyle/>
          <a:p>
            <a:endParaRPr lang="en-US"/>
          </a:p>
        </p:txBody>
      </p:sp>
      <p:sp>
        <p:nvSpPr>
          <p:cNvPr id="94221" name="Rectangle 13"/>
          <p:cNvSpPr>
            <a:spLocks noChangeArrowheads="1"/>
          </p:cNvSpPr>
          <p:nvPr/>
        </p:nvSpPr>
        <p:spPr bwMode="auto">
          <a:xfrm>
            <a:off x="869951" y="2183607"/>
            <a:ext cx="715963" cy="246221"/>
          </a:xfrm>
          <a:prstGeom prst="rect">
            <a:avLst/>
          </a:prstGeom>
          <a:noFill/>
          <a:ln w="9525">
            <a:noFill/>
            <a:miter lim="800000"/>
            <a:headEnd/>
            <a:tailEnd/>
          </a:ln>
        </p:spPr>
        <p:txBody>
          <a:bodyPr lIns="0" tIns="0" rIns="0" bIns="0">
            <a:spAutoFit/>
          </a:bodyPr>
          <a:lstStyle/>
          <a:p>
            <a:pPr eaLnBrk="0" hangingPunct="0"/>
            <a:r>
              <a:rPr lang="en-US" sz="1600"/>
              <a:t>1 Byte</a:t>
            </a:r>
          </a:p>
        </p:txBody>
      </p:sp>
      <p:sp>
        <p:nvSpPr>
          <p:cNvPr id="94222" name="Rectangle 14"/>
          <p:cNvSpPr>
            <a:spLocks noChangeArrowheads="1"/>
          </p:cNvSpPr>
          <p:nvPr/>
        </p:nvSpPr>
        <p:spPr bwMode="auto">
          <a:xfrm>
            <a:off x="4403726" y="2181226"/>
            <a:ext cx="1006475" cy="246221"/>
          </a:xfrm>
          <a:prstGeom prst="rect">
            <a:avLst/>
          </a:prstGeom>
          <a:noFill/>
          <a:ln w="9525">
            <a:noFill/>
            <a:miter lim="800000"/>
            <a:headEnd/>
            <a:tailEnd/>
          </a:ln>
        </p:spPr>
        <p:txBody>
          <a:bodyPr lIns="0" tIns="0" rIns="0" bIns="0">
            <a:spAutoFit/>
          </a:bodyPr>
          <a:lstStyle/>
          <a:p>
            <a:pPr eaLnBrk="0" hangingPunct="0"/>
            <a:r>
              <a:rPr lang="en-US" sz="1600">
                <a:solidFill>
                  <a:srgbClr val="FF0000"/>
                </a:solidFill>
              </a:rPr>
              <a:t>46 Bytes</a:t>
            </a:r>
          </a:p>
        </p:txBody>
      </p:sp>
      <p:sp>
        <p:nvSpPr>
          <p:cNvPr id="94223" name="Line 15"/>
          <p:cNvSpPr>
            <a:spLocks noChangeShapeType="1"/>
          </p:cNvSpPr>
          <p:nvPr/>
        </p:nvSpPr>
        <p:spPr bwMode="auto">
          <a:xfrm>
            <a:off x="1535113" y="2243138"/>
            <a:ext cx="209550"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94224" name="Line 16"/>
          <p:cNvSpPr>
            <a:spLocks noChangeShapeType="1"/>
          </p:cNvSpPr>
          <p:nvPr/>
        </p:nvSpPr>
        <p:spPr bwMode="auto">
          <a:xfrm flipH="1">
            <a:off x="655639" y="2245519"/>
            <a:ext cx="211137"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94225" name="Line 17"/>
          <p:cNvSpPr>
            <a:spLocks noChangeShapeType="1"/>
          </p:cNvSpPr>
          <p:nvPr/>
        </p:nvSpPr>
        <p:spPr bwMode="auto">
          <a:xfrm flipH="1" flipV="1">
            <a:off x="1771650" y="2247900"/>
            <a:ext cx="2565400" cy="1191"/>
          </a:xfrm>
          <a:prstGeom prst="line">
            <a:avLst/>
          </a:prstGeom>
          <a:noFill/>
          <a:ln w="9525">
            <a:solidFill>
              <a:schemeClr val="tx1"/>
            </a:solidFill>
            <a:round/>
            <a:headEnd/>
            <a:tailEnd type="triangle" w="med" len="med"/>
          </a:ln>
          <a:effectLst/>
        </p:spPr>
        <p:txBody>
          <a:bodyPr wrap="none" anchor="ctr"/>
          <a:lstStyle/>
          <a:p>
            <a:endParaRPr lang="en-US"/>
          </a:p>
        </p:txBody>
      </p:sp>
      <p:sp>
        <p:nvSpPr>
          <p:cNvPr id="94226" name="Line 18"/>
          <p:cNvSpPr>
            <a:spLocks noChangeShapeType="1"/>
          </p:cNvSpPr>
          <p:nvPr/>
        </p:nvSpPr>
        <p:spPr bwMode="auto">
          <a:xfrm flipH="1" flipV="1">
            <a:off x="5419726" y="2246710"/>
            <a:ext cx="2671763" cy="0"/>
          </a:xfrm>
          <a:prstGeom prst="line">
            <a:avLst/>
          </a:prstGeom>
          <a:noFill/>
          <a:ln w="9525">
            <a:solidFill>
              <a:schemeClr val="tx1"/>
            </a:solidFill>
            <a:round/>
            <a:headEnd type="triangle" w="med" len="med"/>
            <a:tailEnd/>
          </a:ln>
          <a:effectLst/>
        </p:spPr>
        <p:txBody>
          <a:bodyPr wrap="none" anchor="ctr"/>
          <a:lstStyle/>
          <a:p>
            <a:endParaRPr lang="en-US"/>
          </a:p>
        </p:txBody>
      </p:sp>
      <p:sp>
        <p:nvSpPr>
          <p:cNvPr id="94227" name="Rectangle 19"/>
          <p:cNvSpPr>
            <a:spLocks noChangeArrowheads="1"/>
          </p:cNvSpPr>
          <p:nvPr/>
        </p:nvSpPr>
        <p:spPr bwMode="auto">
          <a:xfrm>
            <a:off x="3760789" y="1579960"/>
            <a:ext cx="1006475" cy="246221"/>
          </a:xfrm>
          <a:prstGeom prst="rect">
            <a:avLst/>
          </a:prstGeom>
          <a:noFill/>
          <a:ln w="9525">
            <a:noFill/>
            <a:miter lim="800000"/>
            <a:headEnd/>
            <a:tailEnd/>
          </a:ln>
        </p:spPr>
        <p:txBody>
          <a:bodyPr lIns="0" tIns="0" rIns="0" bIns="0">
            <a:spAutoFit/>
          </a:bodyPr>
          <a:lstStyle/>
          <a:p>
            <a:pPr eaLnBrk="0" hangingPunct="0"/>
            <a:r>
              <a:rPr lang="en-US" sz="1600">
                <a:solidFill>
                  <a:srgbClr val="FF0000"/>
                </a:solidFill>
              </a:rPr>
              <a:t>47 Bytes</a:t>
            </a:r>
          </a:p>
        </p:txBody>
      </p:sp>
      <p:sp>
        <p:nvSpPr>
          <p:cNvPr id="94228" name="Line 20"/>
          <p:cNvSpPr>
            <a:spLocks noChangeShapeType="1"/>
          </p:cNvSpPr>
          <p:nvPr/>
        </p:nvSpPr>
        <p:spPr bwMode="auto">
          <a:xfrm flipH="1">
            <a:off x="655638" y="1644254"/>
            <a:ext cx="2976562"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94229" name="Line 21"/>
          <p:cNvSpPr>
            <a:spLocks noChangeShapeType="1"/>
          </p:cNvSpPr>
          <p:nvPr/>
        </p:nvSpPr>
        <p:spPr bwMode="auto">
          <a:xfrm flipH="1">
            <a:off x="4941888" y="1645444"/>
            <a:ext cx="3149600" cy="0"/>
          </a:xfrm>
          <a:prstGeom prst="line">
            <a:avLst/>
          </a:prstGeom>
          <a:noFill/>
          <a:ln w="9525">
            <a:solidFill>
              <a:schemeClr val="tx1"/>
            </a:solidFill>
            <a:round/>
            <a:headEnd type="triangle" w="med" len="med"/>
            <a:tailEnd/>
          </a:ln>
          <a:effectLst/>
        </p:spPr>
        <p:txBody>
          <a:bodyPr wrap="none" anchor="ctr"/>
          <a:lstStyle/>
          <a:p>
            <a:endParaRPr lang="en-US"/>
          </a:p>
        </p:txBody>
      </p:sp>
      <p:sp>
        <p:nvSpPr>
          <p:cNvPr id="94234" name="Rectangle 26"/>
          <p:cNvSpPr>
            <a:spLocks noChangeArrowheads="1"/>
          </p:cNvSpPr>
          <p:nvPr/>
        </p:nvSpPr>
        <p:spPr bwMode="auto">
          <a:xfrm>
            <a:off x="1905000" y="171450"/>
            <a:ext cx="4876800" cy="685800"/>
          </a:xfrm>
          <a:prstGeom prst="rect">
            <a:avLst/>
          </a:prstGeom>
          <a:solidFill>
            <a:schemeClr val="accent1"/>
          </a:solidFill>
          <a:ln w="9525">
            <a:solidFill>
              <a:schemeClr val="tx1"/>
            </a:solidFill>
            <a:miter lim="800000"/>
            <a:headEnd/>
            <a:tailEnd/>
          </a:ln>
          <a:effectLst/>
        </p:spPr>
        <p:txBody>
          <a:bodyPr wrap="none" anchor="ctr"/>
          <a:lstStyle/>
          <a:p>
            <a:pPr algn="ctr"/>
            <a:r>
              <a:rPr lang="en-US" sz="3200" b="1" dirty="0">
                <a:solidFill>
                  <a:schemeClr val="bg2"/>
                </a:solidFill>
                <a:latin typeface="Cambria" panose="02040503050406030204" pitchFamily="18" charset="0"/>
                <a:ea typeface="Cambria" panose="02040503050406030204" pitchFamily="18" charset="0"/>
              </a:rPr>
              <a:t>AAL 1 Payload</a:t>
            </a:r>
          </a:p>
        </p:txBody>
      </p:sp>
      <p:sp>
        <p:nvSpPr>
          <p:cNvPr id="94235" name="Rectangle 27"/>
          <p:cNvSpPr>
            <a:spLocks noChangeArrowheads="1"/>
          </p:cNvSpPr>
          <p:nvPr/>
        </p:nvSpPr>
        <p:spPr bwMode="auto">
          <a:xfrm>
            <a:off x="1676400" y="1738312"/>
            <a:ext cx="6477000" cy="400050"/>
          </a:xfrm>
          <a:prstGeom prst="rect">
            <a:avLst/>
          </a:prstGeom>
          <a:solidFill>
            <a:srgbClr val="3366FF"/>
          </a:solidFill>
          <a:ln w="9525">
            <a:solidFill>
              <a:schemeClr val="tx1"/>
            </a:solidFill>
            <a:miter lim="800000"/>
            <a:headEnd/>
            <a:tailEnd/>
          </a:ln>
          <a:effectLst/>
        </p:spPr>
        <p:txBody>
          <a:bodyPr wrap="none" anchor="ctr"/>
          <a:lstStyle/>
          <a:p>
            <a:endParaRPr lang="en-US" dirty="0"/>
          </a:p>
        </p:txBody>
      </p:sp>
      <p:sp>
        <p:nvSpPr>
          <p:cNvPr id="94237" name="Text Box 29"/>
          <p:cNvSpPr txBox="1">
            <a:spLocks noChangeArrowheads="1"/>
          </p:cNvSpPr>
          <p:nvPr/>
        </p:nvSpPr>
        <p:spPr bwMode="auto">
          <a:xfrm>
            <a:off x="203200" y="4229100"/>
            <a:ext cx="2066592" cy="400110"/>
          </a:xfrm>
          <a:prstGeom prst="rect">
            <a:avLst/>
          </a:prstGeom>
          <a:noFill/>
          <a:ln w="25400">
            <a:noFill/>
            <a:miter lim="800000"/>
            <a:headEnd/>
            <a:tailEnd/>
          </a:ln>
          <a:effectLst/>
        </p:spPr>
        <p:txBody>
          <a:bodyPr wrap="square" anchor="ctr">
            <a:spAutoFit/>
          </a:bodyPr>
          <a:lstStyle/>
          <a:p>
            <a:pPr algn="ctr" eaLnBrk="0" hangingPunct="0"/>
            <a:r>
              <a:rPr lang="en-US" sz="1000" dirty="0"/>
              <a:t>Convergence </a:t>
            </a:r>
            <a:r>
              <a:rPr lang="en-US" sz="1000" dirty="0" err="1"/>
              <a:t>Sublayer</a:t>
            </a:r>
            <a:r>
              <a:rPr lang="en-US" sz="1000" dirty="0"/>
              <a:t> Identification</a:t>
            </a:r>
          </a:p>
        </p:txBody>
      </p:sp>
      <p:sp>
        <p:nvSpPr>
          <p:cNvPr id="94238" name="Rectangle 30"/>
          <p:cNvSpPr>
            <a:spLocks noChangeArrowheads="1"/>
          </p:cNvSpPr>
          <p:nvPr/>
        </p:nvSpPr>
        <p:spPr bwMode="auto">
          <a:xfrm>
            <a:off x="1752600" y="2481263"/>
            <a:ext cx="1371600" cy="342900"/>
          </a:xfrm>
          <a:prstGeom prst="rect">
            <a:avLst/>
          </a:prstGeom>
          <a:solidFill>
            <a:schemeClr val="bg1"/>
          </a:solidFill>
          <a:ln w="9525">
            <a:solidFill>
              <a:schemeClr val="bg1"/>
            </a:solidFill>
            <a:miter lim="800000"/>
            <a:headEnd/>
            <a:tailEnd/>
          </a:ln>
          <a:effectLst/>
        </p:spPr>
        <p:txBody>
          <a:bodyPr wrap="none" anchor="ctr"/>
          <a:lstStyle/>
          <a:p>
            <a:pPr algn="ctr"/>
            <a:r>
              <a:rPr lang="en-US" sz="1800"/>
              <a:t>optional</a:t>
            </a:r>
          </a:p>
        </p:txBody>
      </p:sp>
      <p:cxnSp>
        <p:nvCxnSpPr>
          <p:cNvPr id="94239" name="AutoShape 31"/>
          <p:cNvCxnSpPr>
            <a:cxnSpLocks noChangeShapeType="1"/>
            <a:stCxn id="94238" idx="1"/>
            <a:endCxn id="94221" idx="0"/>
          </p:cNvCxnSpPr>
          <p:nvPr/>
        </p:nvCxnSpPr>
        <p:spPr bwMode="auto">
          <a:xfrm rot="10800000">
            <a:off x="1227934" y="2183607"/>
            <a:ext cx="524667" cy="469106"/>
          </a:xfrm>
          <a:prstGeom prst="straightConnector1">
            <a:avLst/>
          </a:prstGeom>
          <a:noFill/>
          <a:ln w="9525">
            <a:solidFill>
              <a:schemeClr val="tx1"/>
            </a:solidFill>
            <a:round/>
            <a:headEnd/>
            <a:tailEnd type="triangle" w="med" len="med"/>
          </a:ln>
          <a:effectLst/>
        </p:spPr>
      </p:cxnSp>
      <p:sp>
        <p:nvSpPr>
          <p:cNvPr id="94240" name="Text Box 32"/>
          <p:cNvSpPr txBox="1">
            <a:spLocks noChangeArrowheads="1"/>
          </p:cNvSpPr>
          <p:nvPr/>
        </p:nvSpPr>
        <p:spPr bwMode="auto">
          <a:xfrm>
            <a:off x="820084" y="3102248"/>
            <a:ext cx="1858201" cy="307777"/>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400" b="1" dirty="0">
                <a:solidFill>
                  <a:schemeClr val="bg2"/>
                </a:solidFill>
                <a:latin typeface="Cambria" panose="02040503050406030204" pitchFamily="18" charset="0"/>
                <a:ea typeface="Cambria" panose="02040503050406030204" pitchFamily="18" charset="0"/>
              </a:rPr>
              <a:t>(a)  SAR PDU header</a:t>
            </a:r>
          </a:p>
        </p:txBody>
      </p:sp>
      <p:sp>
        <p:nvSpPr>
          <p:cNvPr id="94241" name="Rectangle 33"/>
          <p:cNvSpPr>
            <a:spLocks noChangeArrowheads="1"/>
          </p:cNvSpPr>
          <p:nvPr/>
        </p:nvSpPr>
        <p:spPr bwMode="auto">
          <a:xfrm>
            <a:off x="744538" y="3692129"/>
            <a:ext cx="7531100" cy="295275"/>
          </a:xfrm>
          <a:prstGeom prst="rect">
            <a:avLst/>
          </a:prstGeom>
          <a:noFill/>
          <a:ln w="19050">
            <a:solidFill>
              <a:srgbClr val="000000"/>
            </a:solidFill>
            <a:miter lim="800000"/>
            <a:headEnd/>
            <a:tailEnd/>
          </a:ln>
          <a:effectLst/>
        </p:spPr>
        <p:txBody>
          <a:bodyPr/>
          <a:lstStyle/>
          <a:p>
            <a:endParaRPr lang="en-US"/>
          </a:p>
        </p:txBody>
      </p:sp>
      <p:sp>
        <p:nvSpPr>
          <p:cNvPr id="94242" name="Rectangle 34"/>
          <p:cNvSpPr>
            <a:spLocks noChangeArrowheads="1"/>
          </p:cNvSpPr>
          <p:nvPr/>
        </p:nvSpPr>
        <p:spPr bwMode="auto">
          <a:xfrm>
            <a:off x="1077914" y="3652838"/>
            <a:ext cx="7426325" cy="127397"/>
          </a:xfrm>
          <a:prstGeom prst="rect">
            <a:avLst/>
          </a:prstGeom>
          <a:noFill/>
          <a:ln w="9525">
            <a:noFill/>
            <a:miter lim="800000"/>
            <a:headEnd/>
            <a:tailEnd/>
          </a:ln>
        </p:spPr>
        <p:txBody>
          <a:bodyPr/>
          <a:lstStyle/>
          <a:p>
            <a:endParaRPr lang="en-US"/>
          </a:p>
        </p:txBody>
      </p:sp>
      <p:sp>
        <p:nvSpPr>
          <p:cNvPr id="94243" name="Rectangle 35"/>
          <p:cNvSpPr>
            <a:spLocks noChangeArrowheads="1"/>
          </p:cNvSpPr>
          <p:nvPr/>
        </p:nvSpPr>
        <p:spPr bwMode="auto">
          <a:xfrm>
            <a:off x="792163" y="3769519"/>
            <a:ext cx="1014412" cy="246221"/>
          </a:xfrm>
          <a:prstGeom prst="rect">
            <a:avLst/>
          </a:prstGeom>
          <a:noFill/>
          <a:ln w="9525">
            <a:noFill/>
            <a:miter lim="800000"/>
            <a:headEnd/>
            <a:tailEnd/>
          </a:ln>
        </p:spPr>
        <p:txBody>
          <a:bodyPr lIns="0" tIns="0" rIns="0" bIns="0">
            <a:spAutoFit/>
          </a:bodyPr>
          <a:lstStyle/>
          <a:p>
            <a:pPr eaLnBrk="0" hangingPunct="0"/>
            <a:r>
              <a:rPr lang="en-US" sz="1600" dirty="0">
                <a:solidFill>
                  <a:schemeClr val="bg2"/>
                </a:solidFill>
              </a:rPr>
              <a:t>CSI</a:t>
            </a:r>
          </a:p>
        </p:txBody>
      </p:sp>
      <p:sp>
        <p:nvSpPr>
          <p:cNvPr id="94244" name="Line 36"/>
          <p:cNvSpPr>
            <a:spLocks noChangeShapeType="1"/>
          </p:cNvSpPr>
          <p:nvPr/>
        </p:nvSpPr>
        <p:spPr bwMode="auto">
          <a:xfrm>
            <a:off x="1243014" y="3709987"/>
            <a:ext cx="1587" cy="291704"/>
          </a:xfrm>
          <a:prstGeom prst="line">
            <a:avLst/>
          </a:prstGeom>
          <a:noFill/>
          <a:ln w="19050">
            <a:solidFill>
              <a:srgbClr val="000000"/>
            </a:solidFill>
            <a:round/>
            <a:headEnd/>
            <a:tailEnd/>
          </a:ln>
          <a:effectLst/>
        </p:spPr>
        <p:txBody>
          <a:bodyPr/>
          <a:lstStyle/>
          <a:p>
            <a:endParaRPr lang="en-US"/>
          </a:p>
        </p:txBody>
      </p:sp>
      <p:sp>
        <p:nvSpPr>
          <p:cNvPr id="94245" name="Rectangle 37"/>
          <p:cNvSpPr>
            <a:spLocks noChangeArrowheads="1"/>
          </p:cNvSpPr>
          <p:nvPr/>
        </p:nvSpPr>
        <p:spPr bwMode="auto">
          <a:xfrm>
            <a:off x="4648201" y="3738563"/>
            <a:ext cx="2338388" cy="246221"/>
          </a:xfrm>
          <a:prstGeom prst="rect">
            <a:avLst/>
          </a:prstGeom>
          <a:noFill/>
          <a:ln w="9525">
            <a:noFill/>
            <a:miter lim="800000"/>
            <a:headEnd/>
            <a:tailEnd/>
          </a:ln>
        </p:spPr>
        <p:txBody>
          <a:bodyPr wrap="square" lIns="0" tIns="0" rIns="0" bIns="0">
            <a:spAutoFit/>
          </a:bodyPr>
          <a:lstStyle/>
          <a:p>
            <a:pPr eaLnBrk="0" hangingPunct="0"/>
            <a:r>
              <a:rPr lang="en-US" sz="1600" dirty="0">
                <a:solidFill>
                  <a:schemeClr val="bg2"/>
                </a:solidFill>
              </a:rPr>
              <a:t>SNP(</a:t>
            </a:r>
            <a:r>
              <a:rPr lang="en-US" sz="1600" dirty="0" err="1">
                <a:solidFill>
                  <a:schemeClr val="bg2"/>
                </a:solidFill>
              </a:rPr>
              <a:t>seq</a:t>
            </a:r>
            <a:r>
              <a:rPr lang="en-US" sz="1600" dirty="0">
                <a:solidFill>
                  <a:schemeClr val="bg2"/>
                </a:solidFill>
              </a:rPr>
              <a:t> no protection)</a:t>
            </a:r>
          </a:p>
        </p:txBody>
      </p:sp>
      <p:sp>
        <p:nvSpPr>
          <p:cNvPr id="94246" name="Line 38"/>
          <p:cNvSpPr>
            <a:spLocks noChangeShapeType="1"/>
          </p:cNvSpPr>
          <p:nvPr/>
        </p:nvSpPr>
        <p:spPr bwMode="auto">
          <a:xfrm>
            <a:off x="3686175" y="3696891"/>
            <a:ext cx="1588" cy="291703"/>
          </a:xfrm>
          <a:prstGeom prst="line">
            <a:avLst/>
          </a:prstGeom>
          <a:noFill/>
          <a:ln w="19050">
            <a:solidFill>
              <a:srgbClr val="000000"/>
            </a:solidFill>
            <a:round/>
            <a:headEnd/>
            <a:tailEnd/>
          </a:ln>
          <a:effectLst/>
        </p:spPr>
        <p:txBody>
          <a:bodyPr/>
          <a:lstStyle/>
          <a:p>
            <a:endParaRPr lang="en-US"/>
          </a:p>
        </p:txBody>
      </p:sp>
      <p:sp>
        <p:nvSpPr>
          <p:cNvPr id="94247" name="Rectangle 39"/>
          <p:cNvSpPr>
            <a:spLocks noChangeArrowheads="1"/>
          </p:cNvSpPr>
          <p:nvPr/>
        </p:nvSpPr>
        <p:spPr bwMode="auto">
          <a:xfrm>
            <a:off x="1951039" y="3752851"/>
            <a:ext cx="1519237" cy="246221"/>
          </a:xfrm>
          <a:prstGeom prst="rect">
            <a:avLst/>
          </a:prstGeom>
          <a:noFill/>
          <a:ln w="9525">
            <a:noFill/>
            <a:miter lim="800000"/>
            <a:headEnd/>
            <a:tailEnd/>
          </a:ln>
        </p:spPr>
        <p:txBody>
          <a:bodyPr lIns="0" tIns="0" rIns="0" bIns="0">
            <a:spAutoFit/>
          </a:bodyPr>
          <a:lstStyle/>
          <a:p>
            <a:pPr eaLnBrk="0" hangingPunct="0"/>
            <a:r>
              <a:rPr lang="en-US" sz="1600" dirty="0">
                <a:solidFill>
                  <a:schemeClr val="bg2"/>
                </a:solidFill>
              </a:rPr>
              <a:t>Seq. Count</a:t>
            </a:r>
          </a:p>
        </p:txBody>
      </p:sp>
      <p:sp>
        <p:nvSpPr>
          <p:cNvPr id="94248" name="Rectangle 40"/>
          <p:cNvSpPr>
            <a:spLocks noChangeArrowheads="1"/>
          </p:cNvSpPr>
          <p:nvPr/>
        </p:nvSpPr>
        <p:spPr bwMode="auto">
          <a:xfrm>
            <a:off x="709614" y="4045744"/>
            <a:ext cx="6308725" cy="492443"/>
          </a:xfrm>
          <a:prstGeom prst="rect">
            <a:avLst/>
          </a:prstGeom>
          <a:noFill/>
          <a:ln w="9525">
            <a:noFill/>
            <a:miter lim="800000"/>
            <a:headEnd/>
            <a:tailEnd/>
          </a:ln>
        </p:spPr>
        <p:txBody>
          <a:bodyPr lIns="0" tIns="0" rIns="0" bIns="0">
            <a:spAutoFit/>
          </a:bodyPr>
          <a:lstStyle/>
          <a:p>
            <a:pPr eaLnBrk="0" hangingPunct="0"/>
            <a:r>
              <a:rPr lang="en-US" sz="1600" dirty="0"/>
              <a:t>  </a:t>
            </a:r>
            <a:r>
              <a:rPr lang="en-US" sz="1600" dirty="0">
                <a:solidFill>
                  <a:schemeClr val="bg2"/>
                </a:solidFill>
              </a:rPr>
              <a:t>1 bit	         3 bits		            	 	         4 bits</a:t>
            </a:r>
          </a:p>
        </p:txBody>
      </p:sp>
      <p:sp>
        <p:nvSpPr>
          <p:cNvPr id="36" name="TextBox 35">
            <a:extLst>
              <a:ext uri="{FF2B5EF4-FFF2-40B4-BE49-F238E27FC236}">
                <a16:creationId xmlns:a16="http://schemas.microsoft.com/office/drawing/2014/main" xmlns="" id="{6DE9A085-6BDD-40DB-BFB9-D46D36DAD3E9}"/>
              </a:ext>
            </a:extLst>
          </p:cNvPr>
          <p:cNvSpPr txBox="1"/>
          <p:nvPr/>
        </p:nvSpPr>
        <p:spPr>
          <a:xfrm>
            <a:off x="506980" y="4667846"/>
            <a:ext cx="8106795" cy="400110"/>
          </a:xfrm>
          <a:prstGeom prst="rect">
            <a:avLst/>
          </a:prstGeom>
          <a:noFill/>
        </p:spPr>
        <p:txBody>
          <a:bodyPr wrap="square" rtlCol="0">
            <a:spAutoFit/>
          </a:bodyPr>
          <a:lstStyle/>
          <a:p>
            <a:r>
              <a:rPr lang="en-IN" sz="1000" dirty="0">
                <a:solidFill>
                  <a:schemeClr val="bg2"/>
                </a:solidFill>
                <a:latin typeface="Cambria" panose="02040503050406030204" pitchFamily="18" charset="0"/>
                <a:ea typeface="Cambria" panose="02040503050406030204" pitchFamily="18" charset="0"/>
              </a:rPr>
              <a:t>Source: </a:t>
            </a:r>
            <a:r>
              <a:rPr lang="en-US" sz="1000" dirty="0">
                <a:solidFill>
                  <a:schemeClr val="bg2"/>
                </a:solidFill>
              </a:rPr>
              <a:t>Leon-Garcia &amp; </a:t>
            </a:r>
            <a:r>
              <a:rPr lang="en-US" sz="1000" dirty="0" err="1">
                <a:solidFill>
                  <a:schemeClr val="bg2"/>
                </a:solidFill>
              </a:rPr>
              <a:t>Widjaja</a:t>
            </a:r>
            <a:r>
              <a:rPr lang="en-US" sz="1000" dirty="0">
                <a:solidFill>
                  <a:schemeClr val="bg2"/>
                </a:solidFill>
              </a:rPr>
              <a:t>:  Communication Networks Copyright ©2000 The McGraw Hill Companies</a:t>
            </a:r>
          </a:p>
          <a:p>
            <a:endParaRPr lang="en-IN" sz="1000" dirty="0">
              <a:solidFill>
                <a:schemeClr val="bg2"/>
              </a:solidFill>
              <a:latin typeface="Cambria" panose="02040503050406030204" pitchFamily="18" charset="0"/>
              <a:ea typeface="Cambria" panose="02040503050406030204" pitchFamily="18" charset="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Slide Number Placeholder 3"/>
          <p:cNvSpPr>
            <a:spLocks noGrp="1"/>
          </p:cNvSpPr>
          <p:nvPr>
            <p:ph type="sldNum" idx="12"/>
          </p:nvPr>
        </p:nvSpPr>
        <p:spPr/>
        <p:txBody>
          <a:bodyPr/>
          <a:lstStyle/>
          <a:p>
            <a:fld id="{AFCBBD07-8B9A-4AC7-8F54-C67A8CFABC96}" type="slidenum">
              <a:rPr lang="en-US"/>
              <a:pPr/>
              <a:t>109</a:t>
            </a:fld>
            <a:endParaRPr lang="en-US"/>
          </a:p>
        </p:txBody>
      </p:sp>
      <p:sp>
        <p:nvSpPr>
          <p:cNvPr id="75778" name="Text Box 2"/>
          <p:cNvSpPr txBox="1">
            <a:spLocks noChangeArrowheads="1"/>
          </p:cNvSpPr>
          <p:nvPr/>
        </p:nvSpPr>
        <p:spPr bwMode="auto">
          <a:xfrm>
            <a:off x="6080125" y="1220391"/>
            <a:ext cx="488950" cy="369332"/>
          </a:xfrm>
          <a:prstGeom prst="rect">
            <a:avLst/>
          </a:prstGeom>
          <a:noFill/>
          <a:ln w="9525">
            <a:noFill/>
            <a:miter lim="800000"/>
            <a:headEnd/>
            <a:tailEnd/>
          </a:ln>
          <a:effectLst/>
        </p:spPr>
        <p:txBody>
          <a:bodyPr anchor="ctr">
            <a:spAutoFit/>
          </a:bodyPr>
          <a:lstStyle/>
          <a:p>
            <a:pPr algn="ctr" eaLnBrk="0" hangingPunct="0">
              <a:spcBef>
                <a:spcPct val="50000"/>
              </a:spcBef>
            </a:pPr>
            <a:r>
              <a:rPr lang="en-US" sz="1800"/>
              <a:t>…</a:t>
            </a:r>
          </a:p>
        </p:txBody>
      </p:sp>
      <p:sp>
        <p:nvSpPr>
          <p:cNvPr id="75779" name="Text Box 3"/>
          <p:cNvSpPr txBox="1">
            <a:spLocks noChangeArrowheads="1"/>
          </p:cNvSpPr>
          <p:nvPr/>
        </p:nvSpPr>
        <p:spPr bwMode="auto">
          <a:xfrm>
            <a:off x="635000" y="1085850"/>
            <a:ext cx="1428596" cy="369332"/>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800"/>
              <a:t>Higher layer</a:t>
            </a:r>
          </a:p>
        </p:txBody>
      </p:sp>
      <p:sp>
        <p:nvSpPr>
          <p:cNvPr id="75780" name="Text Box 4"/>
          <p:cNvSpPr txBox="1">
            <a:spLocks noChangeArrowheads="1"/>
          </p:cNvSpPr>
          <p:nvPr/>
        </p:nvSpPr>
        <p:spPr bwMode="auto">
          <a:xfrm>
            <a:off x="7069138" y="1082279"/>
            <a:ext cx="1954381" cy="369332"/>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800"/>
              <a:t>User data stream</a:t>
            </a:r>
          </a:p>
        </p:txBody>
      </p:sp>
      <p:sp>
        <p:nvSpPr>
          <p:cNvPr id="75781" name="Text Box 5"/>
          <p:cNvSpPr txBox="1">
            <a:spLocks noChangeArrowheads="1"/>
          </p:cNvSpPr>
          <p:nvPr/>
        </p:nvSpPr>
        <p:spPr bwMode="auto">
          <a:xfrm>
            <a:off x="198439" y="1804987"/>
            <a:ext cx="1963737" cy="646331"/>
          </a:xfrm>
          <a:prstGeom prst="rect">
            <a:avLst/>
          </a:prstGeom>
          <a:noFill/>
          <a:ln w="9525">
            <a:noFill/>
            <a:miter lim="800000"/>
            <a:headEnd/>
            <a:tailEnd/>
          </a:ln>
          <a:effectLst/>
        </p:spPr>
        <p:txBody>
          <a:bodyPr anchor="ctr">
            <a:spAutoFit/>
          </a:bodyPr>
          <a:lstStyle/>
          <a:p>
            <a:pPr algn="ctr" eaLnBrk="0" hangingPunct="0">
              <a:spcBef>
                <a:spcPct val="50000"/>
              </a:spcBef>
            </a:pPr>
            <a:r>
              <a:rPr lang="en-US" sz="1800"/>
              <a:t>Convergence sublayer</a:t>
            </a:r>
          </a:p>
        </p:txBody>
      </p:sp>
      <p:sp>
        <p:nvSpPr>
          <p:cNvPr id="75782" name="Text Box 6"/>
          <p:cNvSpPr txBox="1">
            <a:spLocks noChangeArrowheads="1"/>
          </p:cNvSpPr>
          <p:nvPr/>
        </p:nvSpPr>
        <p:spPr bwMode="auto">
          <a:xfrm>
            <a:off x="198439" y="2696766"/>
            <a:ext cx="1963737" cy="369332"/>
          </a:xfrm>
          <a:prstGeom prst="rect">
            <a:avLst/>
          </a:prstGeom>
          <a:noFill/>
          <a:ln w="9525">
            <a:noFill/>
            <a:miter lim="800000"/>
            <a:headEnd/>
            <a:tailEnd/>
          </a:ln>
          <a:effectLst/>
        </p:spPr>
        <p:txBody>
          <a:bodyPr anchor="ctr">
            <a:spAutoFit/>
          </a:bodyPr>
          <a:lstStyle/>
          <a:p>
            <a:pPr algn="ctr" eaLnBrk="0" hangingPunct="0">
              <a:spcBef>
                <a:spcPct val="50000"/>
              </a:spcBef>
            </a:pPr>
            <a:r>
              <a:rPr lang="en-US" sz="1800"/>
              <a:t>SAR sublayer</a:t>
            </a:r>
          </a:p>
        </p:txBody>
      </p:sp>
      <p:sp>
        <p:nvSpPr>
          <p:cNvPr id="75783" name="Text Box 7"/>
          <p:cNvSpPr txBox="1">
            <a:spLocks noChangeArrowheads="1"/>
          </p:cNvSpPr>
          <p:nvPr/>
        </p:nvSpPr>
        <p:spPr bwMode="auto">
          <a:xfrm>
            <a:off x="198439" y="3496866"/>
            <a:ext cx="1963737" cy="369332"/>
          </a:xfrm>
          <a:prstGeom prst="rect">
            <a:avLst/>
          </a:prstGeom>
          <a:noFill/>
          <a:ln w="9525">
            <a:noFill/>
            <a:miter lim="800000"/>
            <a:headEnd/>
            <a:tailEnd/>
          </a:ln>
          <a:effectLst/>
        </p:spPr>
        <p:txBody>
          <a:bodyPr anchor="ctr">
            <a:spAutoFit/>
          </a:bodyPr>
          <a:lstStyle/>
          <a:p>
            <a:pPr algn="ctr" eaLnBrk="0" hangingPunct="0">
              <a:spcBef>
                <a:spcPct val="50000"/>
              </a:spcBef>
            </a:pPr>
            <a:r>
              <a:rPr lang="en-US" sz="1800"/>
              <a:t>ATM layer</a:t>
            </a:r>
          </a:p>
        </p:txBody>
      </p:sp>
      <p:sp>
        <p:nvSpPr>
          <p:cNvPr id="75784" name="Text Box 8"/>
          <p:cNvSpPr txBox="1">
            <a:spLocks noChangeArrowheads="1"/>
          </p:cNvSpPr>
          <p:nvPr/>
        </p:nvSpPr>
        <p:spPr bwMode="auto">
          <a:xfrm>
            <a:off x="6996113" y="1766888"/>
            <a:ext cx="1172116" cy="369332"/>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800"/>
              <a:t>CS PDUs</a:t>
            </a:r>
          </a:p>
        </p:txBody>
      </p:sp>
      <p:sp>
        <p:nvSpPr>
          <p:cNvPr id="75785" name="Text Box 9"/>
          <p:cNvSpPr txBox="1">
            <a:spLocks noChangeArrowheads="1"/>
          </p:cNvSpPr>
          <p:nvPr/>
        </p:nvSpPr>
        <p:spPr bwMode="auto">
          <a:xfrm>
            <a:off x="6983413" y="2505075"/>
            <a:ext cx="1326004" cy="369332"/>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800"/>
              <a:t>SAR PDUs</a:t>
            </a:r>
          </a:p>
        </p:txBody>
      </p:sp>
      <p:sp>
        <p:nvSpPr>
          <p:cNvPr id="75786" name="Text Box 10"/>
          <p:cNvSpPr txBox="1">
            <a:spLocks noChangeArrowheads="1"/>
          </p:cNvSpPr>
          <p:nvPr/>
        </p:nvSpPr>
        <p:spPr bwMode="auto">
          <a:xfrm>
            <a:off x="6934200" y="3398044"/>
            <a:ext cx="1249060" cy="369332"/>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800"/>
              <a:t>ATM Cells</a:t>
            </a:r>
          </a:p>
        </p:txBody>
      </p:sp>
      <p:sp>
        <p:nvSpPr>
          <p:cNvPr id="75787" name="Line 11"/>
          <p:cNvSpPr>
            <a:spLocks noChangeShapeType="1"/>
          </p:cNvSpPr>
          <p:nvPr/>
        </p:nvSpPr>
        <p:spPr bwMode="auto">
          <a:xfrm>
            <a:off x="2139950" y="1616869"/>
            <a:ext cx="4725988" cy="0"/>
          </a:xfrm>
          <a:prstGeom prst="line">
            <a:avLst/>
          </a:prstGeom>
          <a:noFill/>
          <a:ln w="9525">
            <a:solidFill>
              <a:schemeClr val="tx1"/>
            </a:solidFill>
            <a:round/>
            <a:headEnd/>
            <a:tailEnd/>
          </a:ln>
          <a:effectLst/>
        </p:spPr>
        <p:txBody>
          <a:bodyPr wrap="none" anchor="ctr"/>
          <a:lstStyle/>
          <a:p>
            <a:endParaRPr lang="en-US"/>
          </a:p>
        </p:txBody>
      </p:sp>
      <p:grpSp>
        <p:nvGrpSpPr>
          <p:cNvPr id="2" name="Group 12"/>
          <p:cNvGrpSpPr>
            <a:grpSpLocks/>
          </p:cNvGrpSpPr>
          <p:nvPr/>
        </p:nvGrpSpPr>
        <p:grpSpPr bwMode="auto">
          <a:xfrm>
            <a:off x="3105151" y="1890713"/>
            <a:ext cx="530225" cy="591741"/>
            <a:chOff x="1923" y="1195"/>
            <a:chExt cx="334" cy="497"/>
          </a:xfrm>
        </p:grpSpPr>
        <p:sp>
          <p:nvSpPr>
            <p:cNvPr id="75789" name="Rectangle 13"/>
            <p:cNvSpPr>
              <a:spLocks noChangeArrowheads="1"/>
            </p:cNvSpPr>
            <p:nvPr/>
          </p:nvSpPr>
          <p:spPr bwMode="auto">
            <a:xfrm>
              <a:off x="1923" y="1195"/>
              <a:ext cx="334" cy="228"/>
            </a:xfrm>
            <a:prstGeom prst="rect">
              <a:avLst/>
            </a:prstGeom>
            <a:noFill/>
            <a:ln w="19050">
              <a:solidFill>
                <a:schemeClr val="tx1"/>
              </a:solidFill>
              <a:miter lim="800000"/>
              <a:headEnd/>
              <a:tailEnd/>
            </a:ln>
            <a:effectLst/>
          </p:spPr>
          <p:txBody>
            <a:bodyPr wrap="none" anchor="ctr"/>
            <a:lstStyle/>
            <a:p>
              <a:endParaRPr lang="en-US"/>
            </a:p>
          </p:txBody>
        </p:sp>
        <p:sp>
          <p:nvSpPr>
            <p:cNvPr id="75790" name="Text Box 14"/>
            <p:cNvSpPr txBox="1">
              <a:spLocks noChangeArrowheads="1"/>
            </p:cNvSpPr>
            <p:nvPr/>
          </p:nvSpPr>
          <p:spPr bwMode="auto">
            <a:xfrm>
              <a:off x="1956" y="1433"/>
              <a:ext cx="242" cy="259"/>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400"/>
                <a:t>47</a:t>
              </a:r>
              <a:endParaRPr lang="en-US"/>
            </a:p>
          </p:txBody>
        </p:sp>
      </p:grpSp>
      <p:grpSp>
        <p:nvGrpSpPr>
          <p:cNvPr id="3" name="Group 15"/>
          <p:cNvGrpSpPr>
            <a:grpSpLocks/>
          </p:cNvGrpSpPr>
          <p:nvPr/>
        </p:nvGrpSpPr>
        <p:grpSpPr bwMode="auto">
          <a:xfrm>
            <a:off x="4389439" y="1875236"/>
            <a:ext cx="530225" cy="595312"/>
            <a:chOff x="2640" y="1182"/>
            <a:chExt cx="334" cy="500"/>
          </a:xfrm>
        </p:grpSpPr>
        <p:sp>
          <p:nvSpPr>
            <p:cNvPr id="75792" name="Rectangle 16"/>
            <p:cNvSpPr>
              <a:spLocks noChangeArrowheads="1"/>
            </p:cNvSpPr>
            <p:nvPr/>
          </p:nvSpPr>
          <p:spPr bwMode="auto">
            <a:xfrm>
              <a:off x="2640" y="1182"/>
              <a:ext cx="334" cy="228"/>
            </a:xfrm>
            <a:prstGeom prst="rect">
              <a:avLst/>
            </a:prstGeom>
            <a:noFill/>
            <a:ln w="19050">
              <a:solidFill>
                <a:schemeClr val="tx1"/>
              </a:solidFill>
              <a:miter lim="800000"/>
              <a:headEnd/>
              <a:tailEnd/>
            </a:ln>
            <a:effectLst/>
          </p:spPr>
          <p:txBody>
            <a:bodyPr wrap="none" anchor="ctr"/>
            <a:lstStyle/>
            <a:p>
              <a:endParaRPr lang="en-US"/>
            </a:p>
          </p:txBody>
        </p:sp>
        <p:sp>
          <p:nvSpPr>
            <p:cNvPr id="75793" name="Text Box 17"/>
            <p:cNvSpPr txBox="1">
              <a:spLocks noChangeArrowheads="1"/>
            </p:cNvSpPr>
            <p:nvPr/>
          </p:nvSpPr>
          <p:spPr bwMode="auto">
            <a:xfrm>
              <a:off x="2683" y="1423"/>
              <a:ext cx="242" cy="259"/>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400"/>
                <a:t>47</a:t>
              </a:r>
              <a:endParaRPr lang="en-US"/>
            </a:p>
          </p:txBody>
        </p:sp>
      </p:grpSp>
      <p:grpSp>
        <p:nvGrpSpPr>
          <p:cNvPr id="4" name="Group 18"/>
          <p:cNvGrpSpPr>
            <a:grpSpLocks/>
          </p:cNvGrpSpPr>
          <p:nvPr/>
        </p:nvGrpSpPr>
        <p:grpSpPr bwMode="auto">
          <a:xfrm>
            <a:off x="5648326" y="1869281"/>
            <a:ext cx="530225" cy="579835"/>
            <a:chOff x="3433" y="1177"/>
            <a:chExt cx="334" cy="487"/>
          </a:xfrm>
        </p:grpSpPr>
        <p:sp>
          <p:nvSpPr>
            <p:cNvPr id="75795" name="Rectangle 19"/>
            <p:cNvSpPr>
              <a:spLocks noChangeArrowheads="1"/>
            </p:cNvSpPr>
            <p:nvPr/>
          </p:nvSpPr>
          <p:spPr bwMode="auto">
            <a:xfrm>
              <a:off x="3433" y="1177"/>
              <a:ext cx="334" cy="228"/>
            </a:xfrm>
            <a:prstGeom prst="rect">
              <a:avLst/>
            </a:prstGeom>
            <a:noFill/>
            <a:ln w="19050">
              <a:solidFill>
                <a:schemeClr val="tx1"/>
              </a:solidFill>
              <a:miter lim="800000"/>
              <a:headEnd/>
              <a:tailEnd/>
            </a:ln>
            <a:effectLst/>
          </p:spPr>
          <p:txBody>
            <a:bodyPr wrap="none" anchor="ctr"/>
            <a:lstStyle/>
            <a:p>
              <a:endParaRPr lang="en-US"/>
            </a:p>
          </p:txBody>
        </p:sp>
        <p:sp>
          <p:nvSpPr>
            <p:cNvPr id="75796" name="Text Box 20"/>
            <p:cNvSpPr txBox="1">
              <a:spLocks noChangeArrowheads="1"/>
            </p:cNvSpPr>
            <p:nvPr/>
          </p:nvSpPr>
          <p:spPr bwMode="auto">
            <a:xfrm>
              <a:off x="3455" y="1405"/>
              <a:ext cx="242" cy="259"/>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400"/>
                <a:t>47</a:t>
              </a:r>
              <a:endParaRPr lang="en-US"/>
            </a:p>
          </p:txBody>
        </p:sp>
      </p:grpSp>
      <p:sp>
        <p:nvSpPr>
          <p:cNvPr id="75797" name="Line 21"/>
          <p:cNvSpPr>
            <a:spLocks noChangeShapeType="1"/>
          </p:cNvSpPr>
          <p:nvPr/>
        </p:nvSpPr>
        <p:spPr bwMode="auto">
          <a:xfrm>
            <a:off x="2159000" y="2481263"/>
            <a:ext cx="4725988" cy="0"/>
          </a:xfrm>
          <a:prstGeom prst="line">
            <a:avLst/>
          </a:prstGeom>
          <a:noFill/>
          <a:ln w="9525">
            <a:solidFill>
              <a:schemeClr val="tx1"/>
            </a:solidFill>
            <a:round/>
            <a:headEnd/>
            <a:tailEnd/>
          </a:ln>
          <a:effectLst/>
        </p:spPr>
        <p:txBody>
          <a:bodyPr wrap="none" anchor="ctr"/>
          <a:lstStyle/>
          <a:p>
            <a:endParaRPr lang="en-US"/>
          </a:p>
        </p:txBody>
      </p:sp>
      <p:sp>
        <p:nvSpPr>
          <p:cNvPr id="75798" name="Line 22"/>
          <p:cNvSpPr>
            <a:spLocks noChangeShapeType="1"/>
          </p:cNvSpPr>
          <p:nvPr/>
        </p:nvSpPr>
        <p:spPr bwMode="auto">
          <a:xfrm>
            <a:off x="2130425" y="3300413"/>
            <a:ext cx="4725988" cy="0"/>
          </a:xfrm>
          <a:prstGeom prst="line">
            <a:avLst/>
          </a:prstGeom>
          <a:noFill/>
          <a:ln w="9525">
            <a:solidFill>
              <a:schemeClr val="tx1"/>
            </a:solidFill>
            <a:round/>
            <a:headEnd/>
            <a:tailEnd/>
          </a:ln>
          <a:effectLst/>
        </p:spPr>
        <p:txBody>
          <a:bodyPr wrap="none" anchor="ctr"/>
          <a:lstStyle/>
          <a:p>
            <a:endParaRPr lang="en-US"/>
          </a:p>
        </p:txBody>
      </p:sp>
      <p:grpSp>
        <p:nvGrpSpPr>
          <p:cNvPr id="5" name="Group 23"/>
          <p:cNvGrpSpPr>
            <a:grpSpLocks/>
          </p:cNvGrpSpPr>
          <p:nvPr/>
        </p:nvGrpSpPr>
        <p:grpSpPr bwMode="auto">
          <a:xfrm>
            <a:off x="2892425" y="2737248"/>
            <a:ext cx="725488" cy="565547"/>
            <a:chOff x="1697" y="1906"/>
            <a:chExt cx="457" cy="475"/>
          </a:xfrm>
        </p:grpSpPr>
        <p:sp>
          <p:nvSpPr>
            <p:cNvPr id="75800" name="Rectangle 24"/>
            <p:cNvSpPr>
              <a:spLocks noChangeArrowheads="1"/>
            </p:cNvSpPr>
            <p:nvPr/>
          </p:nvSpPr>
          <p:spPr bwMode="auto">
            <a:xfrm>
              <a:off x="1706" y="1906"/>
              <a:ext cx="448" cy="228"/>
            </a:xfrm>
            <a:prstGeom prst="rect">
              <a:avLst/>
            </a:prstGeom>
            <a:noFill/>
            <a:ln w="19050">
              <a:solidFill>
                <a:schemeClr val="tx1"/>
              </a:solidFill>
              <a:miter lim="800000"/>
              <a:headEnd/>
              <a:tailEnd/>
            </a:ln>
            <a:effectLst/>
          </p:spPr>
          <p:txBody>
            <a:bodyPr wrap="none" anchor="ctr"/>
            <a:lstStyle/>
            <a:p>
              <a:endParaRPr lang="en-US"/>
            </a:p>
          </p:txBody>
        </p:sp>
        <p:sp>
          <p:nvSpPr>
            <p:cNvPr id="75801" name="Text Box 25"/>
            <p:cNvSpPr txBox="1">
              <a:spLocks noChangeArrowheads="1"/>
            </p:cNvSpPr>
            <p:nvPr/>
          </p:nvSpPr>
          <p:spPr bwMode="auto">
            <a:xfrm>
              <a:off x="1697" y="2122"/>
              <a:ext cx="429" cy="259"/>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400"/>
                <a:t>1    47</a:t>
              </a:r>
              <a:endParaRPr lang="en-US"/>
            </a:p>
          </p:txBody>
        </p:sp>
        <p:sp>
          <p:nvSpPr>
            <p:cNvPr id="75802" name="Line 26"/>
            <p:cNvSpPr>
              <a:spLocks noChangeShapeType="1"/>
            </p:cNvSpPr>
            <p:nvPr/>
          </p:nvSpPr>
          <p:spPr bwMode="auto">
            <a:xfrm>
              <a:off x="1830" y="1907"/>
              <a:ext cx="0" cy="235"/>
            </a:xfrm>
            <a:prstGeom prst="line">
              <a:avLst/>
            </a:prstGeom>
            <a:noFill/>
            <a:ln w="19050">
              <a:solidFill>
                <a:schemeClr val="tx1"/>
              </a:solidFill>
              <a:round/>
              <a:headEnd/>
              <a:tailEnd/>
            </a:ln>
            <a:effectLst/>
          </p:spPr>
          <p:txBody>
            <a:bodyPr wrap="none" anchor="ctr"/>
            <a:lstStyle/>
            <a:p>
              <a:endParaRPr lang="en-US"/>
            </a:p>
          </p:txBody>
        </p:sp>
      </p:grpSp>
      <p:grpSp>
        <p:nvGrpSpPr>
          <p:cNvPr id="6" name="Group 27"/>
          <p:cNvGrpSpPr>
            <a:grpSpLocks/>
          </p:cNvGrpSpPr>
          <p:nvPr/>
        </p:nvGrpSpPr>
        <p:grpSpPr bwMode="auto">
          <a:xfrm>
            <a:off x="4189414" y="2724151"/>
            <a:ext cx="725487" cy="565547"/>
            <a:chOff x="1697" y="1906"/>
            <a:chExt cx="457" cy="475"/>
          </a:xfrm>
        </p:grpSpPr>
        <p:sp>
          <p:nvSpPr>
            <p:cNvPr id="75804" name="Rectangle 28"/>
            <p:cNvSpPr>
              <a:spLocks noChangeArrowheads="1"/>
            </p:cNvSpPr>
            <p:nvPr/>
          </p:nvSpPr>
          <p:spPr bwMode="auto">
            <a:xfrm>
              <a:off x="1706" y="1906"/>
              <a:ext cx="448" cy="228"/>
            </a:xfrm>
            <a:prstGeom prst="rect">
              <a:avLst/>
            </a:prstGeom>
            <a:noFill/>
            <a:ln w="19050">
              <a:solidFill>
                <a:schemeClr val="tx1"/>
              </a:solidFill>
              <a:miter lim="800000"/>
              <a:headEnd/>
              <a:tailEnd/>
            </a:ln>
            <a:effectLst/>
          </p:spPr>
          <p:txBody>
            <a:bodyPr wrap="none" anchor="ctr"/>
            <a:lstStyle/>
            <a:p>
              <a:endParaRPr lang="en-US"/>
            </a:p>
          </p:txBody>
        </p:sp>
        <p:sp>
          <p:nvSpPr>
            <p:cNvPr id="75805" name="Text Box 29"/>
            <p:cNvSpPr txBox="1">
              <a:spLocks noChangeArrowheads="1"/>
            </p:cNvSpPr>
            <p:nvPr/>
          </p:nvSpPr>
          <p:spPr bwMode="auto">
            <a:xfrm>
              <a:off x="1697" y="2122"/>
              <a:ext cx="429" cy="259"/>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400"/>
                <a:t>1    47</a:t>
              </a:r>
              <a:endParaRPr lang="en-US"/>
            </a:p>
          </p:txBody>
        </p:sp>
        <p:sp>
          <p:nvSpPr>
            <p:cNvPr id="75806" name="Line 30"/>
            <p:cNvSpPr>
              <a:spLocks noChangeShapeType="1"/>
            </p:cNvSpPr>
            <p:nvPr/>
          </p:nvSpPr>
          <p:spPr bwMode="auto">
            <a:xfrm>
              <a:off x="1830" y="1907"/>
              <a:ext cx="0" cy="235"/>
            </a:xfrm>
            <a:prstGeom prst="line">
              <a:avLst/>
            </a:prstGeom>
            <a:noFill/>
            <a:ln w="19050">
              <a:solidFill>
                <a:schemeClr val="tx1"/>
              </a:solidFill>
              <a:round/>
              <a:headEnd/>
              <a:tailEnd/>
            </a:ln>
            <a:effectLst/>
          </p:spPr>
          <p:txBody>
            <a:bodyPr wrap="none" anchor="ctr"/>
            <a:lstStyle/>
            <a:p>
              <a:endParaRPr lang="en-US"/>
            </a:p>
          </p:txBody>
        </p:sp>
      </p:grpSp>
      <p:grpSp>
        <p:nvGrpSpPr>
          <p:cNvPr id="7" name="Group 31"/>
          <p:cNvGrpSpPr>
            <a:grpSpLocks/>
          </p:cNvGrpSpPr>
          <p:nvPr/>
        </p:nvGrpSpPr>
        <p:grpSpPr bwMode="auto">
          <a:xfrm>
            <a:off x="5449889" y="2728913"/>
            <a:ext cx="725487" cy="565547"/>
            <a:chOff x="1697" y="1906"/>
            <a:chExt cx="457" cy="475"/>
          </a:xfrm>
        </p:grpSpPr>
        <p:sp>
          <p:nvSpPr>
            <p:cNvPr id="75808" name="Rectangle 32"/>
            <p:cNvSpPr>
              <a:spLocks noChangeArrowheads="1"/>
            </p:cNvSpPr>
            <p:nvPr/>
          </p:nvSpPr>
          <p:spPr bwMode="auto">
            <a:xfrm>
              <a:off x="1706" y="1906"/>
              <a:ext cx="448" cy="228"/>
            </a:xfrm>
            <a:prstGeom prst="rect">
              <a:avLst/>
            </a:prstGeom>
            <a:noFill/>
            <a:ln w="19050">
              <a:solidFill>
                <a:schemeClr val="tx1"/>
              </a:solidFill>
              <a:miter lim="800000"/>
              <a:headEnd/>
              <a:tailEnd/>
            </a:ln>
            <a:effectLst/>
          </p:spPr>
          <p:txBody>
            <a:bodyPr wrap="none" anchor="ctr"/>
            <a:lstStyle/>
            <a:p>
              <a:endParaRPr lang="en-US"/>
            </a:p>
          </p:txBody>
        </p:sp>
        <p:sp>
          <p:nvSpPr>
            <p:cNvPr id="75809" name="Text Box 33"/>
            <p:cNvSpPr txBox="1">
              <a:spLocks noChangeArrowheads="1"/>
            </p:cNvSpPr>
            <p:nvPr/>
          </p:nvSpPr>
          <p:spPr bwMode="auto">
            <a:xfrm>
              <a:off x="1697" y="2122"/>
              <a:ext cx="429" cy="259"/>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400"/>
                <a:t>1    47</a:t>
              </a:r>
              <a:endParaRPr lang="en-US"/>
            </a:p>
          </p:txBody>
        </p:sp>
        <p:sp>
          <p:nvSpPr>
            <p:cNvPr id="75810" name="Line 34"/>
            <p:cNvSpPr>
              <a:spLocks noChangeShapeType="1"/>
            </p:cNvSpPr>
            <p:nvPr/>
          </p:nvSpPr>
          <p:spPr bwMode="auto">
            <a:xfrm>
              <a:off x="1830" y="1907"/>
              <a:ext cx="0" cy="235"/>
            </a:xfrm>
            <a:prstGeom prst="line">
              <a:avLst/>
            </a:prstGeom>
            <a:noFill/>
            <a:ln w="19050">
              <a:solidFill>
                <a:schemeClr val="tx1"/>
              </a:solidFill>
              <a:round/>
              <a:headEnd/>
              <a:tailEnd/>
            </a:ln>
            <a:effectLst/>
          </p:spPr>
          <p:txBody>
            <a:bodyPr wrap="none" anchor="ctr"/>
            <a:lstStyle/>
            <a:p>
              <a:endParaRPr lang="en-US"/>
            </a:p>
          </p:txBody>
        </p:sp>
      </p:grpSp>
      <p:sp>
        <p:nvSpPr>
          <p:cNvPr id="75811" name="Text Box 35"/>
          <p:cNvSpPr txBox="1">
            <a:spLocks noChangeArrowheads="1"/>
          </p:cNvSpPr>
          <p:nvPr/>
        </p:nvSpPr>
        <p:spPr bwMode="auto">
          <a:xfrm>
            <a:off x="2871789" y="2753916"/>
            <a:ext cx="295274" cy="276999"/>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200"/>
              <a:t>H</a:t>
            </a:r>
          </a:p>
        </p:txBody>
      </p:sp>
      <p:sp>
        <p:nvSpPr>
          <p:cNvPr id="75812" name="Text Box 36"/>
          <p:cNvSpPr txBox="1">
            <a:spLocks noChangeArrowheads="1"/>
          </p:cNvSpPr>
          <p:nvPr/>
        </p:nvSpPr>
        <p:spPr bwMode="auto">
          <a:xfrm>
            <a:off x="4156075" y="2750344"/>
            <a:ext cx="295274" cy="276999"/>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200"/>
              <a:t>H</a:t>
            </a:r>
          </a:p>
        </p:txBody>
      </p:sp>
      <p:sp>
        <p:nvSpPr>
          <p:cNvPr id="75813" name="Text Box 37"/>
          <p:cNvSpPr txBox="1">
            <a:spLocks noChangeArrowheads="1"/>
          </p:cNvSpPr>
          <p:nvPr/>
        </p:nvSpPr>
        <p:spPr bwMode="auto">
          <a:xfrm>
            <a:off x="5418139" y="2746773"/>
            <a:ext cx="295274" cy="276999"/>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200"/>
              <a:t>H</a:t>
            </a:r>
          </a:p>
        </p:txBody>
      </p:sp>
      <p:grpSp>
        <p:nvGrpSpPr>
          <p:cNvPr id="8" name="Group 38"/>
          <p:cNvGrpSpPr>
            <a:grpSpLocks/>
          </p:cNvGrpSpPr>
          <p:nvPr/>
        </p:nvGrpSpPr>
        <p:grpSpPr bwMode="auto">
          <a:xfrm>
            <a:off x="2686051" y="3468291"/>
            <a:ext cx="936625" cy="606028"/>
            <a:chOff x="2311" y="3204"/>
            <a:chExt cx="590" cy="509"/>
          </a:xfrm>
        </p:grpSpPr>
        <p:sp>
          <p:nvSpPr>
            <p:cNvPr id="75815" name="Rectangle 39"/>
            <p:cNvSpPr>
              <a:spLocks noChangeArrowheads="1"/>
            </p:cNvSpPr>
            <p:nvPr/>
          </p:nvSpPr>
          <p:spPr bwMode="auto">
            <a:xfrm>
              <a:off x="2461" y="3204"/>
              <a:ext cx="440" cy="228"/>
            </a:xfrm>
            <a:prstGeom prst="rect">
              <a:avLst/>
            </a:prstGeom>
            <a:noFill/>
            <a:ln w="19050">
              <a:solidFill>
                <a:schemeClr val="tx1"/>
              </a:solidFill>
              <a:miter lim="800000"/>
              <a:headEnd/>
              <a:tailEnd/>
            </a:ln>
            <a:effectLst/>
          </p:spPr>
          <p:txBody>
            <a:bodyPr wrap="none" anchor="ctr"/>
            <a:lstStyle/>
            <a:p>
              <a:endParaRPr lang="en-US"/>
            </a:p>
          </p:txBody>
        </p:sp>
        <p:sp>
          <p:nvSpPr>
            <p:cNvPr id="75816" name="Rectangle 40"/>
            <p:cNvSpPr>
              <a:spLocks noChangeArrowheads="1"/>
            </p:cNvSpPr>
            <p:nvPr/>
          </p:nvSpPr>
          <p:spPr bwMode="auto">
            <a:xfrm>
              <a:off x="2339" y="3205"/>
              <a:ext cx="562" cy="228"/>
            </a:xfrm>
            <a:prstGeom prst="rect">
              <a:avLst/>
            </a:prstGeom>
            <a:noFill/>
            <a:ln w="19050">
              <a:solidFill>
                <a:schemeClr val="tx1"/>
              </a:solidFill>
              <a:miter lim="800000"/>
              <a:headEnd/>
              <a:tailEnd/>
            </a:ln>
            <a:effectLst/>
          </p:spPr>
          <p:txBody>
            <a:bodyPr wrap="none" anchor="ctr"/>
            <a:lstStyle/>
            <a:p>
              <a:endParaRPr lang="en-US"/>
            </a:p>
          </p:txBody>
        </p:sp>
        <p:sp>
          <p:nvSpPr>
            <p:cNvPr id="75817" name="Text Box 41"/>
            <p:cNvSpPr txBox="1">
              <a:spLocks noChangeArrowheads="1"/>
            </p:cNvSpPr>
            <p:nvPr/>
          </p:nvSpPr>
          <p:spPr bwMode="auto">
            <a:xfrm>
              <a:off x="2334" y="3429"/>
              <a:ext cx="513" cy="284"/>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600"/>
                <a:t>5     48</a:t>
              </a:r>
            </a:p>
          </p:txBody>
        </p:sp>
        <p:sp>
          <p:nvSpPr>
            <p:cNvPr id="75818" name="Text Box 42"/>
            <p:cNvSpPr txBox="1">
              <a:spLocks noChangeArrowheads="1"/>
            </p:cNvSpPr>
            <p:nvPr/>
          </p:nvSpPr>
          <p:spPr bwMode="auto">
            <a:xfrm>
              <a:off x="2311" y="3231"/>
              <a:ext cx="186" cy="233"/>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200"/>
                <a:t>H</a:t>
              </a:r>
            </a:p>
          </p:txBody>
        </p:sp>
      </p:grpSp>
      <p:grpSp>
        <p:nvGrpSpPr>
          <p:cNvPr id="9" name="Group 43"/>
          <p:cNvGrpSpPr>
            <a:grpSpLocks/>
          </p:cNvGrpSpPr>
          <p:nvPr/>
        </p:nvGrpSpPr>
        <p:grpSpPr bwMode="auto">
          <a:xfrm>
            <a:off x="3962401" y="3465910"/>
            <a:ext cx="936625" cy="606028"/>
            <a:chOff x="2311" y="3204"/>
            <a:chExt cx="590" cy="509"/>
          </a:xfrm>
        </p:grpSpPr>
        <p:sp>
          <p:nvSpPr>
            <p:cNvPr id="75820" name="Rectangle 44"/>
            <p:cNvSpPr>
              <a:spLocks noChangeArrowheads="1"/>
            </p:cNvSpPr>
            <p:nvPr/>
          </p:nvSpPr>
          <p:spPr bwMode="auto">
            <a:xfrm>
              <a:off x="2461" y="3204"/>
              <a:ext cx="440" cy="228"/>
            </a:xfrm>
            <a:prstGeom prst="rect">
              <a:avLst/>
            </a:prstGeom>
            <a:noFill/>
            <a:ln w="19050">
              <a:solidFill>
                <a:schemeClr val="tx1"/>
              </a:solidFill>
              <a:miter lim="800000"/>
              <a:headEnd/>
              <a:tailEnd/>
            </a:ln>
            <a:effectLst/>
          </p:spPr>
          <p:txBody>
            <a:bodyPr wrap="none" anchor="ctr"/>
            <a:lstStyle/>
            <a:p>
              <a:endParaRPr lang="en-US"/>
            </a:p>
          </p:txBody>
        </p:sp>
        <p:sp>
          <p:nvSpPr>
            <p:cNvPr id="75821" name="Rectangle 45"/>
            <p:cNvSpPr>
              <a:spLocks noChangeArrowheads="1"/>
            </p:cNvSpPr>
            <p:nvPr/>
          </p:nvSpPr>
          <p:spPr bwMode="auto">
            <a:xfrm>
              <a:off x="2339" y="3205"/>
              <a:ext cx="562" cy="228"/>
            </a:xfrm>
            <a:prstGeom prst="rect">
              <a:avLst/>
            </a:prstGeom>
            <a:noFill/>
            <a:ln w="19050">
              <a:solidFill>
                <a:schemeClr val="tx1"/>
              </a:solidFill>
              <a:miter lim="800000"/>
              <a:headEnd/>
              <a:tailEnd/>
            </a:ln>
            <a:effectLst/>
          </p:spPr>
          <p:txBody>
            <a:bodyPr wrap="none" anchor="ctr"/>
            <a:lstStyle/>
            <a:p>
              <a:endParaRPr lang="en-US"/>
            </a:p>
          </p:txBody>
        </p:sp>
        <p:sp>
          <p:nvSpPr>
            <p:cNvPr id="75822" name="Text Box 46"/>
            <p:cNvSpPr txBox="1">
              <a:spLocks noChangeArrowheads="1"/>
            </p:cNvSpPr>
            <p:nvPr/>
          </p:nvSpPr>
          <p:spPr bwMode="auto">
            <a:xfrm>
              <a:off x="2334" y="3429"/>
              <a:ext cx="513" cy="284"/>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600"/>
                <a:t>5     48</a:t>
              </a:r>
            </a:p>
          </p:txBody>
        </p:sp>
        <p:sp>
          <p:nvSpPr>
            <p:cNvPr id="75823" name="Text Box 47"/>
            <p:cNvSpPr txBox="1">
              <a:spLocks noChangeArrowheads="1"/>
            </p:cNvSpPr>
            <p:nvPr/>
          </p:nvSpPr>
          <p:spPr bwMode="auto">
            <a:xfrm>
              <a:off x="2311" y="3231"/>
              <a:ext cx="186" cy="233"/>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200"/>
                <a:t>H</a:t>
              </a:r>
            </a:p>
          </p:txBody>
        </p:sp>
      </p:grpSp>
      <p:grpSp>
        <p:nvGrpSpPr>
          <p:cNvPr id="10" name="Group 48"/>
          <p:cNvGrpSpPr>
            <a:grpSpLocks/>
          </p:cNvGrpSpPr>
          <p:nvPr/>
        </p:nvGrpSpPr>
        <p:grpSpPr bwMode="auto">
          <a:xfrm>
            <a:off x="5262564" y="3480198"/>
            <a:ext cx="936625" cy="606028"/>
            <a:chOff x="2311" y="3204"/>
            <a:chExt cx="590" cy="509"/>
          </a:xfrm>
        </p:grpSpPr>
        <p:sp>
          <p:nvSpPr>
            <p:cNvPr id="75825" name="Rectangle 49"/>
            <p:cNvSpPr>
              <a:spLocks noChangeArrowheads="1"/>
            </p:cNvSpPr>
            <p:nvPr/>
          </p:nvSpPr>
          <p:spPr bwMode="auto">
            <a:xfrm>
              <a:off x="2461" y="3204"/>
              <a:ext cx="440" cy="228"/>
            </a:xfrm>
            <a:prstGeom prst="rect">
              <a:avLst/>
            </a:prstGeom>
            <a:noFill/>
            <a:ln w="19050">
              <a:solidFill>
                <a:schemeClr val="tx1"/>
              </a:solidFill>
              <a:miter lim="800000"/>
              <a:headEnd/>
              <a:tailEnd/>
            </a:ln>
            <a:effectLst/>
          </p:spPr>
          <p:txBody>
            <a:bodyPr wrap="none" anchor="ctr"/>
            <a:lstStyle/>
            <a:p>
              <a:endParaRPr lang="en-US"/>
            </a:p>
          </p:txBody>
        </p:sp>
        <p:sp>
          <p:nvSpPr>
            <p:cNvPr id="75826" name="Rectangle 50"/>
            <p:cNvSpPr>
              <a:spLocks noChangeArrowheads="1"/>
            </p:cNvSpPr>
            <p:nvPr/>
          </p:nvSpPr>
          <p:spPr bwMode="auto">
            <a:xfrm>
              <a:off x="2339" y="3205"/>
              <a:ext cx="562" cy="228"/>
            </a:xfrm>
            <a:prstGeom prst="rect">
              <a:avLst/>
            </a:prstGeom>
            <a:noFill/>
            <a:ln w="19050">
              <a:solidFill>
                <a:schemeClr val="tx1"/>
              </a:solidFill>
              <a:miter lim="800000"/>
              <a:headEnd/>
              <a:tailEnd/>
            </a:ln>
            <a:effectLst/>
          </p:spPr>
          <p:txBody>
            <a:bodyPr wrap="none" anchor="ctr"/>
            <a:lstStyle/>
            <a:p>
              <a:endParaRPr lang="en-US"/>
            </a:p>
          </p:txBody>
        </p:sp>
        <p:sp>
          <p:nvSpPr>
            <p:cNvPr id="75827" name="Text Box 51"/>
            <p:cNvSpPr txBox="1">
              <a:spLocks noChangeArrowheads="1"/>
            </p:cNvSpPr>
            <p:nvPr/>
          </p:nvSpPr>
          <p:spPr bwMode="auto">
            <a:xfrm>
              <a:off x="2334" y="3429"/>
              <a:ext cx="513" cy="284"/>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600"/>
                <a:t>5     48</a:t>
              </a:r>
            </a:p>
          </p:txBody>
        </p:sp>
        <p:sp>
          <p:nvSpPr>
            <p:cNvPr id="75828" name="Text Box 52"/>
            <p:cNvSpPr txBox="1">
              <a:spLocks noChangeArrowheads="1"/>
            </p:cNvSpPr>
            <p:nvPr/>
          </p:nvSpPr>
          <p:spPr bwMode="auto">
            <a:xfrm>
              <a:off x="2311" y="3231"/>
              <a:ext cx="186" cy="233"/>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200"/>
                <a:t>H</a:t>
              </a:r>
            </a:p>
          </p:txBody>
        </p:sp>
      </p:grpSp>
      <p:sp>
        <p:nvSpPr>
          <p:cNvPr id="75829" name="Line 53"/>
          <p:cNvSpPr>
            <a:spLocks noChangeShapeType="1"/>
          </p:cNvSpPr>
          <p:nvPr/>
        </p:nvSpPr>
        <p:spPr bwMode="auto">
          <a:xfrm>
            <a:off x="6167438" y="2140744"/>
            <a:ext cx="0" cy="588169"/>
          </a:xfrm>
          <a:prstGeom prst="line">
            <a:avLst/>
          </a:prstGeom>
          <a:noFill/>
          <a:ln w="9525">
            <a:solidFill>
              <a:schemeClr val="tx1"/>
            </a:solidFill>
            <a:prstDash val="dash"/>
            <a:round/>
            <a:headEnd/>
            <a:tailEnd/>
          </a:ln>
          <a:effectLst/>
        </p:spPr>
        <p:txBody>
          <a:bodyPr wrap="none" anchor="ctr"/>
          <a:lstStyle/>
          <a:p>
            <a:endParaRPr lang="en-US"/>
          </a:p>
        </p:txBody>
      </p:sp>
      <p:sp>
        <p:nvSpPr>
          <p:cNvPr id="75830" name="Line 54"/>
          <p:cNvSpPr>
            <a:spLocks noChangeShapeType="1"/>
          </p:cNvSpPr>
          <p:nvPr/>
        </p:nvSpPr>
        <p:spPr bwMode="auto">
          <a:xfrm>
            <a:off x="6173788" y="2996803"/>
            <a:ext cx="0" cy="461963"/>
          </a:xfrm>
          <a:prstGeom prst="line">
            <a:avLst/>
          </a:prstGeom>
          <a:noFill/>
          <a:ln w="9525">
            <a:solidFill>
              <a:schemeClr val="tx1"/>
            </a:solidFill>
            <a:prstDash val="dash"/>
            <a:round/>
            <a:headEnd/>
            <a:tailEnd/>
          </a:ln>
          <a:effectLst/>
        </p:spPr>
        <p:txBody>
          <a:bodyPr wrap="none" anchor="ctr"/>
          <a:lstStyle/>
          <a:p>
            <a:endParaRPr lang="en-US"/>
          </a:p>
        </p:txBody>
      </p:sp>
      <p:sp>
        <p:nvSpPr>
          <p:cNvPr id="75831" name="Line 55"/>
          <p:cNvSpPr>
            <a:spLocks noChangeShapeType="1"/>
          </p:cNvSpPr>
          <p:nvPr/>
        </p:nvSpPr>
        <p:spPr bwMode="auto">
          <a:xfrm>
            <a:off x="5480050" y="3020616"/>
            <a:ext cx="0" cy="461963"/>
          </a:xfrm>
          <a:prstGeom prst="line">
            <a:avLst/>
          </a:prstGeom>
          <a:noFill/>
          <a:ln w="9525">
            <a:solidFill>
              <a:schemeClr val="tx1"/>
            </a:solidFill>
            <a:prstDash val="dash"/>
            <a:round/>
            <a:headEnd/>
            <a:tailEnd/>
          </a:ln>
          <a:effectLst/>
        </p:spPr>
        <p:txBody>
          <a:bodyPr wrap="none" anchor="ctr"/>
          <a:lstStyle/>
          <a:p>
            <a:endParaRPr lang="en-US"/>
          </a:p>
        </p:txBody>
      </p:sp>
      <p:sp>
        <p:nvSpPr>
          <p:cNvPr id="75832" name="Line 56"/>
          <p:cNvSpPr>
            <a:spLocks noChangeShapeType="1"/>
          </p:cNvSpPr>
          <p:nvPr/>
        </p:nvSpPr>
        <p:spPr bwMode="auto">
          <a:xfrm>
            <a:off x="5643563" y="2164557"/>
            <a:ext cx="0" cy="588169"/>
          </a:xfrm>
          <a:prstGeom prst="line">
            <a:avLst/>
          </a:prstGeom>
          <a:noFill/>
          <a:ln w="9525">
            <a:solidFill>
              <a:schemeClr val="tx1"/>
            </a:solidFill>
            <a:prstDash val="dash"/>
            <a:round/>
            <a:headEnd/>
            <a:tailEnd/>
          </a:ln>
          <a:effectLst/>
        </p:spPr>
        <p:txBody>
          <a:bodyPr wrap="none" anchor="ctr"/>
          <a:lstStyle/>
          <a:p>
            <a:endParaRPr lang="en-US"/>
          </a:p>
        </p:txBody>
      </p:sp>
      <p:sp>
        <p:nvSpPr>
          <p:cNvPr id="75833" name="Line 57"/>
          <p:cNvSpPr>
            <a:spLocks noChangeShapeType="1"/>
          </p:cNvSpPr>
          <p:nvPr/>
        </p:nvSpPr>
        <p:spPr bwMode="auto">
          <a:xfrm>
            <a:off x="4914900" y="2170510"/>
            <a:ext cx="0" cy="588169"/>
          </a:xfrm>
          <a:prstGeom prst="line">
            <a:avLst/>
          </a:prstGeom>
          <a:noFill/>
          <a:ln w="9525">
            <a:solidFill>
              <a:schemeClr val="tx1"/>
            </a:solidFill>
            <a:prstDash val="dash"/>
            <a:round/>
            <a:headEnd/>
            <a:tailEnd/>
          </a:ln>
          <a:effectLst/>
        </p:spPr>
        <p:txBody>
          <a:bodyPr wrap="none" anchor="ctr"/>
          <a:lstStyle/>
          <a:p>
            <a:endParaRPr lang="en-US"/>
          </a:p>
        </p:txBody>
      </p:sp>
      <p:sp>
        <p:nvSpPr>
          <p:cNvPr id="75834" name="Line 58"/>
          <p:cNvSpPr>
            <a:spLocks noChangeShapeType="1"/>
          </p:cNvSpPr>
          <p:nvPr/>
        </p:nvSpPr>
        <p:spPr bwMode="auto">
          <a:xfrm>
            <a:off x="4392613" y="2158604"/>
            <a:ext cx="0" cy="588169"/>
          </a:xfrm>
          <a:prstGeom prst="line">
            <a:avLst/>
          </a:prstGeom>
          <a:noFill/>
          <a:ln w="9525">
            <a:solidFill>
              <a:schemeClr val="tx1"/>
            </a:solidFill>
            <a:prstDash val="dash"/>
            <a:round/>
            <a:headEnd/>
            <a:tailEnd/>
          </a:ln>
          <a:effectLst/>
        </p:spPr>
        <p:txBody>
          <a:bodyPr wrap="none" anchor="ctr"/>
          <a:lstStyle/>
          <a:p>
            <a:endParaRPr lang="en-US"/>
          </a:p>
        </p:txBody>
      </p:sp>
      <p:sp>
        <p:nvSpPr>
          <p:cNvPr id="75835" name="Line 59"/>
          <p:cNvSpPr>
            <a:spLocks noChangeShapeType="1"/>
          </p:cNvSpPr>
          <p:nvPr/>
        </p:nvSpPr>
        <p:spPr bwMode="auto">
          <a:xfrm>
            <a:off x="3605213" y="2182416"/>
            <a:ext cx="0" cy="588169"/>
          </a:xfrm>
          <a:prstGeom prst="line">
            <a:avLst/>
          </a:prstGeom>
          <a:noFill/>
          <a:ln w="9525">
            <a:solidFill>
              <a:schemeClr val="tx1"/>
            </a:solidFill>
            <a:prstDash val="dash"/>
            <a:round/>
            <a:headEnd/>
            <a:tailEnd/>
          </a:ln>
          <a:effectLst/>
        </p:spPr>
        <p:txBody>
          <a:bodyPr wrap="none" anchor="ctr"/>
          <a:lstStyle/>
          <a:p>
            <a:endParaRPr lang="en-US"/>
          </a:p>
        </p:txBody>
      </p:sp>
      <p:sp>
        <p:nvSpPr>
          <p:cNvPr id="75836" name="Line 60"/>
          <p:cNvSpPr>
            <a:spLocks noChangeShapeType="1"/>
          </p:cNvSpPr>
          <p:nvPr/>
        </p:nvSpPr>
        <p:spPr bwMode="auto">
          <a:xfrm>
            <a:off x="3108325" y="2160985"/>
            <a:ext cx="0" cy="588169"/>
          </a:xfrm>
          <a:prstGeom prst="line">
            <a:avLst/>
          </a:prstGeom>
          <a:noFill/>
          <a:ln w="9525">
            <a:solidFill>
              <a:schemeClr val="tx1"/>
            </a:solidFill>
            <a:prstDash val="dash"/>
            <a:round/>
            <a:headEnd/>
            <a:tailEnd/>
          </a:ln>
          <a:effectLst/>
        </p:spPr>
        <p:txBody>
          <a:bodyPr wrap="none" anchor="ctr"/>
          <a:lstStyle/>
          <a:p>
            <a:endParaRPr lang="en-US"/>
          </a:p>
        </p:txBody>
      </p:sp>
      <p:sp>
        <p:nvSpPr>
          <p:cNvPr id="75837" name="Line 61"/>
          <p:cNvSpPr>
            <a:spLocks noChangeShapeType="1"/>
          </p:cNvSpPr>
          <p:nvPr/>
        </p:nvSpPr>
        <p:spPr bwMode="auto">
          <a:xfrm>
            <a:off x="4884738" y="3018235"/>
            <a:ext cx="0" cy="461963"/>
          </a:xfrm>
          <a:prstGeom prst="line">
            <a:avLst/>
          </a:prstGeom>
          <a:noFill/>
          <a:ln w="9525">
            <a:solidFill>
              <a:schemeClr val="tx1"/>
            </a:solidFill>
            <a:prstDash val="dash"/>
            <a:round/>
            <a:headEnd/>
            <a:tailEnd/>
          </a:ln>
          <a:effectLst/>
        </p:spPr>
        <p:txBody>
          <a:bodyPr wrap="none" anchor="ctr"/>
          <a:lstStyle/>
          <a:p>
            <a:endParaRPr lang="en-US"/>
          </a:p>
        </p:txBody>
      </p:sp>
      <p:sp>
        <p:nvSpPr>
          <p:cNvPr id="75838" name="Line 62"/>
          <p:cNvSpPr>
            <a:spLocks noChangeShapeType="1"/>
          </p:cNvSpPr>
          <p:nvPr/>
        </p:nvSpPr>
        <p:spPr bwMode="auto">
          <a:xfrm>
            <a:off x="4197350" y="3008710"/>
            <a:ext cx="0" cy="461963"/>
          </a:xfrm>
          <a:prstGeom prst="line">
            <a:avLst/>
          </a:prstGeom>
          <a:noFill/>
          <a:ln w="9525">
            <a:solidFill>
              <a:schemeClr val="tx1"/>
            </a:solidFill>
            <a:prstDash val="dash"/>
            <a:round/>
            <a:headEnd/>
            <a:tailEnd/>
          </a:ln>
          <a:effectLst/>
        </p:spPr>
        <p:txBody>
          <a:bodyPr wrap="none" anchor="ctr"/>
          <a:lstStyle/>
          <a:p>
            <a:endParaRPr lang="en-US"/>
          </a:p>
        </p:txBody>
      </p:sp>
      <p:sp>
        <p:nvSpPr>
          <p:cNvPr id="75839" name="Line 63"/>
          <p:cNvSpPr>
            <a:spLocks noChangeShapeType="1"/>
          </p:cNvSpPr>
          <p:nvPr/>
        </p:nvSpPr>
        <p:spPr bwMode="auto">
          <a:xfrm>
            <a:off x="2914650" y="2996803"/>
            <a:ext cx="0" cy="461963"/>
          </a:xfrm>
          <a:prstGeom prst="line">
            <a:avLst/>
          </a:prstGeom>
          <a:noFill/>
          <a:ln w="9525">
            <a:solidFill>
              <a:schemeClr val="tx1"/>
            </a:solidFill>
            <a:prstDash val="dash"/>
            <a:round/>
            <a:headEnd/>
            <a:tailEnd/>
          </a:ln>
          <a:effectLst/>
        </p:spPr>
        <p:txBody>
          <a:bodyPr wrap="none" anchor="ctr"/>
          <a:lstStyle/>
          <a:p>
            <a:endParaRPr lang="en-US"/>
          </a:p>
        </p:txBody>
      </p:sp>
      <p:sp>
        <p:nvSpPr>
          <p:cNvPr id="75840" name="Line 64"/>
          <p:cNvSpPr>
            <a:spLocks noChangeShapeType="1"/>
          </p:cNvSpPr>
          <p:nvPr/>
        </p:nvSpPr>
        <p:spPr bwMode="auto">
          <a:xfrm>
            <a:off x="3625850" y="3051572"/>
            <a:ext cx="0" cy="461963"/>
          </a:xfrm>
          <a:prstGeom prst="line">
            <a:avLst/>
          </a:prstGeom>
          <a:noFill/>
          <a:ln w="9525">
            <a:solidFill>
              <a:schemeClr val="tx1"/>
            </a:solidFill>
            <a:prstDash val="dash"/>
            <a:round/>
            <a:headEnd/>
            <a:tailEnd/>
          </a:ln>
          <a:effectLst/>
        </p:spPr>
        <p:txBody>
          <a:bodyPr wrap="none" anchor="ctr"/>
          <a:lstStyle/>
          <a:p>
            <a:endParaRPr lang="en-US"/>
          </a:p>
        </p:txBody>
      </p:sp>
      <p:sp>
        <p:nvSpPr>
          <p:cNvPr id="75841" name="Text Box 65"/>
          <p:cNvSpPr txBox="1">
            <a:spLocks noChangeArrowheads="1"/>
          </p:cNvSpPr>
          <p:nvPr/>
        </p:nvSpPr>
        <p:spPr bwMode="auto">
          <a:xfrm>
            <a:off x="3552826" y="1234678"/>
            <a:ext cx="2603598" cy="338554"/>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600"/>
              <a:t>b</a:t>
            </a:r>
            <a:r>
              <a:rPr lang="en-US" sz="1600" baseline="-25000"/>
              <a:t>1                      </a:t>
            </a:r>
            <a:r>
              <a:rPr lang="en-US" sz="1600"/>
              <a:t>b</a:t>
            </a:r>
            <a:r>
              <a:rPr lang="en-US" sz="1600" baseline="-25000"/>
              <a:t>2                       </a:t>
            </a:r>
            <a:r>
              <a:rPr lang="en-US" sz="1600"/>
              <a:t>b</a:t>
            </a:r>
            <a:r>
              <a:rPr lang="en-US" sz="1600" baseline="-25000"/>
              <a:t>3  </a:t>
            </a:r>
            <a:r>
              <a:rPr lang="en-US" sz="1800" b="1" baseline="-25000"/>
              <a:t> </a:t>
            </a:r>
            <a:endParaRPr lang="en-US" sz="1600" baseline="-25000"/>
          </a:p>
        </p:txBody>
      </p:sp>
      <p:sp>
        <p:nvSpPr>
          <p:cNvPr id="75843" name="Rectangle 67"/>
          <p:cNvSpPr>
            <a:spLocks noChangeArrowheads="1"/>
          </p:cNvSpPr>
          <p:nvPr/>
        </p:nvSpPr>
        <p:spPr bwMode="auto">
          <a:xfrm>
            <a:off x="1905000" y="171450"/>
            <a:ext cx="4876800" cy="685800"/>
          </a:xfrm>
          <a:prstGeom prst="rect">
            <a:avLst/>
          </a:prstGeom>
          <a:solidFill>
            <a:schemeClr val="accent1"/>
          </a:solidFill>
          <a:ln w="9525">
            <a:solidFill>
              <a:schemeClr val="tx1"/>
            </a:solidFill>
            <a:miter lim="800000"/>
            <a:headEnd/>
            <a:tailEnd/>
          </a:ln>
          <a:effectLst/>
        </p:spPr>
        <p:txBody>
          <a:bodyPr wrap="none" anchor="ctr"/>
          <a:lstStyle/>
          <a:p>
            <a:pPr algn="ctr"/>
            <a:r>
              <a:rPr lang="en-US" sz="3200" dirty="0">
                <a:solidFill>
                  <a:schemeClr val="bg2"/>
                </a:solidFill>
                <a:latin typeface="Cambria" panose="02040503050406030204" pitchFamily="18" charset="0"/>
                <a:ea typeface="Cambria" panose="02040503050406030204" pitchFamily="18" charset="0"/>
              </a:rPr>
              <a:t>AAL 1</a:t>
            </a:r>
          </a:p>
        </p:txBody>
      </p:sp>
      <p:sp>
        <p:nvSpPr>
          <p:cNvPr id="75844" name="Rectangle 68"/>
          <p:cNvSpPr>
            <a:spLocks noChangeArrowheads="1"/>
          </p:cNvSpPr>
          <p:nvPr/>
        </p:nvSpPr>
        <p:spPr bwMode="auto">
          <a:xfrm>
            <a:off x="3124200" y="2743200"/>
            <a:ext cx="533400" cy="285750"/>
          </a:xfrm>
          <a:prstGeom prst="rect">
            <a:avLst/>
          </a:prstGeom>
          <a:solidFill>
            <a:srgbClr val="3366FF"/>
          </a:solidFill>
          <a:ln w="9525">
            <a:solidFill>
              <a:schemeClr val="tx1"/>
            </a:solidFill>
            <a:miter lim="800000"/>
            <a:headEnd/>
            <a:tailEnd/>
          </a:ln>
          <a:effectLst/>
        </p:spPr>
        <p:txBody>
          <a:bodyPr wrap="none" anchor="ctr"/>
          <a:lstStyle/>
          <a:p>
            <a:endParaRPr lang="en-US"/>
          </a:p>
        </p:txBody>
      </p:sp>
      <p:sp>
        <p:nvSpPr>
          <p:cNvPr id="78" name="TextBox 77">
            <a:extLst>
              <a:ext uri="{FF2B5EF4-FFF2-40B4-BE49-F238E27FC236}">
                <a16:creationId xmlns:a16="http://schemas.microsoft.com/office/drawing/2014/main" xmlns="" id="{1D2C796C-5EBE-40F6-8EB9-8DF1687B509D}"/>
              </a:ext>
            </a:extLst>
          </p:cNvPr>
          <p:cNvSpPr txBox="1"/>
          <p:nvPr/>
        </p:nvSpPr>
        <p:spPr>
          <a:xfrm>
            <a:off x="506980" y="4667846"/>
            <a:ext cx="8106795" cy="400110"/>
          </a:xfrm>
          <a:prstGeom prst="rect">
            <a:avLst/>
          </a:prstGeom>
          <a:noFill/>
        </p:spPr>
        <p:txBody>
          <a:bodyPr wrap="square" rtlCol="0">
            <a:spAutoFit/>
          </a:bodyPr>
          <a:lstStyle/>
          <a:p>
            <a:r>
              <a:rPr lang="en-IN" sz="1000" dirty="0">
                <a:solidFill>
                  <a:schemeClr val="bg2"/>
                </a:solidFill>
                <a:latin typeface="Cambria" panose="02040503050406030204" pitchFamily="18" charset="0"/>
                <a:ea typeface="Cambria" panose="02040503050406030204" pitchFamily="18" charset="0"/>
              </a:rPr>
              <a:t>Source: </a:t>
            </a:r>
            <a:r>
              <a:rPr lang="en-US" sz="1000" dirty="0">
                <a:solidFill>
                  <a:schemeClr val="bg2"/>
                </a:solidFill>
              </a:rPr>
              <a:t>Leon-Garcia &amp; </a:t>
            </a:r>
            <a:r>
              <a:rPr lang="en-US" sz="1000" dirty="0" err="1">
                <a:solidFill>
                  <a:schemeClr val="bg2"/>
                </a:solidFill>
              </a:rPr>
              <a:t>Widjaja</a:t>
            </a:r>
            <a:r>
              <a:rPr lang="en-US" sz="1000" dirty="0">
                <a:solidFill>
                  <a:schemeClr val="bg2"/>
                </a:solidFill>
              </a:rPr>
              <a:t>:  Communication Networks Copyright ©2000 The McGraw Hill Companies</a:t>
            </a:r>
          </a:p>
          <a:p>
            <a:endParaRPr lang="en-IN" sz="1000" dirty="0">
              <a:solidFill>
                <a:schemeClr val="bg2"/>
              </a:solidFill>
              <a:latin typeface="Cambria" panose="02040503050406030204" pitchFamily="18" charset="0"/>
              <a:ea typeface="Cambria" panose="020405030504060302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051" name="Rectangle 3"/>
          <p:cNvSpPr>
            <a:spLocks noGrp="1" noChangeArrowheads="1"/>
          </p:cNvSpPr>
          <p:nvPr>
            <p:ph type="body" idx="1"/>
          </p:nvPr>
        </p:nvSpPr>
        <p:spPr>
          <a:xfrm>
            <a:off x="314301" y="132446"/>
            <a:ext cx="7927731" cy="708381"/>
          </a:xfrm>
        </p:spPr>
        <p:txBody>
          <a:bodyPr/>
          <a:lstStyle/>
          <a:p>
            <a:pPr>
              <a:lnSpc>
                <a:spcPct val="100000"/>
              </a:lnSpc>
              <a:buNone/>
            </a:pPr>
            <a:r>
              <a:rPr lang="en-US" altLang="ko-KR" sz="2400" b="1" dirty="0">
                <a:solidFill>
                  <a:schemeClr val="accent1"/>
                </a:solidFill>
                <a:latin typeface="Cambria" pitchFamily="18" charset="0"/>
                <a:ea typeface="Cambria" pitchFamily="18" charset="0"/>
              </a:rPr>
              <a:t> HFC Network</a:t>
            </a:r>
          </a:p>
          <a:p>
            <a:pPr>
              <a:lnSpc>
                <a:spcPct val="100000"/>
              </a:lnSpc>
            </a:pPr>
            <a:endParaRPr lang="en-US" altLang="ko-KR" sz="2000" dirty="0"/>
          </a:p>
          <a:p>
            <a:pPr>
              <a:lnSpc>
                <a:spcPct val="100000"/>
              </a:lnSpc>
            </a:pPr>
            <a:endParaRPr lang="en-US" altLang="ko-KR" sz="2000" dirty="0"/>
          </a:p>
          <a:p>
            <a:pPr>
              <a:lnSpc>
                <a:spcPct val="100000"/>
              </a:lnSpc>
            </a:pPr>
            <a:endParaRPr lang="en-US" altLang="ko-KR" sz="2000" dirty="0"/>
          </a:p>
          <a:p>
            <a:pPr>
              <a:lnSpc>
                <a:spcPct val="100000"/>
              </a:lnSpc>
            </a:pPr>
            <a:endParaRPr lang="en-US" altLang="ko-KR" sz="2000" dirty="0"/>
          </a:p>
          <a:p>
            <a:pPr>
              <a:lnSpc>
                <a:spcPct val="100000"/>
              </a:lnSpc>
            </a:pPr>
            <a:endParaRPr lang="en-US" altLang="ko-KR" sz="2000" dirty="0"/>
          </a:p>
          <a:p>
            <a:pPr lvl="1">
              <a:lnSpc>
                <a:spcPct val="80000"/>
              </a:lnSpc>
              <a:buFont typeface="Wingdings" pitchFamily="2" charset="2"/>
              <a:buNone/>
            </a:pPr>
            <a:endParaRPr lang="en-US" altLang="ko-KR" sz="2000" dirty="0"/>
          </a:p>
          <a:p>
            <a:pPr lvl="1">
              <a:lnSpc>
                <a:spcPct val="80000"/>
              </a:lnSpc>
              <a:buFont typeface="Wingdings" pitchFamily="2" charset="2"/>
              <a:buNone/>
            </a:pPr>
            <a:endParaRPr lang="en-US" altLang="ko-KR" sz="2000" dirty="0"/>
          </a:p>
          <a:p>
            <a:pPr lvl="1">
              <a:lnSpc>
                <a:spcPct val="80000"/>
              </a:lnSpc>
            </a:pPr>
            <a:r>
              <a:rPr lang="en-US" altLang="ko-KR" dirty="0">
                <a:solidFill>
                  <a:srgbClr val="0A0806"/>
                </a:solidFill>
                <a:latin typeface="Cambria" pitchFamily="18" charset="0"/>
                <a:ea typeface="Cambria" pitchFamily="18" charset="0"/>
              </a:rPr>
              <a:t>RCH : Regional cable head; serving 400,000 subscribers; </a:t>
            </a:r>
          </a:p>
          <a:p>
            <a:pPr lvl="1">
              <a:lnSpc>
                <a:spcPct val="80000"/>
              </a:lnSpc>
            </a:pPr>
            <a:r>
              <a:rPr lang="en-US" altLang="ko-KR" dirty="0">
                <a:solidFill>
                  <a:srgbClr val="0A0806"/>
                </a:solidFill>
                <a:latin typeface="Cambria" pitchFamily="18" charset="0"/>
                <a:ea typeface="Cambria" pitchFamily="18" charset="0"/>
              </a:rPr>
              <a:t>Distribution hub: serving 40,000 subscribers</a:t>
            </a:r>
          </a:p>
          <a:p>
            <a:pPr lvl="1">
              <a:lnSpc>
                <a:spcPct val="80000"/>
              </a:lnSpc>
            </a:pPr>
            <a:r>
              <a:rPr lang="en-US" altLang="ko-KR" dirty="0">
                <a:solidFill>
                  <a:srgbClr val="0A0806"/>
                </a:solidFill>
                <a:latin typeface="Cambria" pitchFamily="18" charset="0"/>
                <a:ea typeface="Cambria" pitchFamily="18" charset="0"/>
              </a:rPr>
              <a:t>Coaxial cable : serving 1,000 subscribers </a:t>
            </a:r>
          </a:p>
          <a:p>
            <a:pPr lvl="1">
              <a:lnSpc>
                <a:spcPct val="80000"/>
              </a:lnSpc>
            </a:pPr>
            <a:r>
              <a:rPr lang="en-US" altLang="ko-KR" dirty="0">
                <a:solidFill>
                  <a:srgbClr val="0A0806"/>
                </a:solidFill>
                <a:latin typeface="Cambria" pitchFamily="18" charset="0"/>
                <a:ea typeface="Cambria" pitchFamily="18" charset="0"/>
              </a:rPr>
              <a:t>Communication in HFC cable TV network can be </a:t>
            </a:r>
            <a:r>
              <a:rPr lang="en-US" altLang="ko-KR" dirty="0" err="1">
                <a:solidFill>
                  <a:srgbClr val="0A0806"/>
                </a:solidFill>
                <a:latin typeface="Cambria" pitchFamily="18" charset="0"/>
                <a:ea typeface="Cambria" pitchFamily="18" charset="0"/>
              </a:rPr>
              <a:t>bidireactional</a:t>
            </a:r>
            <a:r>
              <a:rPr lang="en-US" altLang="ko-KR" dirty="0">
                <a:solidFill>
                  <a:srgbClr val="0A0806"/>
                </a:solidFill>
                <a:latin typeface="Cambria" pitchFamily="18" charset="0"/>
                <a:ea typeface="Cambria" pitchFamily="18" charset="0"/>
              </a:rPr>
              <a:t>.</a:t>
            </a:r>
          </a:p>
        </p:txBody>
      </p:sp>
      <p:pic>
        <p:nvPicPr>
          <p:cNvPr id="642052" name="Picture 4"/>
          <p:cNvPicPr>
            <a:picLocks noChangeAspect="1" noChangeArrowheads="1"/>
          </p:cNvPicPr>
          <p:nvPr/>
        </p:nvPicPr>
        <p:blipFill>
          <a:blip r:embed="rId2"/>
          <a:srcRect/>
          <a:stretch>
            <a:fillRect/>
          </a:stretch>
        </p:blipFill>
        <p:spPr bwMode="auto">
          <a:xfrm>
            <a:off x="646941" y="928238"/>
            <a:ext cx="7296150" cy="2046190"/>
          </a:xfrm>
          <a:prstGeom prst="rect">
            <a:avLst/>
          </a:prstGeom>
          <a:noFill/>
          <a:ln w="9525">
            <a:noFill/>
            <a:miter lim="800000"/>
            <a:headEnd/>
            <a:tailEnd/>
          </a:ln>
          <a:effectLst/>
        </p:spPr>
      </p:pic>
      <p:pic>
        <p:nvPicPr>
          <p:cNvPr id="6" name="Google Shape;68;p13"/>
          <p:cNvPicPr preferRelativeResize="0"/>
          <p:nvPr/>
        </p:nvPicPr>
        <p:blipFill>
          <a:blip r:embed="rId3">
            <a:alphaModFix/>
          </a:blip>
          <a:stretch>
            <a:fillRect/>
          </a:stretch>
        </p:blipFill>
        <p:spPr>
          <a:xfrm>
            <a:off x="8089175" y="101825"/>
            <a:ext cx="934101" cy="518950"/>
          </a:xfrm>
          <a:prstGeom prst="rect">
            <a:avLst/>
          </a:prstGeom>
          <a:noFill/>
          <a:ln>
            <a:noFill/>
          </a:ln>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3" name="Picture 3"/>
          <p:cNvPicPr>
            <a:picLocks noChangeAspect="1" noChangeArrowheads="1"/>
          </p:cNvPicPr>
          <p:nvPr/>
        </p:nvPicPr>
        <p:blipFill>
          <a:blip r:embed="rId2"/>
          <a:srcRect/>
          <a:stretch>
            <a:fillRect/>
          </a:stretch>
        </p:blipFill>
        <p:spPr bwMode="auto">
          <a:xfrm>
            <a:off x="428625" y="1371600"/>
            <a:ext cx="8286750" cy="2825354"/>
          </a:xfrm>
          <a:prstGeom prst="rect">
            <a:avLst/>
          </a:prstGeom>
          <a:noFill/>
          <a:ln w="9525">
            <a:noFill/>
            <a:miter lim="800000"/>
            <a:headEnd/>
            <a:tailEnd/>
          </a:ln>
          <a:effectLst/>
        </p:spPr>
      </p:pic>
      <p:sp>
        <p:nvSpPr>
          <p:cNvPr id="4" name="Title 3"/>
          <p:cNvSpPr>
            <a:spLocks noGrp="1"/>
          </p:cNvSpPr>
          <p:nvPr>
            <p:ph type="title" idx="4294967295"/>
          </p:nvPr>
        </p:nvSpPr>
        <p:spPr>
          <a:xfrm>
            <a:off x="413385" y="400051"/>
            <a:ext cx="8521700" cy="707231"/>
          </a:xfrm>
        </p:spPr>
        <p:txBody>
          <a:bodyPr/>
          <a:lstStyle/>
          <a:p>
            <a:r>
              <a:rPr lang="en-US" sz="3200" dirty="0">
                <a:latin typeface="Cambria" panose="02040503050406030204" pitchFamily="18" charset="0"/>
                <a:ea typeface="Cambria" panose="02040503050406030204" pitchFamily="18" charset="0"/>
              </a:rPr>
              <a:t>AAL 3/4</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lide Number Placeholder 3"/>
          <p:cNvSpPr>
            <a:spLocks noGrp="1"/>
          </p:cNvSpPr>
          <p:nvPr>
            <p:ph type="sldNum" idx="12"/>
          </p:nvPr>
        </p:nvSpPr>
        <p:spPr/>
        <p:txBody>
          <a:bodyPr/>
          <a:lstStyle/>
          <a:p>
            <a:fld id="{3C942B75-21A4-433D-A4B7-639714A430E9}" type="slidenum">
              <a:rPr lang="en-US"/>
              <a:pPr/>
              <a:t>111</a:t>
            </a:fld>
            <a:endParaRPr lang="en-US"/>
          </a:p>
        </p:txBody>
      </p:sp>
      <p:sp>
        <p:nvSpPr>
          <p:cNvPr id="90114" name="Text Box 1026"/>
          <p:cNvSpPr txBox="1">
            <a:spLocks noChangeArrowheads="1"/>
          </p:cNvSpPr>
          <p:nvPr/>
        </p:nvSpPr>
        <p:spPr bwMode="auto">
          <a:xfrm>
            <a:off x="-23934" y="863412"/>
            <a:ext cx="2454518" cy="369332"/>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800" dirty="0">
                <a:solidFill>
                  <a:schemeClr val="bg2"/>
                </a:solidFill>
              </a:rPr>
              <a:t>(a) CPCS-PDU format</a:t>
            </a:r>
          </a:p>
        </p:txBody>
      </p:sp>
      <p:sp>
        <p:nvSpPr>
          <p:cNvPr id="90115" name="Text Box 1027"/>
          <p:cNvSpPr txBox="1">
            <a:spLocks noChangeArrowheads="1"/>
          </p:cNvSpPr>
          <p:nvPr/>
        </p:nvSpPr>
        <p:spPr bwMode="auto">
          <a:xfrm>
            <a:off x="156012" y="2570768"/>
            <a:ext cx="2339102" cy="369332"/>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800" dirty="0">
                <a:solidFill>
                  <a:schemeClr val="bg2"/>
                </a:solidFill>
              </a:rPr>
              <a:t>(b)  SAR PDU format</a:t>
            </a:r>
          </a:p>
        </p:txBody>
      </p:sp>
      <p:sp>
        <p:nvSpPr>
          <p:cNvPr id="90116" name="Rectangle 1028"/>
          <p:cNvSpPr>
            <a:spLocks noChangeArrowheads="1"/>
          </p:cNvSpPr>
          <p:nvPr/>
        </p:nvSpPr>
        <p:spPr bwMode="auto">
          <a:xfrm>
            <a:off x="114301" y="1438275"/>
            <a:ext cx="8747125" cy="502444"/>
          </a:xfrm>
          <a:prstGeom prst="rect">
            <a:avLst/>
          </a:prstGeom>
          <a:noFill/>
          <a:ln w="19050">
            <a:solidFill>
              <a:srgbClr val="000000"/>
            </a:solidFill>
            <a:miter lim="800000"/>
            <a:headEnd/>
            <a:tailEnd/>
          </a:ln>
          <a:effectLst/>
        </p:spPr>
        <p:txBody>
          <a:bodyPr/>
          <a:lstStyle/>
          <a:p>
            <a:endParaRPr lang="en-US"/>
          </a:p>
        </p:txBody>
      </p:sp>
      <p:sp>
        <p:nvSpPr>
          <p:cNvPr id="90117" name="Rectangle 1029"/>
          <p:cNvSpPr>
            <a:spLocks noChangeArrowheads="1"/>
          </p:cNvSpPr>
          <p:nvPr/>
        </p:nvSpPr>
        <p:spPr bwMode="auto">
          <a:xfrm>
            <a:off x="161925" y="1591867"/>
            <a:ext cx="1981200" cy="246221"/>
          </a:xfrm>
          <a:prstGeom prst="rect">
            <a:avLst/>
          </a:prstGeom>
          <a:noFill/>
          <a:ln w="9525">
            <a:noFill/>
            <a:miter lim="800000"/>
            <a:headEnd/>
            <a:tailEnd/>
          </a:ln>
        </p:spPr>
        <p:txBody>
          <a:bodyPr lIns="0" tIns="0" rIns="0" bIns="0">
            <a:spAutoFit/>
          </a:bodyPr>
          <a:lstStyle/>
          <a:p>
            <a:pPr eaLnBrk="0" hangingPunct="0"/>
            <a:r>
              <a:rPr lang="en-US" sz="1600" dirty="0">
                <a:solidFill>
                  <a:schemeClr val="bg2"/>
                </a:solidFill>
              </a:rPr>
              <a:t>CPI  </a:t>
            </a:r>
            <a:r>
              <a:rPr lang="en-US" sz="1600" dirty="0" err="1">
                <a:solidFill>
                  <a:schemeClr val="bg2"/>
                </a:solidFill>
              </a:rPr>
              <a:t>Btag</a:t>
            </a:r>
            <a:r>
              <a:rPr lang="en-US" sz="1600" dirty="0">
                <a:solidFill>
                  <a:schemeClr val="bg2"/>
                </a:solidFill>
              </a:rPr>
              <a:t>   </a:t>
            </a:r>
            <a:r>
              <a:rPr lang="en-US" sz="1600" dirty="0" err="1">
                <a:solidFill>
                  <a:schemeClr val="bg2"/>
                </a:solidFill>
              </a:rPr>
              <a:t>BASize</a:t>
            </a:r>
            <a:endParaRPr lang="en-US" sz="1600" dirty="0">
              <a:solidFill>
                <a:schemeClr val="bg2"/>
              </a:solidFill>
            </a:endParaRPr>
          </a:p>
        </p:txBody>
      </p:sp>
      <p:sp>
        <p:nvSpPr>
          <p:cNvPr id="90118" name="Line 1030"/>
          <p:cNvSpPr>
            <a:spLocks noChangeShapeType="1"/>
          </p:cNvSpPr>
          <p:nvPr/>
        </p:nvSpPr>
        <p:spPr bwMode="auto">
          <a:xfrm flipH="1">
            <a:off x="522288" y="1437084"/>
            <a:ext cx="6350" cy="509588"/>
          </a:xfrm>
          <a:prstGeom prst="line">
            <a:avLst/>
          </a:prstGeom>
          <a:noFill/>
          <a:ln w="19050">
            <a:solidFill>
              <a:srgbClr val="000000"/>
            </a:solidFill>
            <a:round/>
            <a:headEnd/>
            <a:tailEnd/>
          </a:ln>
          <a:effectLst/>
        </p:spPr>
        <p:txBody>
          <a:bodyPr/>
          <a:lstStyle/>
          <a:p>
            <a:endParaRPr lang="en-US"/>
          </a:p>
        </p:txBody>
      </p:sp>
      <p:sp>
        <p:nvSpPr>
          <p:cNvPr id="90119" name="Rectangle 1031"/>
          <p:cNvSpPr>
            <a:spLocks noChangeArrowheads="1"/>
          </p:cNvSpPr>
          <p:nvPr/>
        </p:nvSpPr>
        <p:spPr bwMode="auto">
          <a:xfrm>
            <a:off x="3322638" y="1621632"/>
            <a:ext cx="2246312" cy="246221"/>
          </a:xfrm>
          <a:prstGeom prst="rect">
            <a:avLst/>
          </a:prstGeom>
          <a:noFill/>
          <a:ln w="9525">
            <a:noFill/>
            <a:miter lim="800000"/>
            <a:headEnd/>
            <a:tailEnd/>
          </a:ln>
        </p:spPr>
        <p:txBody>
          <a:bodyPr lIns="0" tIns="0" rIns="0" bIns="0">
            <a:spAutoFit/>
          </a:bodyPr>
          <a:lstStyle/>
          <a:p>
            <a:pPr eaLnBrk="0" hangingPunct="0"/>
            <a:r>
              <a:rPr lang="en-US" sz="1600" dirty="0">
                <a:solidFill>
                  <a:schemeClr val="bg2"/>
                </a:solidFill>
              </a:rPr>
              <a:t>CPCS - PDU Payload</a:t>
            </a:r>
          </a:p>
        </p:txBody>
      </p:sp>
      <p:sp>
        <p:nvSpPr>
          <p:cNvPr id="90120" name="Rectangle 1032"/>
          <p:cNvSpPr>
            <a:spLocks noChangeArrowheads="1"/>
          </p:cNvSpPr>
          <p:nvPr/>
        </p:nvSpPr>
        <p:spPr bwMode="auto">
          <a:xfrm>
            <a:off x="133351" y="1988344"/>
            <a:ext cx="8907463" cy="830997"/>
          </a:xfrm>
          <a:prstGeom prst="rect">
            <a:avLst/>
          </a:prstGeom>
          <a:noFill/>
          <a:ln w="9525">
            <a:noFill/>
            <a:miter lim="800000"/>
            <a:headEnd/>
            <a:tailEnd/>
          </a:ln>
        </p:spPr>
        <p:txBody>
          <a:bodyPr lIns="0" tIns="0" rIns="0" bIns="0">
            <a:spAutoFit/>
          </a:bodyPr>
          <a:lstStyle/>
          <a:p>
            <a:pPr eaLnBrk="0" hangingPunct="0"/>
            <a:r>
              <a:rPr lang="en-US" sz="1800" dirty="0"/>
              <a:t>  </a:t>
            </a:r>
            <a:r>
              <a:rPr lang="en-US" sz="1800" dirty="0">
                <a:solidFill>
                  <a:schemeClr val="bg2"/>
                </a:solidFill>
              </a:rPr>
              <a:t>1       1         2                           	1 - 65,535             	     	      0-3   1    1        2                      	(bytes)			(bytes)			</a:t>
            </a:r>
            <a:r>
              <a:rPr lang="en-US" sz="1800" dirty="0"/>
              <a:t>	</a:t>
            </a:r>
            <a:r>
              <a:rPr lang="en-US" sz="1800" dirty="0">
                <a:solidFill>
                  <a:schemeClr val="bg2"/>
                </a:solidFill>
              </a:rPr>
              <a:t>(bytes)</a:t>
            </a:r>
          </a:p>
        </p:txBody>
      </p:sp>
      <p:sp>
        <p:nvSpPr>
          <p:cNvPr id="90121" name="Rectangle 1033"/>
          <p:cNvSpPr>
            <a:spLocks noChangeArrowheads="1"/>
          </p:cNvSpPr>
          <p:nvPr/>
        </p:nvSpPr>
        <p:spPr bwMode="auto">
          <a:xfrm>
            <a:off x="7265988" y="1588294"/>
            <a:ext cx="1619250" cy="246221"/>
          </a:xfrm>
          <a:prstGeom prst="rect">
            <a:avLst/>
          </a:prstGeom>
          <a:noFill/>
          <a:ln w="9525">
            <a:noFill/>
            <a:miter lim="800000"/>
            <a:headEnd/>
            <a:tailEnd/>
          </a:ln>
        </p:spPr>
        <p:txBody>
          <a:bodyPr lIns="0" tIns="0" rIns="0" bIns="0">
            <a:spAutoFit/>
          </a:bodyPr>
          <a:lstStyle/>
          <a:p>
            <a:pPr eaLnBrk="0" hangingPunct="0"/>
            <a:r>
              <a:rPr lang="en-US" sz="1600" dirty="0">
                <a:solidFill>
                  <a:schemeClr val="bg2"/>
                </a:solidFill>
              </a:rPr>
              <a:t>AL  </a:t>
            </a:r>
            <a:r>
              <a:rPr lang="en-US" sz="1600" dirty="0" err="1">
                <a:solidFill>
                  <a:schemeClr val="bg2"/>
                </a:solidFill>
              </a:rPr>
              <a:t>Etag</a:t>
            </a:r>
            <a:r>
              <a:rPr lang="en-US" sz="1600" dirty="0">
                <a:solidFill>
                  <a:schemeClr val="bg2"/>
                </a:solidFill>
              </a:rPr>
              <a:t>   Length</a:t>
            </a:r>
          </a:p>
        </p:txBody>
      </p:sp>
      <p:sp>
        <p:nvSpPr>
          <p:cNvPr id="90122" name="Line 1034"/>
          <p:cNvSpPr>
            <a:spLocks noChangeShapeType="1"/>
          </p:cNvSpPr>
          <p:nvPr/>
        </p:nvSpPr>
        <p:spPr bwMode="auto">
          <a:xfrm flipH="1">
            <a:off x="1025525" y="1432322"/>
            <a:ext cx="6350" cy="509588"/>
          </a:xfrm>
          <a:prstGeom prst="line">
            <a:avLst/>
          </a:prstGeom>
          <a:noFill/>
          <a:ln w="19050">
            <a:solidFill>
              <a:srgbClr val="000000"/>
            </a:solidFill>
            <a:round/>
            <a:headEnd/>
            <a:tailEnd/>
          </a:ln>
          <a:effectLst/>
        </p:spPr>
        <p:txBody>
          <a:bodyPr/>
          <a:lstStyle/>
          <a:p>
            <a:endParaRPr lang="en-US"/>
          </a:p>
        </p:txBody>
      </p:sp>
      <p:sp>
        <p:nvSpPr>
          <p:cNvPr id="90123" name="Line 1035"/>
          <p:cNvSpPr>
            <a:spLocks noChangeShapeType="1"/>
          </p:cNvSpPr>
          <p:nvPr/>
        </p:nvSpPr>
        <p:spPr bwMode="auto">
          <a:xfrm flipH="1">
            <a:off x="1909763" y="1427560"/>
            <a:ext cx="6350" cy="509588"/>
          </a:xfrm>
          <a:prstGeom prst="line">
            <a:avLst/>
          </a:prstGeom>
          <a:noFill/>
          <a:ln w="19050">
            <a:solidFill>
              <a:srgbClr val="000000"/>
            </a:solidFill>
            <a:round/>
            <a:headEnd/>
            <a:tailEnd/>
          </a:ln>
          <a:effectLst/>
        </p:spPr>
        <p:txBody>
          <a:bodyPr/>
          <a:lstStyle/>
          <a:p>
            <a:endParaRPr lang="en-US"/>
          </a:p>
        </p:txBody>
      </p:sp>
      <p:sp>
        <p:nvSpPr>
          <p:cNvPr id="90124" name="Line 1036"/>
          <p:cNvSpPr>
            <a:spLocks noChangeShapeType="1"/>
          </p:cNvSpPr>
          <p:nvPr/>
        </p:nvSpPr>
        <p:spPr bwMode="auto">
          <a:xfrm flipH="1">
            <a:off x="7223125" y="1441847"/>
            <a:ext cx="6350" cy="509588"/>
          </a:xfrm>
          <a:prstGeom prst="line">
            <a:avLst/>
          </a:prstGeom>
          <a:noFill/>
          <a:ln w="19050">
            <a:solidFill>
              <a:srgbClr val="000000"/>
            </a:solidFill>
            <a:round/>
            <a:headEnd/>
            <a:tailEnd/>
          </a:ln>
          <a:effectLst/>
        </p:spPr>
        <p:txBody>
          <a:bodyPr/>
          <a:lstStyle/>
          <a:p>
            <a:endParaRPr lang="en-US"/>
          </a:p>
        </p:txBody>
      </p:sp>
      <p:sp>
        <p:nvSpPr>
          <p:cNvPr id="90125" name="Line 1037"/>
          <p:cNvSpPr>
            <a:spLocks noChangeShapeType="1"/>
          </p:cNvSpPr>
          <p:nvPr/>
        </p:nvSpPr>
        <p:spPr bwMode="auto">
          <a:xfrm>
            <a:off x="7551738" y="1438275"/>
            <a:ext cx="6350" cy="500063"/>
          </a:xfrm>
          <a:prstGeom prst="line">
            <a:avLst/>
          </a:prstGeom>
          <a:noFill/>
          <a:ln w="19050">
            <a:solidFill>
              <a:srgbClr val="000000"/>
            </a:solidFill>
            <a:round/>
            <a:headEnd/>
            <a:tailEnd/>
          </a:ln>
          <a:effectLst/>
        </p:spPr>
        <p:txBody>
          <a:bodyPr/>
          <a:lstStyle/>
          <a:p>
            <a:endParaRPr lang="en-US"/>
          </a:p>
        </p:txBody>
      </p:sp>
      <p:sp>
        <p:nvSpPr>
          <p:cNvPr id="90126" name="Line 1038"/>
          <p:cNvSpPr>
            <a:spLocks noChangeShapeType="1"/>
          </p:cNvSpPr>
          <p:nvPr/>
        </p:nvSpPr>
        <p:spPr bwMode="auto">
          <a:xfrm>
            <a:off x="8045450" y="1434703"/>
            <a:ext cx="6350" cy="500063"/>
          </a:xfrm>
          <a:prstGeom prst="line">
            <a:avLst/>
          </a:prstGeom>
          <a:noFill/>
          <a:ln w="19050">
            <a:solidFill>
              <a:srgbClr val="000000"/>
            </a:solidFill>
            <a:round/>
            <a:headEnd/>
            <a:tailEnd/>
          </a:ln>
          <a:effectLst/>
        </p:spPr>
        <p:txBody>
          <a:bodyPr/>
          <a:lstStyle/>
          <a:p>
            <a:endParaRPr lang="en-US"/>
          </a:p>
        </p:txBody>
      </p:sp>
      <p:sp>
        <p:nvSpPr>
          <p:cNvPr id="90127" name="Line 1039"/>
          <p:cNvSpPr>
            <a:spLocks noChangeShapeType="1"/>
          </p:cNvSpPr>
          <p:nvPr/>
        </p:nvSpPr>
        <p:spPr bwMode="auto">
          <a:xfrm flipH="1">
            <a:off x="6813550" y="1446610"/>
            <a:ext cx="6350" cy="509588"/>
          </a:xfrm>
          <a:prstGeom prst="line">
            <a:avLst/>
          </a:prstGeom>
          <a:noFill/>
          <a:ln w="19050">
            <a:solidFill>
              <a:srgbClr val="000000"/>
            </a:solidFill>
            <a:round/>
            <a:headEnd/>
            <a:tailEnd/>
          </a:ln>
          <a:effectLst/>
        </p:spPr>
        <p:txBody>
          <a:bodyPr/>
          <a:lstStyle/>
          <a:p>
            <a:endParaRPr lang="en-US"/>
          </a:p>
        </p:txBody>
      </p:sp>
      <p:sp>
        <p:nvSpPr>
          <p:cNvPr id="90128" name="Rectangle 1040"/>
          <p:cNvSpPr>
            <a:spLocks noChangeArrowheads="1"/>
          </p:cNvSpPr>
          <p:nvPr/>
        </p:nvSpPr>
        <p:spPr bwMode="auto">
          <a:xfrm>
            <a:off x="6877051" y="1599010"/>
            <a:ext cx="390525" cy="215444"/>
          </a:xfrm>
          <a:prstGeom prst="rect">
            <a:avLst/>
          </a:prstGeom>
          <a:noFill/>
          <a:ln w="9525">
            <a:noFill/>
            <a:miter lim="800000"/>
            <a:headEnd/>
            <a:tailEnd/>
          </a:ln>
        </p:spPr>
        <p:txBody>
          <a:bodyPr lIns="0" tIns="0" rIns="0" bIns="0">
            <a:spAutoFit/>
          </a:bodyPr>
          <a:lstStyle/>
          <a:p>
            <a:pPr eaLnBrk="0" hangingPunct="0"/>
            <a:r>
              <a:rPr lang="en-US" sz="1400" dirty="0">
                <a:solidFill>
                  <a:schemeClr val="bg2"/>
                </a:solidFill>
              </a:rPr>
              <a:t>Pad</a:t>
            </a:r>
          </a:p>
        </p:txBody>
      </p:sp>
      <p:sp>
        <p:nvSpPr>
          <p:cNvPr id="90129" name="Rectangle 1041"/>
          <p:cNvSpPr>
            <a:spLocks noChangeArrowheads="1"/>
          </p:cNvSpPr>
          <p:nvPr/>
        </p:nvSpPr>
        <p:spPr bwMode="auto">
          <a:xfrm>
            <a:off x="461964" y="1166812"/>
            <a:ext cx="847725" cy="276999"/>
          </a:xfrm>
          <a:prstGeom prst="rect">
            <a:avLst/>
          </a:prstGeom>
          <a:noFill/>
          <a:ln w="9525">
            <a:noFill/>
            <a:miter lim="800000"/>
            <a:headEnd/>
            <a:tailEnd/>
          </a:ln>
        </p:spPr>
        <p:txBody>
          <a:bodyPr lIns="0" tIns="0" rIns="0" bIns="0">
            <a:spAutoFit/>
          </a:bodyPr>
          <a:lstStyle/>
          <a:p>
            <a:pPr eaLnBrk="0" hangingPunct="0"/>
            <a:r>
              <a:rPr lang="en-US" sz="1800" dirty="0">
                <a:solidFill>
                  <a:schemeClr val="bg2"/>
                </a:solidFill>
              </a:rPr>
              <a:t>Header</a:t>
            </a:r>
          </a:p>
        </p:txBody>
      </p:sp>
      <p:sp>
        <p:nvSpPr>
          <p:cNvPr id="90130" name="Rectangle 1042"/>
          <p:cNvSpPr>
            <a:spLocks noChangeArrowheads="1"/>
          </p:cNvSpPr>
          <p:nvPr/>
        </p:nvSpPr>
        <p:spPr bwMode="auto">
          <a:xfrm>
            <a:off x="7550151" y="1154906"/>
            <a:ext cx="847725" cy="276999"/>
          </a:xfrm>
          <a:prstGeom prst="rect">
            <a:avLst/>
          </a:prstGeom>
          <a:noFill/>
          <a:ln w="9525">
            <a:noFill/>
            <a:miter lim="800000"/>
            <a:headEnd/>
            <a:tailEnd/>
          </a:ln>
        </p:spPr>
        <p:txBody>
          <a:bodyPr lIns="0" tIns="0" rIns="0" bIns="0">
            <a:spAutoFit/>
          </a:bodyPr>
          <a:lstStyle/>
          <a:p>
            <a:pPr eaLnBrk="0" hangingPunct="0"/>
            <a:r>
              <a:rPr lang="en-US" sz="1800" dirty="0">
                <a:solidFill>
                  <a:schemeClr val="bg2"/>
                </a:solidFill>
              </a:rPr>
              <a:t>Trailer</a:t>
            </a:r>
          </a:p>
        </p:txBody>
      </p:sp>
      <p:sp>
        <p:nvSpPr>
          <p:cNvPr id="90131" name="Line 1043"/>
          <p:cNvSpPr>
            <a:spLocks noChangeShapeType="1"/>
          </p:cNvSpPr>
          <p:nvPr/>
        </p:nvSpPr>
        <p:spPr bwMode="auto">
          <a:xfrm>
            <a:off x="1308101" y="1273969"/>
            <a:ext cx="601663"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90132" name="Line 1044"/>
          <p:cNvSpPr>
            <a:spLocks noChangeShapeType="1"/>
          </p:cNvSpPr>
          <p:nvPr/>
        </p:nvSpPr>
        <p:spPr bwMode="auto">
          <a:xfrm flipH="1">
            <a:off x="150814" y="1273969"/>
            <a:ext cx="288925"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90133" name="Line 1045"/>
          <p:cNvSpPr>
            <a:spLocks noChangeShapeType="1"/>
          </p:cNvSpPr>
          <p:nvPr/>
        </p:nvSpPr>
        <p:spPr bwMode="auto">
          <a:xfrm flipH="1">
            <a:off x="7240589" y="1271588"/>
            <a:ext cx="301625" cy="2381"/>
          </a:xfrm>
          <a:prstGeom prst="line">
            <a:avLst/>
          </a:prstGeom>
          <a:noFill/>
          <a:ln w="9525">
            <a:solidFill>
              <a:schemeClr val="tx1"/>
            </a:solidFill>
            <a:round/>
            <a:headEnd/>
            <a:tailEnd type="triangle" w="med" len="med"/>
          </a:ln>
          <a:effectLst/>
        </p:spPr>
        <p:txBody>
          <a:bodyPr wrap="none" anchor="ctr"/>
          <a:lstStyle/>
          <a:p>
            <a:endParaRPr lang="en-US"/>
          </a:p>
        </p:txBody>
      </p:sp>
      <p:sp>
        <p:nvSpPr>
          <p:cNvPr id="90134" name="Line 1046"/>
          <p:cNvSpPr>
            <a:spLocks noChangeShapeType="1"/>
          </p:cNvSpPr>
          <p:nvPr/>
        </p:nvSpPr>
        <p:spPr bwMode="auto">
          <a:xfrm>
            <a:off x="8240713" y="1273969"/>
            <a:ext cx="615950"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90135" name="Rectangle 1047"/>
          <p:cNvSpPr>
            <a:spLocks noChangeArrowheads="1"/>
          </p:cNvSpPr>
          <p:nvPr/>
        </p:nvSpPr>
        <p:spPr bwMode="auto">
          <a:xfrm>
            <a:off x="779464" y="3434954"/>
            <a:ext cx="7577137" cy="502444"/>
          </a:xfrm>
          <a:prstGeom prst="rect">
            <a:avLst/>
          </a:prstGeom>
          <a:noFill/>
          <a:ln w="19050">
            <a:solidFill>
              <a:srgbClr val="000000"/>
            </a:solidFill>
            <a:miter lim="800000"/>
            <a:headEnd/>
            <a:tailEnd/>
          </a:ln>
        </p:spPr>
        <p:txBody>
          <a:bodyPr/>
          <a:lstStyle/>
          <a:p>
            <a:endParaRPr lang="en-US"/>
          </a:p>
        </p:txBody>
      </p:sp>
      <p:sp>
        <p:nvSpPr>
          <p:cNvPr id="90136" name="Rectangle 1048"/>
          <p:cNvSpPr>
            <a:spLocks noChangeArrowheads="1"/>
          </p:cNvSpPr>
          <p:nvPr/>
        </p:nvSpPr>
        <p:spPr bwMode="auto">
          <a:xfrm>
            <a:off x="825500" y="3598069"/>
            <a:ext cx="1981200" cy="246221"/>
          </a:xfrm>
          <a:prstGeom prst="rect">
            <a:avLst/>
          </a:prstGeom>
          <a:noFill/>
          <a:ln w="9525">
            <a:noFill/>
            <a:miter lim="800000"/>
            <a:headEnd/>
            <a:tailEnd/>
          </a:ln>
        </p:spPr>
        <p:txBody>
          <a:bodyPr lIns="0" tIns="0" rIns="0" bIns="0">
            <a:spAutoFit/>
          </a:bodyPr>
          <a:lstStyle/>
          <a:p>
            <a:pPr eaLnBrk="0" hangingPunct="0"/>
            <a:r>
              <a:rPr lang="en-US" sz="1600" dirty="0">
                <a:solidFill>
                  <a:schemeClr val="bg2"/>
                </a:solidFill>
              </a:rPr>
              <a:t>ST   SN  MID</a:t>
            </a:r>
          </a:p>
        </p:txBody>
      </p:sp>
      <p:sp>
        <p:nvSpPr>
          <p:cNvPr id="90137" name="Line 1049"/>
          <p:cNvSpPr>
            <a:spLocks noChangeShapeType="1"/>
          </p:cNvSpPr>
          <p:nvPr/>
        </p:nvSpPr>
        <p:spPr bwMode="auto">
          <a:xfrm flipH="1">
            <a:off x="1122363" y="3443287"/>
            <a:ext cx="6350" cy="509588"/>
          </a:xfrm>
          <a:prstGeom prst="line">
            <a:avLst/>
          </a:prstGeom>
          <a:noFill/>
          <a:ln w="19050">
            <a:solidFill>
              <a:srgbClr val="000000"/>
            </a:solidFill>
            <a:round/>
            <a:headEnd/>
            <a:tailEnd/>
          </a:ln>
          <a:effectLst/>
        </p:spPr>
        <p:txBody>
          <a:bodyPr/>
          <a:lstStyle/>
          <a:p>
            <a:endParaRPr lang="en-US"/>
          </a:p>
        </p:txBody>
      </p:sp>
      <p:sp>
        <p:nvSpPr>
          <p:cNvPr id="90138" name="Rectangle 1050"/>
          <p:cNvSpPr>
            <a:spLocks noChangeArrowheads="1"/>
          </p:cNvSpPr>
          <p:nvPr/>
        </p:nvSpPr>
        <p:spPr bwMode="auto">
          <a:xfrm>
            <a:off x="2841626" y="3618310"/>
            <a:ext cx="2246313" cy="246221"/>
          </a:xfrm>
          <a:prstGeom prst="rect">
            <a:avLst/>
          </a:prstGeom>
          <a:noFill/>
          <a:ln w="9525">
            <a:noFill/>
            <a:miter lim="800000"/>
            <a:headEnd/>
            <a:tailEnd/>
          </a:ln>
        </p:spPr>
        <p:txBody>
          <a:bodyPr lIns="0" tIns="0" rIns="0" bIns="0">
            <a:spAutoFit/>
          </a:bodyPr>
          <a:lstStyle/>
          <a:p>
            <a:pPr eaLnBrk="0" hangingPunct="0"/>
            <a:r>
              <a:rPr lang="en-US" sz="1600" dirty="0">
                <a:solidFill>
                  <a:schemeClr val="bg2"/>
                </a:solidFill>
              </a:rPr>
              <a:t>SAR - PDU Payload</a:t>
            </a:r>
          </a:p>
        </p:txBody>
      </p:sp>
      <p:sp>
        <p:nvSpPr>
          <p:cNvPr id="90139" name="Rectangle 1051"/>
          <p:cNvSpPr>
            <a:spLocks noChangeArrowheads="1"/>
          </p:cNvSpPr>
          <p:nvPr/>
        </p:nvSpPr>
        <p:spPr bwMode="auto">
          <a:xfrm>
            <a:off x="736600" y="3965973"/>
            <a:ext cx="7823200" cy="553998"/>
          </a:xfrm>
          <a:prstGeom prst="rect">
            <a:avLst/>
          </a:prstGeom>
          <a:noFill/>
          <a:ln w="9525">
            <a:noFill/>
            <a:miter lim="800000"/>
            <a:headEnd/>
            <a:tailEnd/>
          </a:ln>
        </p:spPr>
        <p:txBody>
          <a:bodyPr lIns="0" tIns="0" rIns="0" bIns="0">
            <a:spAutoFit/>
          </a:bodyPr>
          <a:lstStyle/>
          <a:p>
            <a:pPr eaLnBrk="0" hangingPunct="0"/>
            <a:r>
              <a:rPr lang="en-US" sz="1800" dirty="0"/>
              <a:t>   </a:t>
            </a:r>
            <a:r>
              <a:rPr lang="en-US" sz="1800" dirty="0">
                <a:solidFill>
                  <a:schemeClr val="bg2"/>
                </a:solidFill>
              </a:rPr>
              <a:t>2    4    10                            44		              	     	       6     10                                                                            (bits)			(bytes)				       (bits)</a:t>
            </a:r>
          </a:p>
        </p:txBody>
      </p:sp>
      <p:sp>
        <p:nvSpPr>
          <p:cNvPr id="90140" name="Rectangle 1052"/>
          <p:cNvSpPr>
            <a:spLocks noChangeArrowheads="1"/>
          </p:cNvSpPr>
          <p:nvPr/>
        </p:nvSpPr>
        <p:spPr bwMode="auto">
          <a:xfrm>
            <a:off x="7508875" y="3584973"/>
            <a:ext cx="939800" cy="246221"/>
          </a:xfrm>
          <a:prstGeom prst="rect">
            <a:avLst/>
          </a:prstGeom>
          <a:noFill/>
          <a:ln w="9525">
            <a:noFill/>
            <a:miter lim="800000"/>
            <a:headEnd/>
            <a:tailEnd/>
          </a:ln>
        </p:spPr>
        <p:txBody>
          <a:bodyPr lIns="0" tIns="0" rIns="0" bIns="0">
            <a:spAutoFit/>
          </a:bodyPr>
          <a:lstStyle/>
          <a:p>
            <a:pPr eaLnBrk="0" hangingPunct="0"/>
            <a:r>
              <a:rPr lang="en-US" sz="1600" dirty="0">
                <a:solidFill>
                  <a:schemeClr val="bg2"/>
                </a:solidFill>
              </a:rPr>
              <a:t>LI   CRC</a:t>
            </a:r>
          </a:p>
        </p:txBody>
      </p:sp>
      <p:sp>
        <p:nvSpPr>
          <p:cNvPr id="90141" name="Line 1053"/>
          <p:cNvSpPr>
            <a:spLocks noChangeShapeType="1"/>
          </p:cNvSpPr>
          <p:nvPr/>
        </p:nvSpPr>
        <p:spPr bwMode="auto">
          <a:xfrm flipH="1">
            <a:off x="1536700" y="3438525"/>
            <a:ext cx="6350" cy="509588"/>
          </a:xfrm>
          <a:prstGeom prst="line">
            <a:avLst/>
          </a:prstGeom>
          <a:noFill/>
          <a:ln w="19050">
            <a:solidFill>
              <a:srgbClr val="000000"/>
            </a:solidFill>
            <a:round/>
            <a:headEnd/>
            <a:tailEnd/>
          </a:ln>
          <a:effectLst/>
        </p:spPr>
        <p:txBody>
          <a:bodyPr/>
          <a:lstStyle/>
          <a:p>
            <a:endParaRPr lang="en-US"/>
          </a:p>
        </p:txBody>
      </p:sp>
      <p:sp>
        <p:nvSpPr>
          <p:cNvPr id="90142" name="Line 1054"/>
          <p:cNvSpPr>
            <a:spLocks noChangeShapeType="1"/>
          </p:cNvSpPr>
          <p:nvPr/>
        </p:nvSpPr>
        <p:spPr bwMode="auto">
          <a:xfrm flipH="1">
            <a:off x="2014538" y="3433762"/>
            <a:ext cx="6350" cy="509588"/>
          </a:xfrm>
          <a:prstGeom prst="line">
            <a:avLst/>
          </a:prstGeom>
          <a:noFill/>
          <a:ln w="19050">
            <a:solidFill>
              <a:srgbClr val="000000"/>
            </a:solidFill>
            <a:round/>
            <a:headEnd/>
            <a:tailEnd/>
          </a:ln>
          <a:effectLst/>
        </p:spPr>
        <p:txBody>
          <a:bodyPr/>
          <a:lstStyle/>
          <a:p>
            <a:endParaRPr lang="en-US"/>
          </a:p>
        </p:txBody>
      </p:sp>
      <p:sp>
        <p:nvSpPr>
          <p:cNvPr id="90143" name="Line 1055"/>
          <p:cNvSpPr>
            <a:spLocks noChangeShapeType="1"/>
          </p:cNvSpPr>
          <p:nvPr/>
        </p:nvSpPr>
        <p:spPr bwMode="auto">
          <a:xfrm>
            <a:off x="7794625" y="3439716"/>
            <a:ext cx="6350" cy="500063"/>
          </a:xfrm>
          <a:prstGeom prst="line">
            <a:avLst/>
          </a:prstGeom>
          <a:noFill/>
          <a:ln w="19050">
            <a:solidFill>
              <a:srgbClr val="000000"/>
            </a:solidFill>
            <a:round/>
            <a:headEnd/>
            <a:tailEnd/>
          </a:ln>
          <a:effectLst/>
        </p:spPr>
        <p:txBody>
          <a:bodyPr/>
          <a:lstStyle/>
          <a:p>
            <a:endParaRPr lang="en-US"/>
          </a:p>
        </p:txBody>
      </p:sp>
      <p:sp>
        <p:nvSpPr>
          <p:cNvPr id="90144" name="Rectangle 1056"/>
          <p:cNvSpPr>
            <a:spLocks noChangeArrowheads="1"/>
          </p:cNvSpPr>
          <p:nvPr/>
        </p:nvSpPr>
        <p:spPr bwMode="auto">
          <a:xfrm>
            <a:off x="1085850" y="2928938"/>
            <a:ext cx="909638" cy="553998"/>
          </a:xfrm>
          <a:prstGeom prst="rect">
            <a:avLst/>
          </a:prstGeom>
          <a:noFill/>
          <a:ln w="9525">
            <a:noFill/>
            <a:miter lim="800000"/>
            <a:headEnd/>
            <a:tailEnd/>
          </a:ln>
        </p:spPr>
        <p:txBody>
          <a:bodyPr lIns="0" tIns="0" rIns="0" bIns="0">
            <a:spAutoFit/>
          </a:bodyPr>
          <a:lstStyle/>
          <a:p>
            <a:pPr eaLnBrk="0" hangingPunct="0"/>
            <a:r>
              <a:rPr lang="en-US" sz="1800" dirty="0">
                <a:solidFill>
                  <a:schemeClr val="bg2"/>
                </a:solidFill>
              </a:rPr>
              <a:t>Header  (2 bytes)</a:t>
            </a:r>
          </a:p>
        </p:txBody>
      </p:sp>
      <p:sp>
        <p:nvSpPr>
          <p:cNvPr id="90145" name="Rectangle 1057"/>
          <p:cNvSpPr>
            <a:spLocks noChangeArrowheads="1"/>
          </p:cNvSpPr>
          <p:nvPr/>
        </p:nvSpPr>
        <p:spPr bwMode="auto">
          <a:xfrm>
            <a:off x="7535864" y="2881313"/>
            <a:ext cx="922337" cy="553998"/>
          </a:xfrm>
          <a:prstGeom prst="rect">
            <a:avLst/>
          </a:prstGeom>
          <a:noFill/>
          <a:ln w="9525">
            <a:noFill/>
            <a:miter lim="800000"/>
            <a:headEnd/>
            <a:tailEnd/>
          </a:ln>
        </p:spPr>
        <p:txBody>
          <a:bodyPr lIns="0" tIns="0" rIns="0" bIns="0">
            <a:spAutoFit/>
          </a:bodyPr>
          <a:lstStyle/>
          <a:p>
            <a:pPr eaLnBrk="0" hangingPunct="0"/>
            <a:r>
              <a:rPr lang="en-US" sz="1800" dirty="0">
                <a:solidFill>
                  <a:schemeClr val="bg2"/>
                </a:solidFill>
              </a:rPr>
              <a:t>Trailer  (2 bytes)</a:t>
            </a:r>
          </a:p>
        </p:txBody>
      </p:sp>
      <p:sp>
        <p:nvSpPr>
          <p:cNvPr id="90146" name="Line 1058"/>
          <p:cNvSpPr>
            <a:spLocks noChangeShapeType="1"/>
          </p:cNvSpPr>
          <p:nvPr/>
        </p:nvSpPr>
        <p:spPr bwMode="auto">
          <a:xfrm>
            <a:off x="1855789" y="3036094"/>
            <a:ext cx="287337" cy="1191"/>
          </a:xfrm>
          <a:prstGeom prst="line">
            <a:avLst/>
          </a:prstGeom>
          <a:noFill/>
          <a:ln w="9525">
            <a:solidFill>
              <a:schemeClr val="tx1"/>
            </a:solidFill>
            <a:round/>
            <a:headEnd/>
            <a:tailEnd type="triangle" w="med" len="med"/>
          </a:ln>
          <a:effectLst/>
        </p:spPr>
        <p:txBody>
          <a:bodyPr wrap="none" anchor="ctr"/>
          <a:lstStyle/>
          <a:p>
            <a:endParaRPr lang="en-US"/>
          </a:p>
        </p:txBody>
      </p:sp>
      <p:sp>
        <p:nvSpPr>
          <p:cNvPr id="90147" name="Line 1059"/>
          <p:cNvSpPr>
            <a:spLocks noChangeShapeType="1"/>
          </p:cNvSpPr>
          <p:nvPr/>
        </p:nvSpPr>
        <p:spPr bwMode="auto">
          <a:xfrm flipH="1">
            <a:off x="774701" y="3036094"/>
            <a:ext cx="288925" cy="1191"/>
          </a:xfrm>
          <a:prstGeom prst="line">
            <a:avLst/>
          </a:prstGeom>
          <a:noFill/>
          <a:ln w="9525">
            <a:solidFill>
              <a:schemeClr val="tx1"/>
            </a:solidFill>
            <a:round/>
            <a:headEnd/>
            <a:tailEnd type="triangle" w="med" len="med"/>
          </a:ln>
          <a:effectLst/>
        </p:spPr>
        <p:txBody>
          <a:bodyPr wrap="none" anchor="ctr"/>
          <a:lstStyle/>
          <a:p>
            <a:endParaRPr lang="en-US"/>
          </a:p>
        </p:txBody>
      </p:sp>
      <p:sp>
        <p:nvSpPr>
          <p:cNvPr id="90148" name="Line 1060"/>
          <p:cNvSpPr>
            <a:spLocks noChangeShapeType="1"/>
          </p:cNvSpPr>
          <p:nvPr/>
        </p:nvSpPr>
        <p:spPr bwMode="auto">
          <a:xfrm>
            <a:off x="8210551" y="3073004"/>
            <a:ext cx="219075" cy="1190"/>
          </a:xfrm>
          <a:prstGeom prst="line">
            <a:avLst/>
          </a:prstGeom>
          <a:noFill/>
          <a:ln w="9525">
            <a:solidFill>
              <a:schemeClr val="tx1"/>
            </a:solidFill>
            <a:round/>
            <a:headEnd/>
            <a:tailEnd type="triangle" w="med" len="med"/>
          </a:ln>
          <a:effectLst/>
        </p:spPr>
        <p:txBody>
          <a:bodyPr wrap="none" anchor="ctr"/>
          <a:lstStyle/>
          <a:p>
            <a:endParaRPr lang="en-US"/>
          </a:p>
        </p:txBody>
      </p:sp>
      <p:sp>
        <p:nvSpPr>
          <p:cNvPr id="90149" name="Line 1061"/>
          <p:cNvSpPr>
            <a:spLocks noChangeShapeType="1"/>
          </p:cNvSpPr>
          <p:nvPr/>
        </p:nvSpPr>
        <p:spPr bwMode="auto">
          <a:xfrm>
            <a:off x="7416800" y="3436144"/>
            <a:ext cx="6350" cy="500063"/>
          </a:xfrm>
          <a:prstGeom prst="line">
            <a:avLst/>
          </a:prstGeom>
          <a:noFill/>
          <a:ln w="19050">
            <a:solidFill>
              <a:srgbClr val="000000"/>
            </a:solidFill>
            <a:round/>
            <a:headEnd/>
            <a:tailEnd/>
          </a:ln>
        </p:spPr>
        <p:txBody>
          <a:bodyPr/>
          <a:lstStyle/>
          <a:p>
            <a:endParaRPr lang="en-US"/>
          </a:p>
        </p:txBody>
      </p:sp>
      <p:sp>
        <p:nvSpPr>
          <p:cNvPr id="90150" name="Line 1062"/>
          <p:cNvSpPr>
            <a:spLocks noChangeShapeType="1"/>
          </p:cNvSpPr>
          <p:nvPr/>
        </p:nvSpPr>
        <p:spPr bwMode="auto">
          <a:xfrm flipH="1">
            <a:off x="7369176" y="3087292"/>
            <a:ext cx="288925" cy="1190"/>
          </a:xfrm>
          <a:prstGeom prst="line">
            <a:avLst/>
          </a:prstGeom>
          <a:noFill/>
          <a:ln w="9525">
            <a:solidFill>
              <a:schemeClr val="tx1"/>
            </a:solidFill>
            <a:round/>
            <a:headEnd/>
            <a:tailEnd type="triangle" w="med" len="med"/>
          </a:ln>
          <a:effectLst/>
        </p:spPr>
        <p:txBody>
          <a:bodyPr wrap="none" anchor="ctr"/>
          <a:lstStyle/>
          <a:p>
            <a:endParaRPr lang="en-US"/>
          </a:p>
        </p:txBody>
      </p:sp>
      <p:sp>
        <p:nvSpPr>
          <p:cNvPr id="90152" name="Rectangle 1064"/>
          <p:cNvSpPr>
            <a:spLocks noChangeArrowheads="1"/>
          </p:cNvSpPr>
          <p:nvPr/>
        </p:nvSpPr>
        <p:spPr bwMode="auto">
          <a:xfrm>
            <a:off x="1905000" y="171450"/>
            <a:ext cx="4876800" cy="685800"/>
          </a:xfrm>
          <a:prstGeom prst="rect">
            <a:avLst/>
          </a:prstGeom>
          <a:solidFill>
            <a:srgbClr val="66FF33"/>
          </a:solidFill>
          <a:ln w="9525">
            <a:solidFill>
              <a:schemeClr val="tx1"/>
            </a:solidFill>
            <a:miter lim="800000"/>
            <a:headEnd/>
            <a:tailEnd/>
          </a:ln>
          <a:effectLst/>
        </p:spPr>
        <p:txBody>
          <a:bodyPr wrap="none" anchor="ctr"/>
          <a:lstStyle/>
          <a:p>
            <a:pPr algn="ctr"/>
            <a:r>
              <a:rPr lang="en-US" sz="3200" dirty="0">
                <a:solidFill>
                  <a:schemeClr val="bg2"/>
                </a:solidFill>
                <a:latin typeface="Cambria" panose="02040503050406030204" pitchFamily="18" charset="0"/>
                <a:ea typeface="Cambria" panose="02040503050406030204" pitchFamily="18" charset="0"/>
              </a:rPr>
              <a:t>AAL 3/4</a:t>
            </a:r>
          </a:p>
          <a:p>
            <a:pPr algn="ctr"/>
            <a:r>
              <a:rPr lang="en-US" sz="3200" dirty="0">
                <a:solidFill>
                  <a:schemeClr val="bg2"/>
                </a:solidFill>
                <a:latin typeface="Cambria" panose="02040503050406030204" pitchFamily="18" charset="0"/>
                <a:ea typeface="Cambria" panose="02040503050406030204" pitchFamily="18" charset="0"/>
              </a:rPr>
              <a:t>CS and SAR PDUs</a:t>
            </a:r>
          </a:p>
        </p:txBody>
      </p:sp>
      <p:sp>
        <p:nvSpPr>
          <p:cNvPr id="50" name="TextBox 49">
            <a:extLst>
              <a:ext uri="{FF2B5EF4-FFF2-40B4-BE49-F238E27FC236}">
                <a16:creationId xmlns:a16="http://schemas.microsoft.com/office/drawing/2014/main" xmlns="" id="{49776CE1-1F00-4F32-8AC4-B63545D46328}"/>
              </a:ext>
            </a:extLst>
          </p:cNvPr>
          <p:cNvSpPr txBox="1"/>
          <p:nvPr/>
        </p:nvSpPr>
        <p:spPr>
          <a:xfrm>
            <a:off x="506980" y="4667846"/>
            <a:ext cx="8106795" cy="400110"/>
          </a:xfrm>
          <a:prstGeom prst="rect">
            <a:avLst/>
          </a:prstGeom>
          <a:noFill/>
        </p:spPr>
        <p:txBody>
          <a:bodyPr wrap="square" rtlCol="0">
            <a:spAutoFit/>
          </a:bodyPr>
          <a:lstStyle/>
          <a:p>
            <a:r>
              <a:rPr lang="en-IN" sz="1000" dirty="0">
                <a:solidFill>
                  <a:schemeClr val="bg2"/>
                </a:solidFill>
                <a:latin typeface="Cambria" panose="02040503050406030204" pitchFamily="18" charset="0"/>
                <a:ea typeface="Cambria" panose="02040503050406030204" pitchFamily="18" charset="0"/>
              </a:rPr>
              <a:t>Source: </a:t>
            </a:r>
            <a:r>
              <a:rPr lang="en-US" sz="1000" dirty="0">
                <a:solidFill>
                  <a:schemeClr val="bg2"/>
                </a:solidFill>
              </a:rPr>
              <a:t>Leon-Garcia &amp; </a:t>
            </a:r>
            <a:r>
              <a:rPr lang="en-US" sz="1000" dirty="0" err="1">
                <a:solidFill>
                  <a:schemeClr val="bg2"/>
                </a:solidFill>
              </a:rPr>
              <a:t>Widjaja</a:t>
            </a:r>
            <a:r>
              <a:rPr lang="en-US" sz="1000" dirty="0">
                <a:solidFill>
                  <a:schemeClr val="bg2"/>
                </a:solidFill>
              </a:rPr>
              <a:t>:  Communication Networks Copyright ©2000 The McGraw Hill Companies</a:t>
            </a:r>
          </a:p>
          <a:p>
            <a:endParaRPr lang="en-IN" sz="1000" dirty="0">
              <a:solidFill>
                <a:schemeClr val="bg2"/>
              </a:solidFill>
              <a:latin typeface="Cambria" panose="02040503050406030204" pitchFamily="18" charset="0"/>
              <a:ea typeface="Cambria" panose="02040503050406030204" pitchFamily="18" charset="0"/>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7" name="Slide Number Placeholder 3"/>
          <p:cNvSpPr>
            <a:spLocks noGrp="1"/>
          </p:cNvSpPr>
          <p:nvPr>
            <p:ph type="sldNum" idx="12"/>
          </p:nvPr>
        </p:nvSpPr>
        <p:spPr/>
        <p:txBody>
          <a:bodyPr/>
          <a:lstStyle/>
          <a:p>
            <a:fld id="{D6FF262B-220D-4E2A-B7C5-9EEB243454D9}" type="slidenum">
              <a:rPr lang="en-US"/>
              <a:pPr/>
              <a:t>112</a:t>
            </a:fld>
            <a:endParaRPr lang="en-US"/>
          </a:p>
        </p:txBody>
      </p:sp>
      <p:sp>
        <p:nvSpPr>
          <p:cNvPr id="76" name="Footer Placeholder 2"/>
          <p:cNvSpPr>
            <a:spLocks noGrp="1"/>
          </p:cNvSpPr>
          <p:nvPr>
            <p:ph type="ftr" sz="quarter" idx="4294967295"/>
          </p:nvPr>
        </p:nvSpPr>
        <p:spPr>
          <a:xfrm>
            <a:off x="0" y="4767263"/>
            <a:ext cx="2895600" cy="273844"/>
          </a:xfrm>
          <a:prstGeom prst="rect">
            <a:avLst/>
          </a:prstGeom>
        </p:spPr>
        <p:txBody>
          <a:bodyPr/>
          <a:lstStyle/>
          <a:p>
            <a:endParaRPr lang="en-US" dirty="0"/>
          </a:p>
        </p:txBody>
      </p:sp>
      <p:sp>
        <p:nvSpPr>
          <p:cNvPr id="80898" name="Text Box 2"/>
          <p:cNvSpPr txBox="1">
            <a:spLocks noChangeArrowheads="1"/>
          </p:cNvSpPr>
          <p:nvPr/>
        </p:nvSpPr>
        <p:spPr bwMode="auto">
          <a:xfrm>
            <a:off x="393778" y="725062"/>
            <a:ext cx="1428596" cy="369332"/>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800" dirty="0">
                <a:solidFill>
                  <a:schemeClr val="bg2"/>
                </a:solidFill>
              </a:rPr>
              <a:t>Higher layer</a:t>
            </a:r>
          </a:p>
        </p:txBody>
      </p:sp>
      <p:sp>
        <p:nvSpPr>
          <p:cNvPr id="80899" name="Text Box 3"/>
          <p:cNvSpPr txBox="1">
            <a:spLocks noChangeArrowheads="1"/>
          </p:cNvSpPr>
          <p:nvPr/>
        </p:nvSpPr>
        <p:spPr bwMode="auto">
          <a:xfrm>
            <a:off x="93664" y="2171700"/>
            <a:ext cx="1963737" cy="923330"/>
          </a:xfrm>
          <a:prstGeom prst="rect">
            <a:avLst/>
          </a:prstGeom>
          <a:noFill/>
          <a:ln w="9525">
            <a:noFill/>
            <a:miter lim="800000"/>
            <a:headEnd/>
            <a:tailEnd/>
          </a:ln>
          <a:effectLst/>
        </p:spPr>
        <p:txBody>
          <a:bodyPr anchor="ctr">
            <a:spAutoFit/>
          </a:bodyPr>
          <a:lstStyle/>
          <a:p>
            <a:pPr algn="ctr" eaLnBrk="0" hangingPunct="0">
              <a:spcBef>
                <a:spcPct val="50000"/>
              </a:spcBef>
            </a:pPr>
            <a:r>
              <a:rPr lang="en-US" sz="1800" dirty="0">
                <a:solidFill>
                  <a:schemeClr val="bg2"/>
                </a:solidFill>
              </a:rPr>
              <a:t>Common part convergence sublayer</a:t>
            </a:r>
          </a:p>
        </p:txBody>
      </p:sp>
      <p:sp>
        <p:nvSpPr>
          <p:cNvPr id="80900" name="Text Box 4"/>
          <p:cNvSpPr txBox="1">
            <a:spLocks noChangeArrowheads="1"/>
          </p:cNvSpPr>
          <p:nvPr/>
        </p:nvSpPr>
        <p:spPr bwMode="auto">
          <a:xfrm>
            <a:off x="76200" y="3257550"/>
            <a:ext cx="1905000" cy="369332"/>
          </a:xfrm>
          <a:prstGeom prst="rect">
            <a:avLst/>
          </a:prstGeom>
          <a:noFill/>
          <a:ln w="9525">
            <a:noFill/>
            <a:miter lim="800000"/>
            <a:headEnd/>
            <a:tailEnd/>
          </a:ln>
          <a:effectLst/>
        </p:spPr>
        <p:txBody>
          <a:bodyPr anchor="ctr">
            <a:spAutoFit/>
          </a:bodyPr>
          <a:lstStyle/>
          <a:p>
            <a:pPr algn="ctr" eaLnBrk="0" hangingPunct="0">
              <a:spcBef>
                <a:spcPct val="50000"/>
              </a:spcBef>
            </a:pPr>
            <a:r>
              <a:rPr lang="en-US" sz="1800" dirty="0">
                <a:solidFill>
                  <a:schemeClr val="bg2"/>
                </a:solidFill>
              </a:rPr>
              <a:t>SAR sublayer</a:t>
            </a:r>
          </a:p>
        </p:txBody>
      </p:sp>
      <p:sp>
        <p:nvSpPr>
          <p:cNvPr id="80901" name="Text Box 5"/>
          <p:cNvSpPr txBox="1">
            <a:spLocks noChangeArrowheads="1"/>
          </p:cNvSpPr>
          <p:nvPr/>
        </p:nvSpPr>
        <p:spPr bwMode="auto">
          <a:xfrm>
            <a:off x="103188" y="4171950"/>
            <a:ext cx="1801812" cy="369332"/>
          </a:xfrm>
          <a:prstGeom prst="rect">
            <a:avLst/>
          </a:prstGeom>
          <a:noFill/>
          <a:ln w="9525">
            <a:noFill/>
            <a:miter lim="800000"/>
            <a:headEnd/>
            <a:tailEnd/>
          </a:ln>
          <a:effectLst/>
        </p:spPr>
        <p:txBody>
          <a:bodyPr anchor="ctr">
            <a:spAutoFit/>
          </a:bodyPr>
          <a:lstStyle/>
          <a:p>
            <a:pPr algn="ctr" eaLnBrk="0" hangingPunct="0">
              <a:spcBef>
                <a:spcPct val="50000"/>
              </a:spcBef>
            </a:pPr>
            <a:r>
              <a:rPr lang="en-US" sz="1800" dirty="0">
                <a:solidFill>
                  <a:schemeClr val="bg2"/>
                </a:solidFill>
              </a:rPr>
              <a:t>ATM layer</a:t>
            </a:r>
          </a:p>
        </p:txBody>
      </p:sp>
      <p:sp>
        <p:nvSpPr>
          <p:cNvPr id="80902" name="Line 6"/>
          <p:cNvSpPr>
            <a:spLocks noChangeShapeType="1"/>
          </p:cNvSpPr>
          <p:nvPr/>
        </p:nvSpPr>
        <p:spPr bwMode="auto">
          <a:xfrm>
            <a:off x="2005014" y="2069306"/>
            <a:ext cx="4725987" cy="0"/>
          </a:xfrm>
          <a:prstGeom prst="line">
            <a:avLst/>
          </a:prstGeom>
          <a:noFill/>
          <a:ln w="9525">
            <a:solidFill>
              <a:schemeClr val="tx1"/>
            </a:solidFill>
            <a:round/>
            <a:headEnd/>
            <a:tailEnd/>
          </a:ln>
          <a:effectLst/>
        </p:spPr>
        <p:txBody>
          <a:bodyPr wrap="none" anchor="ctr"/>
          <a:lstStyle/>
          <a:p>
            <a:endParaRPr lang="en-US"/>
          </a:p>
        </p:txBody>
      </p:sp>
      <p:sp>
        <p:nvSpPr>
          <p:cNvPr id="80903" name="Line 7"/>
          <p:cNvSpPr>
            <a:spLocks noChangeShapeType="1"/>
          </p:cNvSpPr>
          <p:nvPr/>
        </p:nvSpPr>
        <p:spPr bwMode="auto">
          <a:xfrm>
            <a:off x="1987550" y="2996804"/>
            <a:ext cx="4725988" cy="0"/>
          </a:xfrm>
          <a:prstGeom prst="line">
            <a:avLst/>
          </a:prstGeom>
          <a:noFill/>
          <a:ln w="9525">
            <a:solidFill>
              <a:schemeClr val="tx1"/>
            </a:solidFill>
            <a:round/>
            <a:headEnd/>
            <a:tailEnd/>
          </a:ln>
          <a:effectLst/>
        </p:spPr>
        <p:txBody>
          <a:bodyPr wrap="none" anchor="ctr"/>
          <a:lstStyle/>
          <a:p>
            <a:endParaRPr lang="en-US"/>
          </a:p>
        </p:txBody>
      </p:sp>
      <p:sp>
        <p:nvSpPr>
          <p:cNvPr id="80904" name="Line 8"/>
          <p:cNvSpPr>
            <a:spLocks noChangeShapeType="1"/>
          </p:cNvSpPr>
          <p:nvPr/>
        </p:nvSpPr>
        <p:spPr bwMode="auto">
          <a:xfrm>
            <a:off x="1958975" y="3974306"/>
            <a:ext cx="4725988" cy="0"/>
          </a:xfrm>
          <a:prstGeom prst="line">
            <a:avLst/>
          </a:prstGeom>
          <a:noFill/>
          <a:ln w="9525">
            <a:solidFill>
              <a:schemeClr val="tx1"/>
            </a:solidFill>
            <a:round/>
            <a:headEnd/>
            <a:tailEnd/>
          </a:ln>
          <a:effectLst/>
        </p:spPr>
        <p:txBody>
          <a:bodyPr wrap="none" anchor="ctr"/>
          <a:lstStyle/>
          <a:p>
            <a:endParaRPr lang="en-US"/>
          </a:p>
        </p:txBody>
      </p:sp>
      <p:sp>
        <p:nvSpPr>
          <p:cNvPr id="80905" name="Line 9"/>
          <p:cNvSpPr>
            <a:spLocks noChangeShapeType="1"/>
          </p:cNvSpPr>
          <p:nvPr/>
        </p:nvSpPr>
        <p:spPr bwMode="auto">
          <a:xfrm>
            <a:off x="2728913" y="2556273"/>
            <a:ext cx="482600" cy="625078"/>
          </a:xfrm>
          <a:prstGeom prst="line">
            <a:avLst/>
          </a:prstGeom>
          <a:noFill/>
          <a:ln w="9525">
            <a:solidFill>
              <a:schemeClr val="tx1"/>
            </a:solidFill>
            <a:prstDash val="dash"/>
            <a:round/>
            <a:headEnd/>
            <a:tailEnd/>
          </a:ln>
          <a:effectLst/>
        </p:spPr>
        <p:txBody>
          <a:bodyPr wrap="none" anchor="ctr"/>
          <a:lstStyle/>
          <a:p>
            <a:endParaRPr lang="en-US"/>
          </a:p>
        </p:txBody>
      </p:sp>
      <p:sp>
        <p:nvSpPr>
          <p:cNvPr id="80906" name="Line 10"/>
          <p:cNvSpPr>
            <a:spLocks noChangeShapeType="1"/>
          </p:cNvSpPr>
          <p:nvPr/>
        </p:nvSpPr>
        <p:spPr bwMode="auto">
          <a:xfrm>
            <a:off x="3192464" y="2544366"/>
            <a:ext cx="446087" cy="652463"/>
          </a:xfrm>
          <a:prstGeom prst="line">
            <a:avLst/>
          </a:prstGeom>
          <a:noFill/>
          <a:ln w="9525">
            <a:solidFill>
              <a:schemeClr val="tx1"/>
            </a:solidFill>
            <a:prstDash val="dash"/>
            <a:round/>
            <a:headEnd/>
            <a:tailEnd/>
          </a:ln>
          <a:effectLst/>
        </p:spPr>
        <p:txBody>
          <a:bodyPr wrap="none" anchor="ctr"/>
          <a:lstStyle/>
          <a:p>
            <a:endParaRPr lang="en-US"/>
          </a:p>
        </p:txBody>
      </p:sp>
      <p:sp>
        <p:nvSpPr>
          <p:cNvPr id="80907" name="Line 11"/>
          <p:cNvSpPr>
            <a:spLocks noChangeShapeType="1"/>
          </p:cNvSpPr>
          <p:nvPr/>
        </p:nvSpPr>
        <p:spPr bwMode="auto">
          <a:xfrm>
            <a:off x="1981200" y="1338263"/>
            <a:ext cx="4725988" cy="0"/>
          </a:xfrm>
          <a:prstGeom prst="line">
            <a:avLst/>
          </a:prstGeom>
          <a:noFill/>
          <a:ln w="9525">
            <a:solidFill>
              <a:schemeClr val="tx1"/>
            </a:solidFill>
            <a:round/>
            <a:headEnd/>
            <a:tailEnd/>
          </a:ln>
          <a:effectLst/>
        </p:spPr>
        <p:txBody>
          <a:bodyPr wrap="none" anchor="ctr"/>
          <a:lstStyle/>
          <a:p>
            <a:endParaRPr lang="en-US"/>
          </a:p>
        </p:txBody>
      </p:sp>
      <p:sp>
        <p:nvSpPr>
          <p:cNvPr id="80908" name="Text Box 12"/>
          <p:cNvSpPr txBox="1">
            <a:spLocks noChangeArrowheads="1"/>
          </p:cNvSpPr>
          <p:nvPr/>
        </p:nvSpPr>
        <p:spPr bwMode="auto">
          <a:xfrm>
            <a:off x="76200" y="1313260"/>
            <a:ext cx="1905000" cy="923330"/>
          </a:xfrm>
          <a:prstGeom prst="rect">
            <a:avLst/>
          </a:prstGeom>
          <a:noFill/>
          <a:ln w="9525">
            <a:noFill/>
            <a:miter lim="800000"/>
            <a:headEnd/>
            <a:tailEnd/>
          </a:ln>
          <a:effectLst/>
        </p:spPr>
        <p:txBody>
          <a:bodyPr anchor="ctr">
            <a:spAutoFit/>
          </a:bodyPr>
          <a:lstStyle/>
          <a:p>
            <a:pPr algn="ctr" eaLnBrk="0" hangingPunct="0">
              <a:spcBef>
                <a:spcPct val="50000"/>
              </a:spcBef>
            </a:pPr>
            <a:r>
              <a:rPr lang="en-US" sz="1800" dirty="0">
                <a:solidFill>
                  <a:schemeClr val="bg2"/>
                </a:solidFill>
              </a:rPr>
              <a:t>Service specific convergence sublayer</a:t>
            </a:r>
          </a:p>
        </p:txBody>
      </p:sp>
      <p:sp>
        <p:nvSpPr>
          <p:cNvPr id="80909" name="Rectangle 13"/>
          <p:cNvSpPr>
            <a:spLocks noChangeArrowheads="1"/>
          </p:cNvSpPr>
          <p:nvPr/>
        </p:nvSpPr>
        <p:spPr bwMode="auto">
          <a:xfrm>
            <a:off x="2654300" y="846535"/>
            <a:ext cx="2268538" cy="271463"/>
          </a:xfrm>
          <a:prstGeom prst="rect">
            <a:avLst/>
          </a:prstGeom>
          <a:noFill/>
          <a:ln w="19050">
            <a:solidFill>
              <a:schemeClr val="tx1"/>
            </a:solidFill>
            <a:miter lim="800000"/>
            <a:headEnd/>
            <a:tailEnd/>
          </a:ln>
          <a:effectLst/>
        </p:spPr>
        <p:txBody>
          <a:bodyPr wrap="none" anchor="ctr"/>
          <a:lstStyle/>
          <a:p>
            <a:endParaRPr lang="en-US"/>
          </a:p>
        </p:txBody>
      </p:sp>
      <p:sp>
        <p:nvSpPr>
          <p:cNvPr id="80910" name="Text Box 14"/>
          <p:cNvSpPr txBox="1">
            <a:spLocks noChangeArrowheads="1"/>
          </p:cNvSpPr>
          <p:nvPr/>
        </p:nvSpPr>
        <p:spPr bwMode="auto">
          <a:xfrm>
            <a:off x="2735263" y="869156"/>
            <a:ext cx="2017712" cy="307777"/>
          </a:xfrm>
          <a:prstGeom prst="rect">
            <a:avLst/>
          </a:prstGeom>
          <a:noFill/>
          <a:ln w="9525">
            <a:noFill/>
            <a:miter lim="800000"/>
            <a:headEnd/>
            <a:tailEnd/>
          </a:ln>
          <a:effectLst/>
        </p:spPr>
        <p:txBody>
          <a:bodyPr anchor="ctr">
            <a:spAutoFit/>
          </a:bodyPr>
          <a:lstStyle/>
          <a:p>
            <a:pPr algn="ctr" eaLnBrk="0" hangingPunct="0">
              <a:spcBef>
                <a:spcPct val="50000"/>
              </a:spcBef>
            </a:pPr>
            <a:r>
              <a:rPr lang="en-US" sz="1400" dirty="0">
                <a:solidFill>
                  <a:schemeClr val="bg2"/>
                </a:solidFill>
              </a:rPr>
              <a:t>Information</a:t>
            </a:r>
          </a:p>
        </p:txBody>
      </p:sp>
      <p:sp>
        <p:nvSpPr>
          <p:cNvPr id="80911" name="Text Box 15"/>
          <p:cNvSpPr txBox="1">
            <a:spLocks noChangeArrowheads="1"/>
          </p:cNvSpPr>
          <p:nvPr/>
        </p:nvSpPr>
        <p:spPr bwMode="auto">
          <a:xfrm>
            <a:off x="6738938" y="1556147"/>
            <a:ext cx="2157412" cy="338554"/>
          </a:xfrm>
          <a:prstGeom prst="rect">
            <a:avLst/>
          </a:prstGeom>
          <a:noFill/>
          <a:ln w="9525">
            <a:noFill/>
            <a:miter lim="800000"/>
            <a:headEnd/>
            <a:tailEnd/>
          </a:ln>
          <a:effectLst/>
        </p:spPr>
        <p:txBody>
          <a:bodyPr anchor="ctr">
            <a:spAutoFit/>
          </a:bodyPr>
          <a:lstStyle/>
          <a:p>
            <a:pPr algn="ctr" eaLnBrk="0" hangingPunct="0">
              <a:spcBef>
                <a:spcPct val="50000"/>
              </a:spcBef>
            </a:pPr>
            <a:r>
              <a:rPr lang="en-US" sz="1600" dirty="0">
                <a:solidFill>
                  <a:schemeClr val="bg2"/>
                </a:solidFill>
              </a:rPr>
              <a:t>Assume null</a:t>
            </a:r>
          </a:p>
        </p:txBody>
      </p:sp>
      <p:sp>
        <p:nvSpPr>
          <p:cNvPr id="80912" name="Line 16"/>
          <p:cNvSpPr>
            <a:spLocks noChangeShapeType="1"/>
          </p:cNvSpPr>
          <p:nvPr/>
        </p:nvSpPr>
        <p:spPr bwMode="auto">
          <a:xfrm flipH="1">
            <a:off x="4900613" y="1062037"/>
            <a:ext cx="12700" cy="1210866"/>
          </a:xfrm>
          <a:prstGeom prst="line">
            <a:avLst/>
          </a:prstGeom>
          <a:noFill/>
          <a:ln w="9525">
            <a:solidFill>
              <a:schemeClr val="tx1"/>
            </a:solidFill>
            <a:prstDash val="dash"/>
            <a:round/>
            <a:headEnd/>
            <a:tailEnd/>
          </a:ln>
          <a:effectLst/>
        </p:spPr>
        <p:txBody>
          <a:bodyPr wrap="none" anchor="ctr"/>
          <a:lstStyle/>
          <a:p>
            <a:endParaRPr lang="en-US"/>
          </a:p>
        </p:txBody>
      </p:sp>
      <p:sp>
        <p:nvSpPr>
          <p:cNvPr id="80913" name="Line 17"/>
          <p:cNvSpPr>
            <a:spLocks noChangeShapeType="1"/>
          </p:cNvSpPr>
          <p:nvPr/>
        </p:nvSpPr>
        <p:spPr bwMode="auto">
          <a:xfrm flipH="1">
            <a:off x="2641600" y="1096567"/>
            <a:ext cx="12700" cy="1183481"/>
          </a:xfrm>
          <a:prstGeom prst="line">
            <a:avLst/>
          </a:prstGeom>
          <a:noFill/>
          <a:ln w="9525">
            <a:solidFill>
              <a:schemeClr val="tx1"/>
            </a:solidFill>
            <a:prstDash val="dash"/>
            <a:round/>
            <a:headEnd/>
            <a:tailEnd/>
          </a:ln>
          <a:effectLst/>
        </p:spPr>
        <p:txBody>
          <a:bodyPr wrap="none" anchor="ctr"/>
          <a:lstStyle/>
          <a:p>
            <a:endParaRPr lang="en-US"/>
          </a:p>
        </p:txBody>
      </p:sp>
      <p:sp>
        <p:nvSpPr>
          <p:cNvPr id="80914" name="Rectangle 18"/>
          <p:cNvSpPr>
            <a:spLocks noChangeArrowheads="1"/>
          </p:cNvSpPr>
          <p:nvPr/>
        </p:nvSpPr>
        <p:spPr bwMode="auto">
          <a:xfrm>
            <a:off x="4914901" y="2274094"/>
            <a:ext cx="803275" cy="271463"/>
          </a:xfrm>
          <a:prstGeom prst="rect">
            <a:avLst/>
          </a:prstGeom>
          <a:noFill/>
          <a:ln w="19050">
            <a:solidFill>
              <a:schemeClr val="tx1"/>
            </a:solidFill>
            <a:miter lim="800000"/>
            <a:headEnd/>
            <a:tailEnd/>
          </a:ln>
          <a:effectLst/>
        </p:spPr>
        <p:txBody>
          <a:bodyPr wrap="none" anchor="ctr"/>
          <a:lstStyle/>
          <a:p>
            <a:endParaRPr lang="en-US"/>
          </a:p>
        </p:txBody>
      </p:sp>
      <p:sp>
        <p:nvSpPr>
          <p:cNvPr id="80915" name="Text Box 19"/>
          <p:cNvSpPr txBox="1">
            <a:spLocks noChangeArrowheads="1"/>
          </p:cNvSpPr>
          <p:nvPr/>
        </p:nvSpPr>
        <p:spPr bwMode="auto">
          <a:xfrm>
            <a:off x="5380038" y="2303860"/>
            <a:ext cx="293670" cy="307777"/>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400" dirty="0">
                <a:solidFill>
                  <a:schemeClr val="bg2"/>
                </a:solidFill>
              </a:rPr>
              <a:t>T</a:t>
            </a:r>
            <a:endParaRPr lang="en-US" dirty="0">
              <a:solidFill>
                <a:schemeClr val="bg2"/>
              </a:solidFill>
            </a:endParaRPr>
          </a:p>
        </p:txBody>
      </p:sp>
      <p:sp>
        <p:nvSpPr>
          <p:cNvPr id="80916" name="Line 20"/>
          <p:cNvSpPr>
            <a:spLocks noChangeShapeType="1"/>
          </p:cNvSpPr>
          <p:nvPr/>
        </p:nvSpPr>
        <p:spPr bwMode="auto">
          <a:xfrm>
            <a:off x="5327650" y="2265760"/>
            <a:ext cx="0" cy="279797"/>
          </a:xfrm>
          <a:prstGeom prst="line">
            <a:avLst/>
          </a:prstGeom>
          <a:noFill/>
          <a:ln w="19050">
            <a:solidFill>
              <a:schemeClr val="tx1"/>
            </a:solidFill>
            <a:round/>
            <a:headEnd/>
            <a:tailEnd/>
          </a:ln>
          <a:effectLst/>
        </p:spPr>
        <p:txBody>
          <a:bodyPr wrap="none" anchor="ctr"/>
          <a:lstStyle/>
          <a:p>
            <a:endParaRPr lang="en-US"/>
          </a:p>
        </p:txBody>
      </p:sp>
      <p:sp>
        <p:nvSpPr>
          <p:cNvPr id="80917" name="Text Box 21"/>
          <p:cNvSpPr txBox="1">
            <a:spLocks noChangeArrowheads="1"/>
          </p:cNvSpPr>
          <p:nvPr/>
        </p:nvSpPr>
        <p:spPr bwMode="auto">
          <a:xfrm>
            <a:off x="4913313" y="2309813"/>
            <a:ext cx="447558" cy="246221"/>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000"/>
              <a:t>PAD</a:t>
            </a:r>
          </a:p>
        </p:txBody>
      </p:sp>
      <p:grpSp>
        <p:nvGrpSpPr>
          <p:cNvPr id="2" name="Group 22"/>
          <p:cNvGrpSpPr>
            <a:grpSpLocks/>
          </p:cNvGrpSpPr>
          <p:nvPr/>
        </p:nvGrpSpPr>
        <p:grpSpPr bwMode="auto">
          <a:xfrm>
            <a:off x="2236789" y="2281238"/>
            <a:ext cx="2994025" cy="329804"/>
            <a:chOff x="1734" y="605"/>
            <a:chExt cx="231" cy="277"/>
          </a:xfrm>
        </p:grpSpPr>
        <p:sp>
          <p:nvSpPr>
            <p:cNvPr id="80919" name="Rectangle 23"/>
            <p:cNvSpPr>
              <a:spLocks noChangeArrowheads="1"/>
            </p:cNvSpPr>
            <p:nvPr/>
          </p:nvSpPr>
          <p:spPr bwMode="auto">
            <a:xfrm>
              <a:off x="1766" y="605"/>
              <a:ext cx="175" cy="228"/>
            </a:xfrm>
            <a:prstGeom prst="rect">
              <a:avLst/>
            </a:prstGeom>
            <a:noFill/>
            <a:ln w="19050">
              <a:solidFill>
                <a:schemeClr val="tx1"/>
              </a:solidFill>
              <a:miter lim="800000"/>
              <a:headEnd/>
              <a:tailEnd/>
            </a:ln>
            <a:effectLst/>
          </p:spPr>
          <p:txBody>
            <a:bodyPr wrap="none" anchor="ctr"/>
            <a:lstStyle/>
            <a:p>
              <a:endParaRPr lang="en-US"/>
            </a:p>
          </p:txBody>
        </p:sp>
        <p:sp>
          <p:nvSpPr>
            <p:cNvPr id="80920" name="Text Box 24"/>
            <p:cNvSpPr txBox="1">
              <a:spLocks noChangeArrowheads="1"/>
            </p:cNvSpPr>
            <p:nvPr/>
          </p:nvSpPr>
          <p:spPr bwMode="auto">
            <a:xfrm>
              <a:off x="1734" y="624"/>
              <a:ext cx="231" cy="258"/>
            </a:xfrm>
            <a:prstGeom prst="rect">
              <a:avLst/>
            </a:prstGeom>
            <a:noFill/>
            <a:ln w="9525">
              <a:noFill/>
              <a:miter lim="800000"/>
              <a:headEnd/>
              <a:tailEnd/>
            </a:ln>
            <a:effectLst/>
          </p:spPr>
          <p:txBody>
            <a:bodyPr anchor="ctr">
              <a:spAutoFit/>
            </a:bodyPr>
            <a:lstStyle/>
            <a:p>
              <a:pPr algn="ctr" eaLnBrk="0" hangingPunct="0">
                <a:spcBef>
                  <a:spcPct val="50000"/>
                </a:spcBef>
              </a:pPr>
              <a:endParaRPr lang="en-US" sz="1400" dirty="0"/>
            </a:p>
          </p:txBody>
        </p:sp>
      </p:grpSp>
      <p:sp>
        <p:nvSpPr>
          <p:cNvPr id="80921" name="Text Box 25"/>
          <p:cNvSpPr txBox="1">
            <a:spLocks noChangeArrowheads="1"/>
          </p:cNvSpPr>
          <p:nvPr/>
        </p:nvSpPr>
        <p:spPr bwMode="auto">
          <a:xfrm>
            <a:off x="6834188" y="901303"/>
            <a:ext cx="2157412" cy="338554"/>
          </a:xfrm>
          <a:prstGeom prst="rect">
            <a:avLst/>
          </a:prstGeom>
          <a:noFill/>
          <a:ln w="9525">
            <a:noFill/>
            <a:miter lim="800000"/>
            <a:headEnd/>
            <a:tailEnd/>
          </a:ln>
          <a:effectLst/>
        </p:spPr>
        <p:txBody>
          <a:bodyPr anchor="ctr">
            <a:spAutoFit/>
          </a:bodyPr>
          <a:lstStyle/>
          <a:p>
            <a:pPr algn="ctr" eaLnBrk="0" hangingPunct="0">
              <a:spcBef>
                <a:spcPct val="50000"/>
              </a:spcBef>
            </a:pPr>
            <a:r>
              <a:rPr lang="en-US" sz="1600" dirty="0">
                <a:solidFill>
                  <a:schemeClr val="bg2"/>
                </a:solidFill>
              </a:rPr>
              <a:t>User message</a:t>
            </a:r>
          </a:p>
        </p:txBody>
      </p:sp>
      <p:sp>
        <p:nvSpPr>
          <p:cNvPr id="80922" name="Text Box 26"/>
          <p:cNvSpPr txBox="1">
            <a:spLocks noChangeArrowheads="1"/>
          </p:cNvSpPr>
          <p:nvPr/>
        </p:nvSpPr>
        <p:spPr bwMode="auto">
          <a:xfrm>
            <a:off x="6881814" y="2188369"/>
            <a:ext cx="2262187" cy="830997"/>
          </a:xfrm>
          <a:prstGeom prst="rect">
            <a:avLst/>
          </a:prstGeom>
          <a:noFill/>
          <a:ln w="9525">
            <a:noFill/>
            <a:miter lim="800000"/>
            <a:headEnd/>
            <a:tailEnd/>
          </a:ln>
          <a:effectLst/>
        </p:spPr>
        <p:txBody>
          <a:bodyPr anchor="ctr">
            <a:spAutoFit/>
          </a:bodyPr>
          <a:lstStyle/>
          <a:p>
            <a:pPr eaLnBrk="0" hangingPunct="0">
              <a:spcBef>
                <a:spcPct val="50000"/>
              </a:spcBef>
            </a:pPr>
            <a:r>
              <a:rPr lang="en-US" sz="1600" dirty="0">
                <a:solidFill>
                  <a:schemeClr val="bg2"/>
                </a:solidFill>
              </a:rPr>
              <a:t>Pad message to multiple of 4 bytes.  Add header and trailer</a:t>
            </a:r>
            <a:r>
              <a:rPr lang="en-US" sz="1600" dirty="0"/>
              <a:t>.</a:t>
            </a:r>
          </a:p>
        </p:txBody>
      </p:sp>
      <p:sp>
        <p:nvSpPr>
          <p:cNvPr id="80923" name="Text Box 27"/>
          <p:cNvSpPr txBox="1">
            <a:spLocks noChangeArrowheads="1"/>
          </p:cNvSpPr>
          <p:nvPr/>
        </p:nvSpPr>
        <p:spPr bwMode="auto">
          <a:xfrm>
            <a:off x="6831014" y="3198019"/>
            <a:ext cx="2351087" cy="1077218"/>
          </a:xfrm>
          <a:prstGeom prst="rect">
            <a:avLst/>
          </a:prstGeom>
          <a:noFill/>
          <a:ln w="9525">
            <a:noFill/>
            <a:miter lim="800000"/>
            <a:headEnd/>
            <a:tailEnd/>
          </a:ln>
          <a:effectLst/>
        </p:spPr>
        <p:txBody>
          <a:bodyPr anchor="ctr">
            <a:spAutoFit/>
          </a:bodyPr>
          <a:lstStyle/>
          <a:p>
            <a:pPr eaLnBrk="0" hangingPunct="0">
              <a:spcBef>
                <a:spcPct val="50000"/>
              </a:spcBef>
            </a:pPr>
            <a:r>
              <a:rPr lang="en-US" sz="1600" dirty="0">
                <a:solidFill>
                  <a:schemeClr val="bg2"/>
                </a:solidFill>
              </a:rPr>
              <a:t>Each SAR-PDU consists of 2-byte header, 2-byte trailer, and 44-byte payload.</a:t>
            </a:r>
          </a:p>
        </p:txBody>
      </p:sp>
      <p:sp>
        <p:nvSpPr>
          <p:cNvPr id="80924" name="Text Box 28"/>
          <p:cNvSpPr txBox="1">
            <a:spLocks noChangeArrowheads="1"/>
          </p:cNvSpPr>
          <p:nvPr/>
        </p:nvSpPr>
        <p:spPr bwMode="auto">
          <a:xfrm>
            <a:off x="2292350" y="2291954"/>
            <a:ext cx="314510" cy="307777"/>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400" dirty="0">
                <a:solidFill>
                  <a:schemeClr val="bg2"/>
                </a:solidFill>
              </a:rPr>
              <a:t>H</a:t>
            </a:r>
            <a:endParaRPr lang="en-US" dirty="0">
              <a:solidFill>
                <a:schemeClr val="bg2"/>
              </a:solidFill>
            </a:endParaRPr>
          </a:p>
        </p:txBody>
      </p:sp>
      <p:sp>
        <p:nvSpPr>
          <p:cNvPr id="80925" name="Rectangle 29"/>
          <p:cNvSpPr>
            <a:spLocks noChangeArrowheads="1"/>
          </p:cNvSpPr>
          <p:nvPr/>
        </p:nvSpPr>
        <p:spPr bwMode="auto">
          <a:xfrm>
            <a:off x="2292351" y="2275285"/>
            <a:ext cx="360363" cy="272653"/>
          </a:xfrm>
          <a:prstGeom prst="rect">
            <a:avLst/>
          </a:prstGeom>
          <a:noFill/>
          <a:ln w="19050">
            <a:solidFill>
              <a:schemeClr val="tx1"/>
            </a:solidFill>
            <a:miter lim="800000"/>
            <a:headEnd/>
            <a:tailEnd/>
          </a:ln>
          <a:effectLst/>
        </p:spPr>
        <p:txBody>
          <a:bodyPr wrap="none" anchor="ctr"/>
          <a:lstStyle/>
          <a:p>
            <a:endParaRPr lang="en-US"/>
          </a:p>
        </p:txBody>
      </p:sp>
      <p:sp>
        <p:nvSpPr>
          <p:cNvPr id="80926" name="Text Box 30"/>
          <p:cNvSpPr txBox="1">
            <a:spLocks noChangeArrowheads="1"/>
          </p:cNvSpPr>
          <p:nvPr/>
        </p:nvSpPr>
        <p:spPr bwMode="auto">
          <a:xfrm>
            <a:off x="2384425" y="2549129"/>
            <a:ext cx="269626" cy="276999"/>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200"/>
              <a:t>4</a:t>
            </a:r>
            <a:endParaRPr lang="en-US" sz="1400"/>
          </a:p>
        </p:txBody>
      </p:sp>
      <p:sp>
        <p:nvSpPr>
          <p:cNvPr id="80927" name="Text Box 31"/>
          <p:cNvSpPr txBox="1">
            <a:spLocks noChangeArrowheads="1"/>
          </p:cNvSpPr>
          <p:nvPr/>
        </p:nvSpPr>
        <p:spPr bwMode="auto">
          <a:xfrm>
            <a:off x="5418138" y="2545556"/>
            <a:ext cx="269626" cy="276999"/>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200"/>
              <a:t>4</a:t>
            </a:r>
            <a:endParaRPr lang="en-US" sz="1400"/>
          </a:p>
        </p:txBody>
      </p:sp>
      <p:grpSp>
        <p:nvGrpSpPr>
          <p:cNvPr id="3" name="Group 32"/>
          <p:cNvGrpSpPr>
            <a:grpSpLocks/>
          </p:cNvGrpSpPr>
          <p:nvPr/>
        </p:nvGrpSpPr>
        <p:grpSpPr bwMode="auto">
          <a:xfrm>
            <a:off x="1971675" y="3161110"/>
            <a:ext cx="1055688" cy="553641"/>
            <a:chOff x="1549" y="2572"/>
            <a:chExt cx="665" cy="465"/>
          </a:xfrm>
        </p:grpSpPr>
        <p:sp>
          <p:nvSpPr>
            <p:cNvPr id="80929" name="Rectangle 33"/>
            <p:cNvSpPr>
              <a:spLocks noChangeArrowheads="1"/>
            </p:cNvSpPr>
            <p:nvPr/>
          </p:nvSpPr>
          <p:spPr bwMode="auto">
            <a:xfrm>
              <a:off x="1654" y="2572"/>
              <a:ext cx="457" cy="228"/>
            </a:xfrm>
            <a:prstGeom prst="rect">
              <a:avLst/>
            </a:prstGeom>
            <a:noFill/>
            <a:ln w="19050">
              <a:solidFill>
                <a:schemeClr val="tx1"/>
              </a:solidFill>
              <a:miter lim="800000"/>
              <a:headEnd/>
              <a:tailEnd/>
            </a:ln>
            <a:effectLst/>
          </p:spPr>
          <p:txBody>
            <a:bodyPr wrap="none" anchor="ctr"/>
            <a:lstStyle/>
            <a:p>
              <a:endParaRPr lang="en-US"/>
            </a:p>
          </p:txBody>
        </p:sp>
        <p:sp>
          <p:nvSpPr>
            <p:cNvPr id="80930" name="Text Box 34"/>
            <p:cNvSpPr txBox="1">
              <a:spLocks noChangeArrowheads="1"/>
            </p:cNvSpPr>
            <p:nvPr/>
          </p:nvSpPr>
          <p:spPr bwMode="auto">
            <a:xfrm>
              <a:off x="1549" y="2778"/>
              <a:ext cx="665" cy="259"/>
            </a:xfrm>
            <a:prstGeom prst="rect">
              <a:avLst/>
            </a:prstGeom>
            <a:noFill/>
            <a:ln w="9525">
              <a:noFill/>
              <a:miter lim="800000"/>
              <a:headEnd/>
              <a:tailEnd/>
            </a:ln>
            <a:effectLst/>
          </p:spPr>
          <p:txBody>
            <a:bodyPr anchor="ctr">
              <a:spAutoFit/>
            </a:bodyPr>
            <a:lstStyle/>
            <a:p>
              <a:pPr algn="ctr" eaLnBrk="0" hangingPunct="0">
                <a:spcBef>
                  <a:spcPct val="50000"/>
                </a:spcBef>
              </a:pPr>
              <a:r>
                <a:rPr lang="en-US" sz="1200"/>
                <a:t>2   44    2</a:t>
              </a:r>
              <a:r>
                <a:rPr lang="en-US" sz="1400"/>
                <a:t> </a:t>
              </a:r>
            </a:p>
          </p:txBody>
        </p:sp>
        <p:sp>
          <p:nvSpPr>
            <p:cNvPr id="80931" name="Line 35"/>
            <p:cNvSpPr>
              <a:spLocks noChangeShapeType="1"/>
            </p:cNvSpPr>
            <p:nvPr/>
          </p:nvSpPr>
          <p:spPr bwMode="auto">
            <a:xfrm>
              <a:off x="1739" y="2575"/>
              <a:ext cx="0" cy="220"/>
            </a:xfrm>
            <a:prstGeom prst="line">
              <a:avLst/>
            </a:prstGeom>
            <a:noFill/>
            <a:ln w="19050">
              <a:solidFill>
                <a:schemeClr val="tx1"/>
              </a:solidFill>
              <a:round/>
              <a:headEnd/>
              <a:tailEnd/>
            </a:ln>
            <a:effectLst/>
          </p:spPr>
          <p:txBody>
            <a:bodyPr wrap="none" anchor="ctr"/>
            <a:lstStyle/>
            <a:p>
              <a:endParaRPr lang="en-US"/>
            </a:p>
          </p:txBody>
        </p:sp>
        <p:sp>
          <p:nvSpPr>
            <p:cNvPr id="80932" name="Line 36"/>
            <p:cNvSpPr>
              <a:spLocks noChangeShapeType="1"/>
            </p:cNvSpPr>
            <p:nvPr/>
          </p:nvSpPr>
          <p:spPr bwMode="auto">
            <a:xfrm>
              <a:off x="2027" y="2575"/>
              <a:ext cx="0" cy="220"/>
            </a:xfrm>
            <a:prstGeom prst="line">
              <a:avLst/>
            </a:prstGeom>
            <a:noFill/>
            <a:ln w="19050">
              <a:solidFill>
                <a:schemeClr val="tx1"/>
              </a:solidFill>
              <a:round/>
              <a:headEnd/>
              <a:tailEnd/>
            </a:ln>
            <a:effectLst/>
          </p:spPr>
          <p:txBody>
            <a:bodyPr wrap="none" anchor="ctr"/>
            <a:lstStyle/>
            <a:p>
              <a:endParaRPr lang="en-US"/>
            </a:p>
          </p:txBody>
        </p:sp>
      </p:grpSp>
      <p:grpSp>
        <p:nvGrpSpPr>
          <p:cNvPr id="4" name="Group 37"/>
          <p:cNvGrpSpPr>
            <a:grpSpLocks/>
          </p:cNvGrpSpPr>
          <p:nvPr/>
        </p:nvGrpSpPr>
        <p:grpSpPr bwMode="auto">
          <a:xfrm>
            <a:off x="2897189" y="3168254"/>
            <a:ext cx="1055687" cy="553641"/>
            <a:chOff x="1549" y="2572"/>
            <a:chExt cx="665" cy="465"/>
          </a:xfrm>
        </p:grpSpPr>
        <p:sp>
          <p:nvSpPr>
            <p:cNvPr id="80934" name="Rectangle 38"/>
            <p:cNvSpPr>
              <a:spLocks noChangeArrowheads="1"/>
            </p:cNvSpPr>
            <p:nvPr/>
          </p:nvSpPr>
          <p:spPr bwMode="auto">
            <a:xfrm>
              <a:off x="1654" y="2572"/>
              <a:ext cx="457" cy="228"/>
            </a:xfrm>
            <a:prstGeom prst="rect">
              <a:avLst/>
            </a:prstGeom>
            <a:noFill/>
            <a:ln w="19050">
              <a:solidFill>
                <a:schemeClr val="tx1"/>
              </a:solidFill>
              <a:miter lim="800000"/>
              <a:headEnd/>
              <a:tailEnd/>
            </a:ln>
            <a:effectLst/>
          </p:spPr>
          <p:txBody>
            <a:bodyPr wrap="none" anchor="ctr"/>
            <a:lstStyle/>
            <a:p>
              <a:endParaRPr lang="en-US"/>
            </a:p>
          </p:txBody>
        </p:sp>
        <p:sp>
          <p:nvSpPr>
            <p:cNvPr id="80935" name="Text Box 39"/>
            <p:cNvSpPr txBox="1">
              <a:spLocks noChangeArrowheads="1"/>
            </p:cNvSpPr>
            <p:nvPr/>
          </p:nvSpPr>
          <p:spPr bwMode="auto">
            <a:xfrm>
              <a:off x="1549" y="2778"/>
              <a:ext cx="665" cy="259"/>
            </a:xfrm>
            <a:prstGeom prst="rect">
              <a:avLst/>
            </a:prstGeom>
            <a:noFill/>
            <a:ln w="9525">
              <a:noFill/>
              <a:miter lim="800000"/>
              <a:headEnd/>
              <a:tailEnd/>
            </a:ln>
            <a:effectLst/>
          </p:spPr>
          <p:txBody>
            <a:bodyPr anchor="ctr">
              <a:spAutoFit/>
            </a:bodyPr>
            <a:lstStyle/>
            <a:p>
              <a:pPr algn="ctr" eaLnBrk="0" hangingPunct="0">
                <a:spcBef>
                  <a:spcPct val="50000"/>
                </a:spcBef>
              </a:pPr>
              <a:r>
                <a:rPr lang="en-US" sz="1200"/>
                <a:t>2   44    2</a:t>
              </a:r>
              <a:r>
                <a:rPr lang="en-US" sz="1400"/>
                <a:t> </a:t>
              </a:r>
            </a:p>
          </p:txBody>
        </p:sp>
        <p:sp>
          <p:nvSpPr>
            <p:cNvPr id="80936" name="Line 40"/>
            <p:cNvSpPr>
              <a:spLocks noChangeShapeType="1"/>
            </p:cNvSpPr>
            <p:nvPr/>
          </p:nvSpPr>
          <p:spPr bwMode="auto">
            <a:xfrm>
              <a:off x="1739" y="2575"/>
              <a:ext cx="0" cy="220"/>
            </a:xfrm>
            <a:prstGeom prst="line">
              <a:avLst/>
            </a:prstGeom>
            <a:noFill/>
            <a:ln w="19050">
              <a:solidFill>
                <a:schemeClr val="tx1"/>
              </a:solidFill>
              <a:round/>
              <a:headEnd/>
              <a:tailEnd/>
            </a:ln>
            <a:effectLst/>
          </p:spPr>
          <p:txBody>
            <a:bodyPr wrap="none" anchor="ctr"/>
            <a:lstStyle/>
            <a:p>
              <a:endParaRPr lang="en-US"/>
            </a:p>
          </p:txBody>
        </p:sp>
        <p:sp>
          <p:nvSpPr>
            <p:cNvPr id="80937" name="Line 41"/>
            <p:cNvSpPr>
              <a:spLocks noChangeShapeType="1"/>
            </p:cNvSpPr>
            <p:nvPr/>
          </p:nvSpPr>
          <p:spPr bwMode="auto">
            <a:xfrm>
              <a:off x="2027" y="2575"/>
              <a:ext cx="0" cy="220"/>
            </a:xfrm>
            <a:prstGeom prst="line">
              <a:avLst/>
            </a:prstGeom>
            <a:noFill/>
            <a:ln w="19050">
              <a:solidFill>
                <a:schemeClr val="tx1"/>
              </a:solidFill>
              <a:round/>
              <a:headEnd/>
              <a:tailEnd/>
            </a:ln>
            <a:effectLst/>
          </p:spPr>
          <p:txBody>
            <a:bodyPr wrap="none" anchor="ctr"/>
            <a:lstStyle/>
            <a:p>
              <a:endParaRPr lang="en-US"/>
            </a:p>
          </p:txBody>
        </p:sp>
      </p:grpSp>
      <p:grpSp>
        <p:nvGrpSpPr>
          <p:cNvPr id="5" name="Group 42"/>
          <p:cNvGrpSpPr>
            <a:grpSpLocks/>
          </p:cNvGrpSpPr>
          <p:nvPr/>
        </p:nvGrpSpPr>
        <p:grpSpPr bwMode="auto">
          <a:xfrm>
            <a:off x="4945064" y="3201591"/>
            <a:ext cx="1055687" cy="553641"/>
            <a:chOff x="1549" y="2572"/>
            <a:chExt cx="665" cy="465"/>
          </a:xfrm>
        </p:grpSpPr>
        <p:sp>
          <p:nvSpPr>
            <p:cNvPr id="80939" name="Rectangle 43"/>
            <p:cNvSpPr>
              <a:spLocks noChangeArrowheads="1"/>
            </p:cNvSpPr>
            <p:nvPr/>
          </p:nvSpPr>
          <p:spPr bwMode="auto">
            <a:xfrm>
              <a:off x="1654" y="2572"/>
              <a:ext cx="457" cy="228"/>
            </a:xfrm>
            <a:prstGeom prst="rect">
              <a:avLst/>
            </a:prstGeom>
            <a:noFill/>
            <a:ln w="19050">
              <a:solidFill>
                <a:schemeClr val="tx1"/>
              </a:solidFill>
              <a:miter lim="800000"/>
              <a:headEnd/>
              <a:tailEnd/>
            </a:ln>
            <a:effectLst/>
          </p:spPr>
          <p:txBody>
            <a:bodyPr wrap="none" anchor="ctr"/>
            <a:lstStyle/>
            <a:p>
              <a:endParaRPr lang="en-US"/>
            </a:p>
          </p:txBody>
        </p:sp>
        <p:sp>
          <p:nvSpPr>
            <p:cNvPr id="80940" name="Text Box 44"/>
            <p:cNvSpPr txBox="1">
              <a:spLocks noChangeArrowheads="1"/>
            </p:cNvSpPr>
            <p:nvPr/>
          </p:nvSpPr>
          <p:spPr bwMode="auto">
            <a:xfrm>
              <a:off x="1549" y="2778"/>
              <a:ext cx="665" cy="259"/>
            </a:xfrm>
            <a:prstGeom prst="rect">
              <a:avLst/>
            </a:prstGeom>
            <a:noFill/>
            <a:ln w="9525">
              <a:noFill/>
              <a:miter lim="800000"/>
              <a:headEnd/>
              <a:tailEnd/>
            </a:ln>
            <a:effectLst/>
          </p:spPr>
          <p:txBody>
            <a:bodyPr anchor="ctr">
              <a:spAutoFit/>
            </a:bodyPr>
            <a:lstStyle/>
            <a:p>
              <a:pPr algn="ctr" eaLnBrk="0" hangingPunct="0">
                <a:spcBef>
                  <a:spcPct val="50000"/>
                </a:spcBef>
              </a:pPr>
              <a:r>
                <a:rPr lang="en-US" sz="1200"/>
                <a:t>2   44    2</a:t>
              </a:r>
              <a:r>
                <a:rPr lang="en-US" sz="1400"/>
                <a:t> </a:t>
              </a:r>
            </a:p>
          </p:txBody>
        </p:sp>
        <p:sp>
          <p:nvSpPr>
            <p:cNvPr id="80941" name="Line 45"/>
            <p:cNvSpPr>
              <a:spLocks noChangeShapeType="1"/>
            </p:cNvSpPr>
            <p:nvPr/>
          </p:nvSpPr>
          <p:spPr bwMode="auto">
            <a:xfrm>
              <a:off x="1739" y="2575"/>
              <a:ext cx="0" cy="220"/>
            </a:xfrm>
            <a:prstGeom prst="line">
              <a:avLst/>
            </a:prstGeom>
            <a:noFill/>
            <a:ln w="19050">
              <a:solidFill>
                <a:schemeClr val="tx1"/>
              </a:solidFill>
              <a:round/>
              <a:headEnd/>
              <a:tailEnd/>
            </a:ln>
            <a:effectLst/>
          </p:spPr>
          <p:txBody>
            <a:bodyPr wrap="none" anchor="ctr"/>
            <a:lstStyle/>
            <a:p>
              <a:endParaRPr lang="en-US"/>
            </a:p>
          </p:txBody>
        </p:sp>
        <p:sp>
          <p:nvSpPr>
            <p:cNvPr id="80942" name="Line 46"/>
            <p:cNvSpPr>
              <a:spLocks noChangeShapeType="1"/>
            </p:cNvSpPr>
            <p:nvPr/>
          </p:nvSpPr>
          <p:spPr bwMode="auto">
            <a:xfrm>
              <a:off x="2027" y="2575"/>
              <a:ext cx="0" cy="220"/>
            </a:xfrm>
            <a:prstGeom prst="line">
              <a:avLst/>
            </a:prstGeom>
            <a:noFill/>
            <a:ln w="19050">
              <a:solidFill>
                <a:schemeClr val="tx1"/>
              </a:solidFill>
              <a:round/>
              <a:headEnd/>
              <a:tailEnd/>
            </a:ln>
            <a:effectLst/>
          </p:spPr>
          <p:txBody>
            <a:bodyPr wrap="none" anchor="ctr"/>
            <a:lstStyle/>
            <a:p>
              <a:endParaRPr lang="en-US"/>
            </a:p>
          </p:txBody>
        </p:sp>
      </p:grpSp>
      <p:sp>
        <p:nvSpPr>
          <p:cNvPr id="80943" name="Text Box 47"/>
          <p:cNvSpPr txBox="1">
            <a:spLocks noChangeArrowheads="1"/>
          </p:cNvSpPr>
          <p:nvPr/>
        </p:nvSpPr>
        <p:spPr bwMode="auto">
          <a:xfrm>
            <a:off x="4237038" y="4224338"/>
            <a:ext cx="488950" cy="400110"/>
          </a:xfrm>
          <a:prstGeom prst="rect">
            <a:avLst/>
          </a:prstGeom>
          <a:noFill/>
          <a:ln w="9525">
            <a:noFill/>
            <a:miter lim="800000"/>
            <a:headEnd/>
            <a:tailEnd/>
          </a:ln>
          <a:effectLst/>
        </p:spPr>
        <p:txBody>
          <a:bodyPr anchor="ctr">
            <a:spAutoFit/>
          </a:bodyPr>
          <a:lstStyle/>
          <a:p>
            <a:pPr algn="ctr" eaLnBrk="0" hangingPunct="0">
              <a:spcBef>
                <a:spcPct val="50000"/>
              </a:spcBef>
            </a:pPr>
            <a:r>
              <a:rPr lang="en-US" sz="2000"/>
              <a:t>…</a:t>
            </a:r>
          </a:p>
        </p:txBody>
      </p:sp>
      <p:sp>
        <p:nvSpPr>
          <p:cNvPr id="80944" name="Text Box 48"/>
          <p:cNvSpPr txBox="1">
            <a:spLocks noChangeArrowheads="1"/>
          </p:cNvSpPr>
          <p:nvPr/>
        </p:nvSpPr>
        <p:spPr bwMode="auto">
          <a:xfrm>
            <a:off x="4232275" y="3234929"/>
            <a:ext cx="488950" cy="400110"/>
          </a:xfrm>
          <a:prstGeom prst="rect">
            <a:avLst/>
          </a:prstGeom>
          <a:noFill/>
          <a:ln w="9525">
            <a:noFill/>
            <a:miter lim="800000"/>
            <a:headEnd/>
            <a:tailEnd/>
          </a:ln>
          <a:effectLst/>
        </p:spPr>
        <p:txBody>
          <a:bodyPr anchor="ctr">
            <a:spAutoFit/>
          </a:bodyPr>
          <a:lstStyle/>
          <a:p>
            <a:pPr algn="ctr" eaLnBrk="0" hangingPunct="0">
              <a:spcBef>
                <a:spcPct val="50000"/>
              </a:spcBef>
            </a:pPr>
            <a:r>
              <a:rPr lang="en-US" sz="2000"/>
              <a:t>…</a:t>
            </a:r>
          </a:p>
        </p:txBody>
      </p:sp>
      <p:sp>
        <p:nvSpPr>
          <p:cNvPr id="80945" name="Text Box 49"/>
          <p:cNvSpPr txBox="1">
            <a:spLocks noChangeArrowheads="1"/>
          </p:cNvSpPr>
          <p:nvPr/>
        </p:nvSpPr>
        <p:spPr bwMode="auto">
          <a:xfrm>
            <a:off x="2767013" y="2303860"/>
            <a:ext cx="2017712" cy="307777"/>
          </a:xfrm>
          <a:prstGeom prst="rect">
            <a:avLst/>
          </a:prstGeom>
          <a:noFill/>
          <a:ln w="9525">
            <a:noFill/>
            <a:miter lim="800000"/>
            <a:headEnd/>
            <a:tailEnd/>
          </a:ln>
          <a:effectLst/>
        </p:spPr>
        <p:txBody>
          <a:bodyPr anchor="ctr">
            <a:spAutoFit/>
          </a:bodyPr>
          <a:lstStyle/>
          <a:p>
            <a:pPr algn="ctr" eaLnBrk="0" hangingPunct="0">
              <a:spcBef>
                <a:spcPct val="50000"/>
              </a:spcBef>
            </a:pPr>
            <a:r>
              <a:rPr lang="en-US" sz="1400" dirty="0">
                <a:solidFill>
                  <a:schemeClr val="bg2"/>
                </a:solidFill>
              </a:rPr>
              <a:t>Information</a:t>
            </a:r>
          </a:p>
        </p:txBody>
      </p:sp>
      <p:sp>
        <p:nvSpPr>
          <p:cNvPr id="80946" name="Line 50"/>
          <p:cNvSpPr>
            <a:spLocks noChangeShapeType="1"/>
          </p:cNvSpPr>
          <p:nvPr/>
        </p:nvSpPr>
        <p:spPr bwMode="auto">
          <a:xfrm>
            <a:off x="2141538" y="3434954"/>
            <a:ext cx="0" cy="751284"/>
          </a:xfrm>
          <a:prstGeom prst="line">
            <a:avLst/>
          </a:prstGeom>
          <a:noFill/>
          <a:ln w="9525">
            <a:solidFill>
              <a:schemeClr val="tx1"/>
            </a:solidFill>
            <a:prstDash val="sysDot"/>
            <a:round/>
            <a:headEnd/>
            <a:tailEnd/>
          </a:ln>
          <a:effectLst/>
        </p:spPr>
        <p:txBody>
          <a:bodyPr wrap="none" anchor="ctr"/>
          <a:lstStyle/>
          <a:p>
            <a:endParaRPr lang="en-US"/>
          </a:p>
        </p:txBody>
      </p:sp>
      <p:sp>
        <p:nvSpPr>
          <p:cNvPr id="80947" name="Line 51"/>
          <p:cNvSpPr>
            <a:spLocks noChangeShapeType="1"/>
          </p:cNvSpPr>
          <p:nvPr/>
        </p:nvSpPr>
        <p:spPr bwMode="auto">
          <a:xfrm>
            <a:off x="2840038" y="3434954"/>
            <a:ext cx="0" cy="751284"/>
          </a:xfrm>
          <a:prstGeom prst="line">
            <a:avLst/>
          </a:prstGeom>
          <a:noFill/>
          <a:ln w="9525">
            <a:solidFill>
              <a:schemeClr val="tx1"/>
            </a:solidFill>
            <a:prstDash val="sysDot"/>
            <a:round/>
            <a:headEnd/>
            <a:tailEnd/>
          </a:ln>
          <a:effectLst/>
        </p:spPr>
        <p:txBody>
          <a:bodyPr wrap="none" anchor="ctr"/>
          <a:lstStyle/>
          <a:p>
            <a:endParaRPr lang="en-US"/>
          </a:p>
        </p:txBody>
      </p:sp>
      <p:sp>
        <p:nvSpPr>
          <p:cNvPr id="80948" name="Line 52"/>
          <p:cNvSpPr>
            <a:spLocks noChangeShapeType="1"/>
          </p:cNvSpPr>
          <p:nvPr/>
        </p:nvSpPr>
        <p:spPr bwMode="auto">
          <a:xfrm>
            <a:off x="3068638" y="3434954"/>
            <a:ext cx="0" cy="751284"/>
          </a:xfrm>
          <a:prstGeom prst="line">
            <a:avLst/>
          </a:prstGeom>
          <a:noFill/>
          <a:ln w="9525">
            <a:solidFill>
              <a:schemeClr val="tx1"/>
            </a:solidFill>
            <a:prstDash val="sysDot"/>
            <a:round/>
            <a:headEnd/>
            <a:tailEnd/>
          </a:ln>
          <a:effectLst/>
        </p:spPr>
        <p:txBody>
          <a:bodyPr wrap="none" anchor="ctr"/>
          <a:lstStyle/>
          <a:p>
            <a:endParaRPr lang="en-US"/>
          </a:p>
        </p:txBody>
      </p:sp>
      <p:sp>
        <p:nvSpPr>
          <p:cNvPr id="80949" name="Line 53"/>
          <p:cNvSpPr>
            <a:spLocks noChangeShapeType="1"/>
          </p:cNvSpPr>
          <p:nvPr/>
        </p:nvSpPr>
        <p:spPr bwMode="auto">
          <a:xfrm>
            <a:off x="3767138" y="3434954"/>
            <a:ext cx="0" cy="751284"/>
          </a:xfrm>
          <a:prstGeom prst="line">
            <a:avLst/>
          </a:prstGeom>
          <a:noFill/>
          <a:ln w="9525">
            <a:solidFill>
              <a:schemeClr val="tx1"/>
            </a:solidFill>
            <a:prstDash val="sysDot"/>
            <a:round/>
            <a:headEnd/>
            <a:tailEnd/>
          </a:ln>
          <a:effectLst/>
        </p:spPr>
        <p:txBody>
          <a:bodyPr wrap="none" anchor="ctr"/>
          <a:lstStyle/>
          <a:p>
            <a:endParaRPr lang="en-US"/>
          </a:p>
        </p:txBody>
      </p:sp>
      <p:sp>
        <p:nvSpPr>
          <p:cNvPr id="80950" name="Line 54"/>
          <p:cNvSpPr>
            <a:spLocks noChangeShapeType="1"/>
          </p:cNvSpPr>
          <p:nvPr/>
        </p:nvSpPr>
        <p:spPr bwMode="auto">
          <a:xfrm>
            <a:off x="5118100" y="3461147"/>
            <a:ext cx="0" cy="751284"/>
          </a:xfrm>
          <a:prstGeom prst="line">
            <a:avLst/>
          </a:prstGeom>
          <a:noFill/>
          <a:ln w="9525">
            <a:solidFill>
              <a:schemeClr val="tx1"/>
            </a:solidFill>
            <a:prstDash val="sysDot"/>
            <a:round/>
            <a:headEnd/>
            <a:tailEnd/>
          </a:ln>
          <a:effectLst/>
        </p:spPr>
        <p:txBody>
          <a:bodyPr wrap="none" anchor="ctr"/>
          <a:lstStyle/>
          <a:p>
            <a:endParaRPr lang="en-US"/>
          </a:p>
        </p:txBody>
      </p:sp>
      <p:sp>
        <p:nvSpPr>
          <p:cNvPr id="80951" name="Line 55"/>
          <p:cNvSpPr>
            <a:spLocks noChangeShapeType="1"/>
          </p:cNvSpPr>
          <p:nvPr/>
        </p:nvSpPr>
        <p:spPr bwMode="auto">
          <a:xfrm>
            <a:off x="5829300" y="3461147"/>
            <a:ext cx="0" cy="751284"/>
          </a:xfrm>
          <a:prstGeom prst="line">
            <a:avLst/>
          </a:prstGeom>
          <a:noFill/>
          <a:ln w="9525">
            <a:solidFill>
              <a:schemeClr val="tx1"/>
            </a:solidFill>
            <a:prstDash val="sysDot"/>
            <a:round/>
            <a:headEnd/>
            <a:tailEnd/>
          </a:ln>
          <a:effectLst/>
        </p:spPr>
        <p:txBody>
          <a:bodyPr wrap="none" anchor="ctr"/>
          <a:lstStyle/>
          <a:p>
            <a:endParaRPr lang="en-US"/>
          </a:p>
        </p:txBody>
      </p:sp>
      <p:sp>
        <p:nvSpPr>
          <p:cNvPr id="80952" name="Line 56"/>
          <p:cNvSpPr>
            <a:spLocks noChangeShapeType="1"/>
          </p:cNvSpPr>
          <p:nvPr/>
        </p:nvSpPr>
        <p:spPr bwMode="auto">
          <a:xfrm>
            <a:off x="2278063" y="2539603"/>
            <a:ext cx="0" cy="623888"/>
          </a:xfrm>
          <a:prstGeom prst="line">
            <a:avLst/>
          </a:prstGeom>
          <a:noFill/>
          <a:ln w="9525">
            <a:solidFill>
              <a:schemeClr val="tx1"/>
            </a:solidFill>
            <a:prstDash val="sysDot"/>
            <a:round/>
            <a:headEnd/>
            <a:tailEnd/>
          </a:ln>
          <a:effectLst/>
        </p:spPr>
        <p:txBody>
          <a:bodyPr wrap="none" anchor="ctr"/>
          <a:lstStyle/>
          <a:p>
            <a:endParaRPr lang="en-US"/>
          </a:p>
        </p:txBody>
      </p:sp>
      <p:sp>
        <p:nvSpPr>
          <p:cNvPr id="80953" name="Line 57"/>
          <p:cNvSpPr>
            <a:spLocks noChangeShapeType="1"/>
          </p:cNvSpPr>
          <p:nvPr/>
        </p:nvSpPr>
        <p:spPr bwMode="auto">
          <a:xfrm>
            <a:off x="2722563" y="2558653"/>
            <a:ext cx="0" cy="623888"/>
          </a:xfrm>
          <a:prstGeom prst="line">
            <a:avLst/>
          </a:prstGeom>
          <a:noFill/>
          <a:ln w="9525">
            <a:solidFill>
              <a:schemeClr val="tx1"/>
            </a:solidFill>
            <a:prstDash val="sysDot"/>
            <a:round/>
            <a:headEnd/>
            <a:tailEnd/>
          </a:ln>
          <a:effectLst/>
        </p:spPr>
        <p:txBody>
          <a:bodyPr wrap="none" anchor="ctr"/>
          <a:lstStyle/>
          <a:p>
            <a:endParaRPr lang="en-US"/>
          </a:p>
        </p:txBody>
      </p:sp>
      <p:sp>
        <p:nvSpPr>
          <p:cNvPr id="80954" name="Line 58"/>
          <p:cNvSpPr>
            <a:spLocks noChangeShapeType="1"/>
          </p:cNvSpPr>
          <p:nvPr/>
        </p:nvSpPr>
        <p:spPr bwMode="auto">
          <a:xfrm>
            <a:off x="5708650" y="2561035"/>
            <a:ext cx="0" cy="623888"/>
          </a:xfrm>
          <a:prstGeom prst="line">
            <a:avLst/>
          </a:prstGeom>
          <a:noFill/>
          <a:ln w="9525">
            <a:solidFill>
              <a:schemeClr val="tx1"/>
            </a:solidFill>
            <a:prstDash val="sysDot"/>
            <a:round/>
            <a:headEnd/>
            <a:tailEnd/>
          </a:ln>
          <a:effectLst/>
        </p:spPr>
        <p:txBody>
          <a:bodyPr wrap="none" anchor="ctr"/>
          <a:lstStyle/>
          <a:p>
            <a:endParaRPr lang="en-US"/>
          </a:p>
        </p:txBody>
      </p:sp>
      <p:sp>
        <p:nvSpPr>
          <p:cNvPr id="80955" name="Line 59"/>
          <p:cNvSpPr>
            <a:spLocks noChangeShapeType="1"/>
          </p:cNvSpPr>
          <p:nvPr/>
        </p:nvSpPr>
        <p:spPr bwMode="auto">
          <a:xfrm>
            <a:off x="5238750" y="2551510"/>
            <a:ext cx="0" cy="623888"/>
          </a:xfrm>
          <a:prstGeom prst="line">
            <a:avLst/>
          </a:prstGeom>
          <a:noFill/>
          <a:ln w="9525">
            <a:solidFill>
              <a:schemeClr val="tx1"/>
            </a:solidFill>
            <a:prstDash val="sysDot"/>
            <a:round/>
            <a:headEnd/>
            <a:tailEnd/>
          </a:ln>
          <a:effectLst/>
        </p:spPr>
        <p:txBody>
          <a:bodyPr wrap="none" anchor="ctr"/>
          <a:lstStyle/>
          <a:p>
            <a:endParaRPr lang="en-US"/>
          </a:p>
        </p:txBody>
      </p:sp>
      <p:grpSp>
        <p:nvGrpSpPr>
          <p:cNvPr id="6" name="Group 61"/>
          <p:cNvGrpSpPr>
            <a:grpSpLocks/>
          </p:cNvGrpSpPr>
          <p:nvPr/>
        </p:nvGrpSpPr>
        <p:grpSpPr bwMode="auto">
          <a:xfrm>
            <a:off x="1962150" y="4169574"/>
            <a:ext cx="889000" cy="319088"/>
            <a:chOff x="1236" y="3397"/>
            <a:chExt cx="560" cy="268"/>
          </a:xfrm>
        </p:grpSpPr>
        <p:sp>
          <p:nvSpPr>
            <p:cNvPr id="80958" name="Rectangle 62"/>
            <p:cNvSpPr>
              <a:spLocks noChangeArrowheads="1"/>
            </p:cNvSpPr>
            <p:nvPr/>
          </p:nvSpPr>
          <p:spPr bwMode="auto">
            <a:xfrm>
              <a:off x="1236" y="3397"/>
              <a:ext cx="560" cy="232"/>
            </a:xfrm>
            <a:prstGeom prst="rect">
              <a:avLst/>
            </a:prstGeom>
            <a:noFill/>
            <a:ln w="19050">
              <a:solidFill>
                <a:schemeClr val="tx1"/>
              </a:solidFill>
              <a:miter lim="800000"/>
              <a:headEnd/>
              <a:tailEnd/>
            </a:ln>
            <a:effectLst/>
          </p:spPr>
          <p:txBody>
            <a:bodyPr wrap="none" anchor="ctr"/>
            <a:lstStyle/>
            <a:p>
              <a:endParaRPr lang="en-US"/>
            </a:p>
          </p:txBody>
        </p:sp>
        <p:sp>
          <p:nvSpPr>
            <p:cNvPr id="80959" name="Text Box 63"/>
            <p:cNvSpPr txBox="1">
              <a:spLocks noChangeArrowheads="1"/>
            </p:cNvSpPr>
            <p:nvPr/>
          </p:nvSpPr>
          <p:spPr bwMode="auto">
            <a:xfrm>
              <a:off x="1245" y="3432"/>
              <a:ext cx="116" cy="233"/>
            </a:xfrm>
            <a:prstGeom prst="rect">
              <a:avLst/>
            </a:prstGeom>
            <a:noFill/>
            <a:ln w="9525">
              <a:noFill/>
              <a:miter lim="800000"/>
              <a:headEnd/>
              <a:tailEnd/>
            </a:ln>
            <a:effectLst/>
          </p:spPr>
          <p:txBody>
            <a:bodyPr wrap="none" anchor="ctr">
              <a:spAutoFit/>
            </a:bodyPr>
            <a:lstStyle/>
            <a:p>
              <a:pPr algn="ctr" eaLnBrk="0" hangingPunct="0">
                <a:spcBef>
                  <a:spcPct val="50000"/>
                </a:spcBef>
              </a:pPr>
              <a:endParaRPr lang="en-US" sz="1200"/>
            </a:p>
          </p:txBody>
        </p:sp>
        <p:sp>
          <p:nvSpPr>
            <p:cNvPr id="80960" name="Line 64"/>
            <p:cNvSpPr>
              <a:spLocks noChangeShapeType="1"/>
            </p:cNvSpPr>
            <p:nvPr/>
          </p:nvSpPr>
          <p:spPr bwMode="auto">
            <a:xfrm>
              <a:off x="1346" y="3405"/>
              <a:ext cx="0" cy="235"/>
            </a:xfrm>
            <a:prstGeom prst="line">
              <a:avLst/>
            </a:prstGeom>
            <a:noFill/>
            <a:ln w="19050">
              <a:solidFill>
                <a:schemeClr val="tx1"/>
              </a:solidFill>
              <a:round/>
              <a:headEnd/>
              <a:tailEnd/>
            </a:ln>
            <a:effectLst/>
          </p:spPr>
          <p:txBody>
            <a:bodyPr wrap="none" anchor="ctr"/>
            <a:lstStyle/>
            <a:p>
              <a:endParaRPr lang="en-US"/>
            </a:p>
          </p:txBody>
        </p:sp>
      </p:grpSp>
      <p:grpSp>
        <p:nvGrpSpPr>
          <p:cNvPr id="7" name="Group 65"/>
          <p:cNvGrpSpPr>
            <a:grpSpLocks/>
          </p:cNvGrpSpPr>
          <p:nvPr/>
        </p:nvGrpSpPr>
        <p:grpSpPr bwMode="auto">
          <a:xfrm>
            <a:off x="2887663" y="4177908"/>
            <a:ext cx="889000" cy="319088"/>
            <a:chOff x="1236" y="3397"/>
            <a:chExt cx="560" cy="268"/>
          </a:xfrm>
        </p:grpSpPr>
        <p:sp>
          <p:nvSpPr>
            <p:cNvPr id="80962" name="Rectangle 66"/>
            <p:cNvSpPr>
              <a:spLocks noChangeArrowheads="1"/>
            </p:cNvSpPr>
            <p:nvPr/>
          </p:nvSpPr>
          <p:spPr bwMode="auto">
            <a:xfrm>
              <a:off x="1236" y="3397"/>
              <a:ext cx="560" cy="232"/>
            </a:xfrm>
            <a:prstGeom prst="rect">
              <a:avLst/>
            </a:prstGeom>
            <a:noFill/>
            <a:ln w="19050">
              <a:solidFill>
                <a:schemeClr val="tx1"/>
              </a:solidFill>
              <a:miter lim="800000"/>
              <a:headEnd/>
              <a:tailEnd/>
            </a:ln>
            <a:effectLst/>
          </p:spPr>
          <p:txBody>
            <a:bodyPr wrap="none" anchor="ctr"/>
            <a:lstStyle/>
            <a:p>
              <a:endParaRPr lang="en-US"/>
            </a:p>
          </p:txBody>
        </p:sp>
        <p:sp>
          <p:nvSpPr>
            <p:cNvPr id="80963" name="Text Box 67"/>
            <p:cNvSpPr txBox="1">
              <a:spLocks noChangeArrowheads="1"/>
            </p:cNvSpPr>
            <p:nvPr/>
          </p:nvSpPr>
          <p:spPr bwMode="auto">
            <a:xfrm>
              <a:off x="1245" y="3432"/>
              <a:ext cx="116" cy="233"/>
            </a:xfrm>
            <a:prstGeom prst="rect">
              <a:avLst/>
            </a:prstGeom>
            <a:noFill/>
            <a:ln w="9525">
              <a:noFill/>
              <a:miter lim="800000"/>
              <a:headEnd/>
              <a:tailEnd/>
            </a:ln>
            <a:effectLst/>
          </p:spPr>
          <p:txBody>
            <a:bodyPr wrap="none" anchor="ctr">
              <a:spAutoFit/>
            </a:bodyPr>
            <a:lstStyle/>
            <a:p>
              <a:pPr algn="ctr" eaLnBrk="0" hangingPunct="0">
                <a:spcBef>
                  <a:spcPct val="50000"/>
                </a:spcBef>
              </a:pPr>
              <a:endParaRPr lang="en-US" sz="1200"/>
            </a:p>
          </p:txBody>
        </p:sp>
        <p:sp>
          <p:nvSpPr>
            <p:cNvPr id="80964" name="Line 68"/>
            <p:cNvSpPr>
              <a:spLocks noChangeShapeType="1"/>
            </p:cNvSpPr>
            <p:nvPr/>
          </p:nvSpPr>
          <p:spPr bwMode="auto">
            <a:xfrm>
              <a:off x="1346" y="3405"/>
              <a:ext cx="0" cy="235"/>
            </a:xfrm>
            <a:prstGeom prst="line">
              <a:avLst/>
            </a:prstGeom>
            <a:noFill/>
            <a:ln w="19050">
              <a:solidFill>
                <a:schemeClr val="tx1"/>
              </a:solidFill>
              <a:round/>
              <a:headEnd/>
              <a:tailEnd/>
            </a:ln>
            <a:effectLst/>
          </p:spPr>
          <p:txBody>
            <a:bodyPr wrap="none" anchor="ctr"/>
            <a:lstStyle/>
            <a:p>
              <a:endParaRPr lang="en-US"/>
            </a:p>
          </p:txBody>
        </p:sp>
      </p:grpSp>
      <p:grpSp>
        <p:nvGrpSpPr>
          <p:cNvPr id="8" name="Group 69"/>
          <p:cNvGrpSpPr>
            <a:grpSpLocks/>
          </p:cNvGrpSpPr>
          <p:nvPr/>
        </p:nvGrpSpPr>
        <p:grpSpPr bwMode="auto">
          <a:xfrm>
            <a:off x="4943475" y="4186243"/>
            <a:ext cx="889000" cy="319088"/>
            <a:chOff x="1236" y="3397"/>
            <a:chExt cx="560" cy="268"/>
          </a:xfrm>
        </p:grpSpPr>
        <p:sp>
          <p:nvSpPr>
            <p:cNvPr id="80966" name="Rectangle 70"/>
            <p:cNvSpPr>
              <a:spLocks noChangeArrowheads="1"/>
            </p:cNvSpPr>
            <p:nvPr/>
          </p:nvSpPr>
          <p:spPr bwMode="auto">
            <a:xfrm>
              <a:off x="1236" y="3397"/>
              <a:ext cx="560" cy="232"/>
            </a:xfrm>
            <a:prstGeom prst="rect">
              <a:avLst/>
            </a:prstGeom>
            <a:noFill/>
            <a:ln w="19050">
              <a:solidFill>
                <a:schemeClr val="tx1"/>
              </a:solidFill>
              <a:miter lim="800000"/>
              <a:headEnd/>
              <a:tailEnd/>
            </a:ln>
            <a:effectLst/>
          </p:spPr>
          <p:txBody>
            <a:bodyPr wrap="none" anchor="ctr"/>
            <a:lstStyle/>
            <a:p>
              <a:endParaRPr lang="en-US"/>
            </a:p>
          </p:txBody>
        </p:sp>
        <p:sp>
          <p:nvSpPr>
            <p:cNvPr id="80967" name="Text Box 71"/>
            <p:cNvSpPr txBox="1">
              <a:spLocks noChangeArrowheads="1"/>
            </p:cNvSpPr>
            <p:nvPr/>
          </p:nvSpPr>
          <p:spPr bwMode="auto">
            <a:xfrm>
              <a:off x="1245" y="3432"/>
              <a:ext cx="116" cy="233"/>
            </a:xfrm>
            <a:prstGeom prst="rect">
              <a:avLst/>
            </a:prstGeom>
            <a:noFill/>
            <a:ln w="9525">
              <a:noFill/>
              <a:miter lim="800000"/>
              <a:headEnd/>
              <a:tailEnd/>
            </a:ln>
            <a:effectLst/>
          </p:spPr>
          <p:txBody>
            <a:bodyPr wrap="none" anchor="ctr">
              <a:spAutoFit/>
            </a:bodyPr>
            <a:lstStyle/>
            <a:p>
              <a:pPr algn="ctr" eaLnBrk="0" hangingPunct="0">
                <a:spcBef>
                  <a:spcPct val="50000"/>
                </a:spcBef>
              </a:pPr>
              <a:endParaRPr lang="en-US" sz="1200"/>
            </a:p>
          </p:txBody>
        </p:sp>
        <p:sp>
          <p:nvSpPr>
            <p:cNvPr id="80968" name="Line 72"/>
            <p:cNvSpPr>
              <a:spLocks noChangeShapeType="1"/>
            </p:cNvSpPr>
            <p:nvPr/>
          </p:nvSpPr>
          <p:spPr bwMode="auto">
            <a:xfrm>
              <a:off x="1346" y="3405"/>
              <a:ext cx="0" cy="235"/>
            </a:xfrm>
            <a:prstGeom prst="line">
              <a:avLst/>
            </a:prstGeom>
            <a:noFill/>
            <a:ln w="19050">
              <a:solidFill>
                <a:schemeClr val="tx1"/>
              </a:solidFill>
              <a:round/>
              <a:headEnd/>
              <a:tailEnd/>
            </a:ln>
            <a:effectLst/>
          </p:spPr>
          <p:txBody>
            <a:bodyPr wrap="none" anchor="ctr"/>
            <a:lstStyle/>
            <a:p>
              <a:endParaRPr lang="en-US"/>
            </a:p>
          </p:txBody>
        </p:sp>
      </p:grpSp>
      <p:sp>
        <p:nvSpPr>
          <p:cNvPr id="80969" name="Rectangle 73"/>
          <p:cNvSpPr>
            <a:spLocks noChangeArrowheads="1"/>
          </p:cNvSpPr>
          <p:nvPr/>
        </p:nvSpPr>
        <p:spPr bwMode="auto">
          <a:xfrm>
            <a:off x="1905000" y="114300"/>
            <a:ext cx="4876800" cy="514350"/>
          </a:xfrm>
          <a:prstGeom prst="rect">
            <a:avLst/>
          </a:prstGeom>
          <a:solidFill>
            <a:srgbClr val="66FF33"/>
          </a:solidFill>
          <a:ln w="9525">
            <a:solidFill>
              <a:schemeClr val="tx1"/>
            </a:solidFill>
            <a:miter lim="800000"/>
            <a:headEnd/>
            <a:tailEnd/>
          </a:ln>
          <a:effectLst/>
        </p:spPr>
        <p:txBody>
          <a:bodyPr wrap="none" anchor="ctr"/>
          <a:lstStyle/>
          <a:p>
            <a:pPr algn="ctr"/>
            <a:r>
              <a:rPr lang="en-US" sz="3200" dirty="0">
                <a:solidFill>
                  <a:schemeClr val="bg2"/>
                </a:solidFill>
                <a:latin typeface="Cambria" panose="02040503050406030204" pitchFamily="18" charset="0"/>
                <a:ea typeface="Cambria" panose="02040503050406030204" pitchFamily="18" charset="0"/>
              </a:rPr>
              <a:t>AAL 3/4</a:t>
            </a:r>
          </a:p>
        </p:txBody>
      </p:sp>
      <p:sp>
        <p:nvSpPr>
          <p:cNvPr id="83" name="TextBox 82">
            <a:extLst>
              <a:ext uri="{FF2B5EF4-FFF2-40B4-BE49-F238E27FC236}">
                <a16:creationId xmlns:a16="http://schemas.microsoft.com/office/drawing/2014/main" xmlns="" id="{BC617584-0925-45E8-ADDA-EAA7F248FCCF}"/>
              </a:ext>
            </a:extLst>
          </p:cNvPr>
          <p:cNvSpPr txBox="1"/>
          <p:nvPr/>
        </p:nvSpPr>
        <p:spPr>
          <a:xfrm>
            <a:off x="506980" y="4667846"/>
            <a:ext cx="8106795" cy="400110"/>
          </a:xfrm>
          <a:prstGeom prst="rect">
            <a:avLst/>
          </a:prstGeom>
          <a:noFill/>
        </p:spPr>
        <p:txBody>
          <a:bodyPr wrap="square" rtlCol="0">
            <a:spAutoFit/>
          </a:bodyPr>
          <a:lstStyle/>
          <a:p>
            <a:r>
              <a:rPr lang="en-IN" sz="1000" dirty="0">
                <a:solidFill>
                  <a:schemeClr val="bg2"/>
                </a:solidFill>
                <a:latin typeface="Cambria" panose="02040503050406030204" pitchFamily="18" charset="0"/>
                <a:ea typeface="Cambria" panose="02040503050406030204" pitchFamily="18" charset="0"/>
              </a:rPr>
              <a:t>Source: </a:t>
            </a:r>
            <a:r>
              <a:rPr lang="en-US" sz="1000" dirty="0">
                <a:solidFill>
                  <a:schemeClr val="bg2"/>
                </a:solidFill>
              </a:rPr>
              <a:t>Leon-Garcia &amp; </a:t>
            </a:r>
            <a:r>
              <a:rPr lang="en-US" sz="1000" dirty="0" err="1">
                <a:solidFill>
                  <a:schemeClr val="bg2"/>
                </a:solidFill>
              </a:rPr>
              <a:t>Widjaja</a:t>
            </a:r>
            <a:r>
              <a:rPr lang="en-US" sz="1000" dirty="0">
                <a:solidFill>
                  <a:schemeClr val="bg2"/>
                </a:solidFill>
              </a:rPr>
              <a:t>:  Communication Networks Copyright ©2000 The McGraw Hill Companies</a:t>
            </a:r>
          </a:p>
          <a:p>
            <a:endParaRPr lang="en-IN" sz="1000" dirty="0">
              <a:solidFill>
                <a:schemeClr val="bg2"/>
              </a:solidFill>
              <a:latin typeface="Cambria" panose="02040503050406030204" pitchFamily="18" charset="0"/>
              <a:ea typeface="Cambria" panose="02040503050406030204" pitchFamily="18" charset="0"/>
            </a:endParaRPr>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3"/>
          <p:cNvSpPr>
            <a:spLocks noGrp="1"/>
          </p:cNvSpPr>
          <p:nvPr>
            <p:ph type="sldNum" idx="12"/>
          </p:nvPr>
        </p:nvSpPr>
        <p:spPr/>
        <p:txBody>
          <a:bodyPr/>
          <a:lstStyle/>
          <a:p>
            <a:fld id="{4CE39B66-8676-472B-9476-7ABE39C9FAE6}" type="slidenum">
              <a:rPr lang="en-US"/>
              <a:pPr/>
              <a:t>113</a:t>
            </a:fld>
            <a:endParaRPr lang="en-US"/>
          </a:p>
        </p:txBody>
      </p:sp>
      <p:sp>
        <p:nvSpPr>
          <p:cNvPr id="92162" name="Rectangle 2"/>
          <p:cNvSpPr>
            <a:spLocks noChangeArrowheads="1"/>
          </p:cNvSpPr>
          <p:nvPr/>
        </p:nvSpPr>
        <p:spPr bwMode="auto">
          <a:xfrm>
            <a:off x="1219200" y="1714500"/>
            <a:ext cx="6635750" cy="502444"/>
          </a:xfrm>
          <a:prstGeom prst="rect">
            <a:avLst/>
          </a:prstGeom>
          <a:noFill/>
          <a:ln w="19050">
            <a:solidFill>
              <a:srgbClr val="000000"/>
            </a:solidFill>
            <a:miter lim="800000"/>
            <a:headEnd/>
            <a:tailEnd/>
          </a:ln>
        </p:spPr>
        <p:txBody>
          <a:bodyPr/>
          <a:lstStyle/>
          <a:p>
            <a:endParaRPr lang="en-US"/>
          </a:p>
        </p:txBody>
      </p:sp>
      <p:sp>
        <p:nvSpPr>
          <p:cNvPr id="92163" name="Rectangle 3"/>
          <p:cNvSpPr>
            <a:spLocks noChangeArrowheads="1"/>
          </p:cNvSpPr>
          <p:nvPr/>
        </p:nvSpPr>
        <p:spPr bwMode="auto">
          <a:xfrm>
            <a:off x="2209801" y="1885951"/>
            <a:ext cx="2246313" cy="246221"/>
          </a:xfrm>
          <a:prstGeom prst="rect">
            <a:avLst/>
          </a:prstGeom>
          <a:noFill/>
          <a:ln w="9525">
            <a:noFill/>
            <a:miter lim="800000"/>
            <a:headEnd/>
            <a:tailEnd/>
          </a:ln>
        </p:spPr>
        <p:txBody>
          <a:bodyPr lIns="0" tIns="0" rIns="0" bIns="0">
            <a:spAutoFit/>
          </a:bodyPr>
          <a:lstStyle/>
          <a:p>
            <a:pPr eaLnBrk="0" hangingPunct="0"/>
            <a:r>
              <a:rPr lang="en-US" sz="1600" dirty="0">
                <a:solidFill>
                  <a:schemeClr val="bg2"/>
                </a:solidFill>
              </a:rPr>
              <a:t>Information</a:t>
            </a:r>
          </a:p>
        </p:txBody>
      </p:sp>
      <p:sp>
        <p:nvSpPr>
          <p:cNvPr id="92164" name="Rectangle 4"/>
          <p:cNvSpPr>
            <a:spLocks noChangeArrowheads="1"/>
          </p:cNvSpPr>
          <p:nvPr/>
        </p:nvSpPr>
        <p:spPr bwMode="auto">
          <a:xfrm>
            <a:off x="1150939" y="2319337"/>
            <a:ext cx="6827837" cy="492443"/>
          </a:xfrm>
          <a:prstGeom prst="rect">
            <a:avLst/>
          </a:prstGeom>
          <a:noFill/>
          <a:ln w="9525">
            <a:noFill/>
            <a:miter lim="800000"/>
            <a:headEnd/>
            <a:tailEnd/>
          </a:ln>
        </p:spPr>
        <p:txBody>
          <a:bodyPr lIns="0" tIns="0" rIns="0" bIns="0">
            <a:spAutoFit/>
          </a:bodyPr>
          <a:lstStyle/>
          <a:p>
            <a:pPr eaLnBrk="0" hangingPunct="0"/>
            <a:r>
              <a:rPr lang="en-US" sz="1600" dirty="0"/>
              <a:t>	</a:t>
            </a:r>
            <a:r>
              <a:rPr lang="en-US" sz="1600" dirty="0">
                <a:solidFill>
                  <a:schemeClr val="bg2"/>
                </a:solidFill>
              </a:rPr>
              <a:t>0 - 65,535                     	       0-47    1      1          2           4                      	(bytes)				(bytes)</a:t>
            </a:r>
          </a:p>
        </p:txBody>
      </p:sp>
      <p:sp>
        <p:nvSpPr>
          <p:cNvPr id="92165" name="Rectangle 5"/>
          <p:cNvSpPr>
            <a:spLocks noChangeArrowheads="1"/>
          </p:cNvSpPr>
          <p:nvPr/>
        </p:nvSpPr>
        <p:spPr bwMode="auto">
          <a:xfrm>
            <a:off x="5643564" y="1864519"/>
            <a:ext cx="2162175" cy="492443"/>
          </a:xfrm>
          <a:prstGeom prst="rect">
            <a:avLst/>
          </a:prstGeom>
          <a:noFill/>
          <a:ln w="9525">
            <a:noFill/>
            <a:miter lim="800000"/>
            <a:headEnd/>
            <a:tailEnd/>
          </a:ln>
        </p:spPr>
        <p:txBody>
          <a:bodyPr lIns="0" tIns="0" rIns="0" bIns="0">
            <a:spAutoFit/>
          </a:bodyPr>
          <a:lstStyle/>
          <a:p>
            <a:pPr eaLnBrk="0" hangingPunct="0"/>
            <a:r>
              <a:rPr lang="en-US" sz="1600" dirty="0">
                <a:solidFill>
                  <a:schemeClr val="bg2"/>
                </a:solidFill>
              </a:rPr>
              <a:t>UU  CPI    Length   CRC</a:t>
            </a:r>
          </a:p>
        </p:txBody>
      </p:sp>
      <p:sp>
        <p:nvSpPr>
          <p:cNvPr id="92166" name="Line 6"/>
          <p:cNvSpPr>
            <a:spLocks noChangeShapeType="1"/>
          </p:cNvSpPr>
          <p:nvPr/>
        </p:nvSpPr>
        <p:spPr bwMode="auto">
          <a:xfrm flipH="1">
            <a:off x="5572125" y="1734741"/>
            <a:ext cx="6350" cy="509588"/>
          </a:xfrm>
          <a:prstGeom prst="line">
            <a:avLst/>
          </a:prstGeom>
          <a:noFill/>
          <a:ln w="19050">
            <a:solidFill>
              <a:srgbClr val="000000"/>
            </a:solidFill>
            <a:round/>
            <a:headEnd/>
            <a:tailEnd/>
          </a:ln>
          <a:effectLst/>
        </p:spPr>
        <p:txBody>
          <a:bodyPr/>
          <a:lstStyle/>
          <a:p>
            <a:endParaRPr lang="en-US"/>
          </a:p>
        </p:txBody>
      </p:sp>
      <p:sp>
        <p:nvSpPr>
          <p:cNvPr id="92167" name="Line 7"/>
          <p:cNvSpPr>
            <a:spLocks noChangeShapeType="1"/>
          </p:cNvSpPr>
          <p:nvPr/>
        </p:nvSpPr>
        <p:spPr bwMode="auto">
          <a:xfrm>
            <a:off x="7231063" y="1740693"/>
            <a:ext cx="6350" cy="500063"/>
          </a:xfrm>
          <a:prstGeom prst="line">
            <a:avLst/>
          </a:prstGeom>
          <a:noFill/>
          <a:ln w="19050">
            <a:solidFill>
              <a:srgbClr val="000000"/>
            </a:solidFill>
            <a:round/>
            <a:headEnd/>
            <a:tailEnd/>
          </a:ln>
          <a:effectLst/>
        </p:spPr>
        <p:txBody>
          <a:bodyPr/>
          <a:lstStyle/>
          <a:p>
            <a:endParaRPr lang="en-US"/>
          </a:p>
        </p:txBody>
      </p:sp>
      <p:sp>
        <p:nvSpPr>
          <p:cNvPr id="92168" name="Line 8"/>
          <p:cNvSpPr>
            <a:spLocks noChangeShapeType="1"/>
          </p:cNvSpPr>
          <p:nvPr/>
        </p:nvSpPr>
        <p:spPr bwMode="auto">
          <a:xfrm flipH="1">
            <a:off x="6442076" y="1746647"/>
            <a:ext cx="4763" cy="500063"/>
          </a:xfrm>
          <a:prstGeom prst="line">
            <a:avLst/>
          </a:prstGeom>
          <a:noFill/>
          <a:ln w="19050">
            <a:solidFill>
              <a:srgbClr val="000000"/>
            </a:solidFill>
            <a:round/>
            <a:headEnd/>
            <a:tailEnd/>
          </a:ln>
          <a:effectLst/>
        </p:spPr>
        <p:txBody>
          <a:bodyPr/>
          <a:lstStyle/>
          <a:p>
            <a:endParaRPr lang="en-US"/>
          </a:p>
        </p:txBody>
      </p:sp>
      <p:sp>
        <p:nvSpPr>
          <p:cNvPr id="92169" name="Line 9"/>
          <p:cNvSpPr>
            <a:spLocks noChangeShapeType="1"/>
          </p:cNvSpPr>
          <p:nvPr/>
        </p:nvSpPr>
        <p:spPr bwMode="auto">
          <a:xfrm flipH="1">
            <a:off x="5099050" y="1739503"/>
            <a:ext cx="6350" cy="509588"/>
          </a:xfrm>
          <a:prstGeom prst="line">
            <a:avLst/>
          </a:prstGeom>
          <a:noFill/>
          <a:ln w="19050">
            <a:solidFill>
              <a:srgbClr val="000000"/>
            </a:solidFill>
            <a:round/>
            <a:headEnd/>
            <a:tailEnd/>
          </a:ln>
        </p:spPr>
        <p:txBody>
          <a:bodyPr/>
          <a:lstStyle/>
          <a:p>
            <a:endParaRPr lang="en-US"/>
          </a:p>
        </p:txBody>
      </p:sp>
      <p:sp>
        <p:nvSpPr>
          <p:cNvPr id="92170" name="Rectangle 10"/>
          <p:cNvSpPr>
            <a:spLocks noChangeArrowheads="1"/>
          </p:cNvSpPr>
          <p:nvPr/>
        </p:nvSpPr>
        <p:spPr bwMode="auto">
          <a:xfrm>
            <a:off x="5167314" y="1883569"/>
            <a:ext cx="390525" cy="215444"/>
          </a:xfrm>
          <a:prstGeom prst="rect">
            <a:avLst/>
          </a:prstGeom>
          <a:noFill/>
          <a:ln w="9525">
            <a:noFill/>
            <a:miter lim="800000"/>
            <a:headEnd/>
            <a:tailEnd/>
          </a:ln>
        </p:spPr>
        <p:txBody>
          <a:bodyPr lIns="0" tIns="0" rIns="0" bIns="0">
            <a:spAutoFit/>
          </a:bodyPr>
          <a:lstStyle/>
          <a:p>
            <a:pPr eaLnBrk="0" hangingPunct="0"/>
            <a:r>
              <a:rPr lang="en-US" sz="1400" dirty="0">
                <a:solidFill>
                  <a:schemeClr val="bg2"/>
                </a:solidFill>
              </a:rPr>
              <a:t>Pad</a:t>
            </a:r>
          </a:p>
        </p:txBody>
      </p:sp>
      <p:sp>
        <p:nvSpPr>
          <p:cNvPr id="92171" name="Line 11"/>
          <p:cNvSpPr>
            <a:spLocks noChangeShapeType="1"/>
          </p:cNvSpPr>
          <p:nvPr/>
        </p:nvSpPr>
        <p:spPr bwMode="auto">
          <a:xfrm flipH="1">
            <a:off x="5965825" y="1734741"/>
            <a:ext cx="6350" cy="509588"/>
          </a:xfrm>
          <a:prstGeom prst="line">
            <a:avLst/>
          </a:prstGeom>
          <a:noFill/>
          <a:ln w="19050">
            <a:solidFill>
              <a:srgbClr val="000000"/>
            </a:solidFill>
            <a:round/>
            <a:headEnd/>
            <a:tailEnd/>
          </a:ln>
          <a:effectLst/>
        </p:spPr>
        <p:txBody>
          <a:bodyPr/>
          <a:lstStyle/>
          <a:p>
            <a:endParaRPr lang="en-US"/>
          </a:p>
        </p:txBody>
      </p:sp>
      <p:sp>
        <p:nvSpPr>
          <p:cNvPr id="92173" name="Rectangle 13"/>
          <p:cNvSpPr>
            <a:spLocks noChangeArrowheads="1"/>
          </p:cNvSpPr>
          <p:nvPr/>
        </p:nvSpPr>
        <p:spPr bwMode="auto">
          <a:xfrm>
            <a:off x="1905000" y="171450"/>
            <a:ext cx="4876800" cy="685800"/>
          </a:xfrm>
          <a:prstGeom prst="rect">
            <a:avLst/>
          </a:prstGeom>
          <a:solidFill>
            <a:schemeClr val="accent1"/>
          </a:solidFill>
          <a:ln w="9525">
            <a:solidFill>
              <a:schemeClr val="tx1"/>
            </a:solidFill>
            <a:miter lim="800000"/>
            <a:headEnd/>
            <a:tailEnd/>
          </a:ln>
          <a:effectLst/>
        </p:spPr>
        <p:txBody>
          <a:bodyPr wrap="none" anchor="ctr"/>
          <a:lstStyle/>
          <a:p>
            <a:pPr algn="ctr"/>
            <a:r>
              <a:rPr lang="en-US" sz="3200" dirty="0">
                <a:solidFill>
                  <a:schemeClr val="bg2"/>
                </a:solidFill>
                <a:latin typeface="Cambria" panose="02040503050406030204" pitchFamily="18" charset="0"/>
                <a:ea typeface="Cambria" panose="02040503050406030204" pitchFamily="18" charset="0"/>
              </a:rPr>
              <a:t>AAL 5</a:t>
            </a:r>
          </a:p>
        </p:txBody>
      </p:sp>
      <p:sp>
        <p:nvSpPr>
          <p:cNvPr id="92174" name="Rectangle 14"/>
          <p:cNvSpPr>
            <a:spLocks noChangeArrowheads="1"/>
          </p:cNvSpPr>
          <p:nvPr/>
        </p:nvSpPr>
        <p:spPr bwMode="auto">
          <a:xfrm>
            <a:off x="2362200" y="1028700"/>
            <a:ext cx="4114800" cy="457200"/>
          </a:xfrm>
          <a:prstGeom prst="rect">
            <a:avLst/>
          </a:prstGeom>
          <a:solidFill>
            <a:srgbClr val="FFCC99"/>
          </a:solidFill>
          <a:ln w="9525">
            <a:solidFill>
              <a:schemeClr val="tx1"/>
            </a:solidFill>
            <a:miter lim="800000"/>
            <a:headEnd/>
            <a:tailEnd/>
          </a:ln>
          <a:effectLst/>
        </p:spPr>
        <p:txBody>
          <a:bodyPr wrap="none" anchor="ctr"/>
          <a:lstStyle/>
          <a:p>
            <a:pPr algn="ctr"/>
            <a:r>
              <a:rPr lang="en-US" sz="3200" dirty="0">
                <a:solidFill>
                  <a:schemeClr val="bg2"/>
                </a:solidFill>
                <a:latin typeface="Cambria" panose="02040503050406030204" pitchFamily="18" charset="0"/>
                <a:ea typeface="Cambria" panose="02040503050406030204" pitchFamily="18" charset="0"/>
              </a:rPr>
              <a:t>Convergent Sublayer Format</a:t>
            </a:r>
          </a:p>
        </p:txBody>
      </p:sp>
      <p:sp>
        <p:nvSpPr>
          <p:cNvPr id="92175" name="Rectangle 15"/>
          <p:cNvSpPr>
            <a:spLocks noChangeArrowheads="1"/>
          </p:cNvSpPr>
          <p:nvPr/>
        </p:nvSpPr>
        <p:spPr bwMode="auto">
          <a:xfrm>
            <a:off x="2362200" y="2800350"/>
            <a:ext cx="4114800" cy="457200"/>
          </a:xfrm>
          <a:prstGeom prst="rect">
            <a:avLst/>
          </a:prstGeom>
          <a:solidFill>
            <a:srgbClr val="99CCFF"/>
          </a:solidFill>
          <a:ln w="9525">
            <a:solidFill>
              <a:schemeClr val="tx1"/>
            </a:solidFill>
            <a:miter lim="800000"/>
            <a:headEnd/>
            <a:tailEnd/>
          </a:ln>
          <a:effectLst/>
        </p:spPr>
        <p:txBody>
          <a:bodyPr wrap="none" anchor="ctr"/>
          <a:lstStyle/>
          <a:p>
            <a:pPr algn="ctr"/>
            <a:r>
              <a:rPr lang="en-US" dirty="0">
                <a:solidFill>
                  <a:schemeClr val="bg2"/>
                </a:solidFill>
              </a:rPr>
              <a:t>SAR Format </a:t>
            </a:r>
          </a:p>
        </p:txBody>
      </p:sp>
      <p:sp>
        <p:nvSpPr>
          <p:cNvPr id="92176" name="Rectangle 16"/>
          <p:cNvSpPr>
            <a:spLocks noChangeArrowheads="1"/>
          </p:cNvSpPr>
          <p:nvPr/>
        </p:nvSpPr>
        <p:spPr bwMode="auto">
          <a:xfrm>
            <a:off x="2133600" y="3600450"/>
            <a:ext cx="5638800" cy="514350"/>
          </a:xfrm>
          <a:prstGeom prst="rect">
            <a:avLst/>
          </a:prstGeom>
          <a:solidFill>
            <a:srgbClr val="FF00FF"/>
          </a:solidFill>
          <a:ln w="9525">
            <a:solidFill>
              <a:schemeClr val="tx1"/>
            </a:solidFill>
            <a:miter lim="800000"/>
            <a:headEnd/>
            <a:tailEnd/>
          </a:ln>
          <a:effectLst/>
        </p:spPr>
        <p:txBody>
          <a:bodyPr wrap="none" anchor="ctr"/>
          <a:lstStyle/>
          <a:p>
            <a:pPr algn="ctr"/>
            <a:r>
              <a:rPr lang="en-US" dirty="0">
                <a:solidFill>
                  <a:schemeClr val="bg2"/>
                </a:solidFill>
              </a:rPr>
              <a:t>48 bytes of Data</a:t>
            </a:r>
          </a:p>
        </p:txBody>
      </p:sp>
      <p:sp>
        <p:nvSpPr>
          <p:cNvPr id="92177" name="Rectangle 17"/>
          <p:cNvSpPr>
            <a:spLocks noChangeArrowheads="1"/>
          </p:cNvSpPr>
          <p:nvPr/>
        </p:nvSpPr>
        <p:spPr bwMode="auto">
          <a:xfrm>
            <a:off x="1371600" y="3600450"/>
            <a:ext cx="762000" cy="514350"/>
          </a:xfrm>
          <a:prstGeom prst="rect">
            <a:avLst/>
          </a:prstGeom>
          <a:solidFill>
            <a:srgbClr val="FFCC00"/>
          </a:solidFill>
          <a:ln w="9525">
            <a:solidFill>
              <a:schemeClr val="tx1"/>
            </a:solidFill>
            <a:miter lim="800000"/>
            <a:headEnd/>
            <a:tailEnd/>
          </a:ln>
          <a:effectLst/>
        </p:spPr>
        <p:txBody>
          <a:bodyPr wrap="none" anchor="ctr"/>
          <a:lstStyle/>
          <a:p>
            <a:pPr algn="ctr"/>
            <a:r>
              <a:rPr lang="en-US" sz="1800" dirty="0">
                <a:solidFill>
                  <a:schemeClr val="bg2"/>
                </a:solidFill>
              </a:rPr>
              <a:t>ATM</a:t>
            </a:r>
          </a:p>
          <a:p>
            <a:pPr algn="ctr"/>
            <a:r>
              <a:rPr lang="en-US" sz="1800" dirty="0">
                <a:solidFill>
                  <a:schemeClr val="bg2"/>
                </a:solidFill>
              </a:rPr>
              <a:t>Header</a:t>
            </a:r>
          </a:p>
        </p:txBody>
      </p:sp>
      <p:sp>
        <p:nvSpPr>
          <p:cNvPr id="92178" name="Rectangle 18"/>
          <p:cNvSpPr>
            <a:spLocks noChangeArrowheads="1"/>
          </p:cNvSpPr>
          <p:nvPr/>
        </p:nvSpPr>
        <p:spPr bwMode="auto">
          <a:xfrm>
            <a:off x="2286000" y="4171950"/>
            <a:ext cx="3505200" cy="342900"/>
          </a:xfrm>
          <a:prstGeom prst="rect">
            <a:avLst/>
          </a:prstGeom>
          <a:solidFill>
            <a:schemeClr val="bg1"/>
          </a:solidFill>
          <a:ln w="9525">
            <a:solidFill>
              <a:schemeClr val="bg1"/>
            </a:solidFill>
            <a:miter lim="800000"/>
            <a:headEnd/>
            <a:tailEnd/>
          </a:ln>
          <a:effectLst/>
        </p:spPr>
        <p:txBody>
          <a:bodyPr wrap="none" anchor="ctr"/>
          <a:lstStyle/>
          <a:p>
            <a:pPr algn="ctr"/>
            <a:r>
              <a:rPr lang="en-US" sz="2000" dirty="0">
                <a:solidFill>
                  <a:schemeClr val="bg2"/>
                </a:solidFill>
              </a:rPr>
              <a:t>1-bit end-of-datagram field (PTI)</a:t>
            </a:r>
          </a:p>
        </p:txBody>
      </p:sp>
      <p:cxnSp>
        <p:nvCxnSpPr>
          <p:cNvPr id="92179" name="AutoShape 19"/>
          <p:cNvCxnSpPr>
            <a:cxnSpLocks noChangeShapeType="1"/>
            <a:stCxn id="92178" idx="1"/>
            <a:endCxn id="92177" idx="2"/>
          </p:cNvCxnSpPr>
          <p:nvPr/>
        </p:nvCxnSpPr>
        <p:spPr bwMode="auto">
          <a:xfrm rot="10800000">
            <a:off x="1752600" y="4114800"/>
            <a:ext cx="533400" cy="228600"/>
          </a:xfrm>
          <a:prstGeom prst="bentConnector2">
            <a:avLst/>
          </a:prstGeom>
          <a:noFill/>
          <a:ln w="9525">
            <a:solidFill>
              <a:schemeClr val="tx1"/>
            </a:solidFill>
            <a:miter lim="800000"/>
            <a:headEnd/>
            <a:tailEnd type="triangle" w="med" len="med"/>
          </a:ln>
          <a:effectLst/>
        </p:spPr>
      </p:cxnSp>
      <p:sp>
        <p:nvSpPr>
          <p:cNvPr id="29" name="TextBox 28">
            <a:extLst>
              <a:ext uri="{FF2B5EF4-FFF2-40B4-BE49-F238E27FC236}">
                <a16:creationId xmlns:a16="http://schemas.microsoft.com/office/drawing/2014/main" xmlns="" id="{94E40912-5DC2-4C5B-86B9-BCC4635FAADA}"/>
              </a:ext>
            </a:extLst>
          </p:cNvPr>
          <p:cNvSpPr txBox="1"/>
          <p:nvPr/>
        </p:nvSpPr>
        <p:spPr>
          <a:xfrm>
            <a:off x="506980" y="4667846"/>
            <a:ext cx="8106795" cy="400110"/>
          </a:xfrm>
          <a:prstGeom prst="rect">
            <a:avLst/>
          </a:prstGeom>
          <a:noFill/>
        </p:spPr>
        <p:txBody>
          <a:bodyPr wrap="square" rtlCol="0">
            <a:spAutoFit/>
          </a:bodyPr>
          <a:lstStyle/>
          <a:p>
            <a:r>
              <a:rPr lang="en-IN" sz="1000" dirty="0">
                <a:solidFill>
                  <a:schemeClr val="bg2"/>
                </a:solidFill>
                <a:latin typeface="Cambria" panose="02040503050406030204" pitchFamily="18" charset="0"/>
                <a:ea typeface="Cambria" panose="02040503050406030204" pitchFamily="18" charset="0"/>
              </a:rPr>
              <a:t>Source: </a:t>
            </a:r>
            <a:r>
              <a:rPr lang="en-US" sz="1000" dirty="0">
                <a:solidFill>
                  <a:schemeClr val="bg2"/>
                </a:solidFill>
              </a:rPr>
              <a:t>Leon-Garcia &amp; </a:t>
            </a:r>
            <a:r>
              <a:rPr lang="en-US" sz="1000" dirty="0" err="1">
                <a:solidFill>
                  <a:schemeClr val="bg2"/>
                </a:solidFill>
              </a:rPr>
              <a:t>Widjaja</a:t>
            </a:r>
            <a:r>
              <a:rPr lang="en-US" sz="1000" dirty="0">
                <a:solidFill>
                  <a:schemeClr val="bg2"/>
                </a:solidFill>
              </a:rPr>
              <a:t>:  Communication Networks Copyright ©2000 The McGraw Hill Companies</a:t>
            </a:r>
          </a:p>
          <a:p>
            <a:endParaRPr lang="en-IN" sz="1000" dirty="0">
              <a:solidFill>
                <a:schemeClr val="bg2"/>
              </a:solidFill>
              <a:latin typeface="Cambria" panose="02040503050406030204" pitchFamily="18" charset="0"/>
              <a:ea typeface="Cambria" panose="02040503050406030204" pitchFamily="18" charset="0"/>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Slide Number Placeholder 3"/>
          <p:cNvSpPr>
            <a:spLocks noGrp="1"/>
          </p:cNvSpPr>
          <p:nvPr>
            <p:ph type="sldNum" idx="12"/>
          </p:nvPr>
        </p:nvSpPr>
        <p:spPr/>
        <p:txBody>
          <a:bodyPr/>
          <a:lstStyle/>
          <a:p>
            <a:fld id="{8F47926F-3AA7-4EC1-9783-A7774C5B2336}" type="slidenum">
              <a:rPr lang="en-US"/>
              <a:pPr/>
              <a:t>114</a:t>
            </a:fld>
            <a:endParaRPr lang="en-US"/>
          </a:p>
        </p:txBody>
      </p:sp>
      <p:sp>
        <p:nvSpPr>
          <p:cNvPr id="84994" name="Text Box 2"/>
          <p:cNvSpPr txBox="1">
            <a:spLocks noChangeArrowheads="1"/>
          </p:cNvSpPr>
          <p:nvPr/>
        </p:nvSpPr>
        <p:spPr bwMode="auto">
          <a:xfrm>
            <a:off x="389015" y="866984"/>
            <a:ext cx="1428596" cy="369332"/>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800" dirty="0">
                <a:solidFill>
                  <a:schemeClr val="bg2"/>
                </a:solidFill>
              </a:rPr>
              <a:t>Higher layer</a:t>
            </a:r>
          </a:p>
        </p:txBody>
      </p:sp>
      <p:sp>
        <p:nvSpPr>
          <p:cNvPr id="84995" name="Text Box 3"/>
          <p:cNvSpPr txBox="1">
            <a:spLocks noChangeArrowheads="1"/>
          </p:cNvSpPr>
          <p:nvPr/>
        </p:nvSpPr>
        <p:spPr bwMode="auto">
          <a:xfrm>
            <a:off x="93664" y="2114550"/>
            <a:ext cx="1735137" cy="923330"/>
          </a:xfrm>
          <a:prstGeom prst="rect">
            <a:avLst/>
          </a:prstGeom>
          <a:noFill/>
          <a:ln w="9525">
            <a:noFill/>
            <a:miter lim="800000"/>
            <a:headEnd/>
            <a:tailEnd/>
          </a:ln>
          <a:effectLst/>
        </p:spPr>
        <p:txBody>
          <a:bodyPr anchor="ctr">
            <a:spAutoFit/>
          </a:bodyPr>
          <a:lstStyle/>
          <a:p>
            <a:pPr algn="ctr" eaLnBrk="0" hangingPunct="0">
              <a:spcBef>
                <a:spcPct val="50000"/>
              </a:spcBef>
            </a:pPr>
            <a:r>
              <a:rPr lang="en-US" sz="1800" dirty="0">
                <a:solidFill>
                  <a:schemeClr val="bg2"/>
                </a:solidFill>
              </a:rPr>
              <a:t>Common part convergence sublayer</a:t>
            </a:r>
          </a:p>
        </p:txBody>
      </p:sp>
      <p:sp>
        <p:nvSpPr>
          <p:cNvPr id="84996" name="Text Box 4"/>
          <p:cNvSpPr txBox="1">
            <a:spLocks noChangeArrowheads="1"/>
          </p:cNvSpPr>
          <p:nvPr/>
        </p:nvSpPr>
        <p:spPr bwMode="auto">
          <a:xfrm>
            <a:off x="51598" y="3256955"/>
            <a:ext cx="1963737" cy="369332"/>
          </a:xfrm>
          <a:prstGeom prst="rect">
            <a:avLst/>
          </a:prstGeom>
          <a:noFill/>
          <a:ln w="9525">
            <a:noFill/>
            <a:miter lim="800000"/>
            <a:headEnd/>
            <a:tailEnd/>
          </a:ln>
          <a:effectLst/>
        </p:spPr>
        <p:txBody>
          <a:bodyPr anchor="ctr">
            <a:spAutoFit/>
          </a:bodyPr>
          <a:lstStyle/>
          <a:p>
            <a:pPr algn="ctr" eaLnBrk="0" hangingPunct="0">
              <a:spcBef>
                <a:spcPct val="50000"/>
              </a:spcBef>
            </a:pPr>
            <a:r>
              <a:rPr lang="en-US" sz="1800" dirty="0">
                <a:solidFill>
                  <a:schemeClr val="bg2"/>
                </a:solidFill>
              </a:rPr>
              <a:t>SAR sublayer</a:t>
            </a:r>
          </a:p>
        </p:txBody>
      </p:sp>
      <p:sp>
        <p:nvSpPr>
          <p:cNvPr id="84997" name="Text Box 5"/>
          <p:cNvSpPr txBox="1">
            <a:spLocks noChangeArrowheads="1"/>
          </p:cNvSpPr>
          <p:nvPr/>
        </p:nvSpPr>
        <p:spPr bwMode="auto">
          <a:xfrm>
            <a:off x="93664" y="4114800"/>
            <a:ext cx="1963737" cy="369332"/>
          </a:xfrm>
          <a:prstGeom prst="rect">
            <a:avLst/>
          </a:prstGeom>
          <a:noFill/>
          <a:ln w="9525">
            <a:noFill/>
            <a:miter lim="800000"/>
            <a:headEnd/>
            <a:tailEnd/>
          </a:ln>
          <a:effectLst/>
        </p:spPr>
        <p:txBody>
          <a:bodyPr anchor="ctr">
            <a:spAutoFit/>
          </a:bodyPr>
          <a:lstStyle/>
          <a:p>
            <a:pPr algn="ctr" eaLnBrk="0" hangingPunct="0">
              <a:spcBef>
                <a:spcPct val="50000"/>
              </a:spcBef>
            </a:pPr>
            <a:r>
              <a:rPr lang="en-US" sz="1800" dirty="0">
                <a:solidFill>
                  <a:schemeClr val="bg2"/>
                </a:solidFill>
              </a:rPr>
              <a:t>ATM layer</a:t>
            </a:r>
          </a:p>
        </p:txBody>
      </p:sp>
      <p:sp>
        <p:nvSpPr>
          <p:cNvPr id="84998" name="Line 6"/>
          <p:cNvSpPr>
            <a:spLocks noChangeShapeType="1"/>
          </p:cNvSpPr>
          <p:nvPr/>
        </p:nvSpPr>
        <p:spPr bwMode="auto">
          <a:xfrm>
            <a:off x="1958975" y="3917156"/>
            <a:ext cx="4725988" cy="0"/>
          </a:xfrm>
          <a:prstGeom prst="line">
            <a:avLst/>
          </a:prstGeom>
          <a:noFill/>
          <a:ln w="9525">
            <a:solidFill>
              <a:schemeClr val="tx1"/>
            </a:solidFill>
            <a:round/>
            <a:headEnd/>
            <a:tailEnd/>
          </a:ln>
          <a:effectLst/>
        </p:spPr>
        <p:txBody>
          <a:bodyPr wrap="none" anchor="ctr"/>
          <a:lstStyle/>
          <a:p>
            <a:endParaRPr lang="en-US"/>
          </a:p>
        </p:txBody>
      </p:sp>
      <p:sp>
        <p:nvSpPr>
          <p:cNvPr id="84999" name="Text Box 7"/>
          <p:cNvSpPr txBox="1">
            <a:spLocks noChangeArrowheads="1"/>
          </p:cNvSpPr>
          <p:nvPr/>
        </p:nvSpPr>
        <p:spPr bwMode="auto">
          <a:xfrm>
            <a:off x="2578101" y="4572000"/>
            <a:ext cx="766557" cy="307777"/>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400"/>
              <a:t>PTI = 0</a:t>
            </a:r>
          </a:p>
        </p:txBody>
      </p:sp>
      <p:sp>
        <p:nvSpPr>
          <p:cNvPr id="85000" name="Line 8"/>
          <p:cNvSpPr>
            <a:spLocks noChangeShapeType="1"/>
          </p:cNvSpPr>
          <p:nvPr/>
        </p:nvSpPr>
        <p:spPr bwMode="auto">
          <a:xfrm>
            <a:off x="1981200" y="1281113"/>
            <a:ext cx="4725988" cy="0"/>
          </a:xfrm>
          <a:prstGeom prst="line">
            <a:avLst/>
          </a:prstGeom>
          <a:noFill/>
          <a:ln w="9525">
            <a:solidFill>
              <a:schemeClr val="tx1"/>
            </a:solidFill>
            <a:round/>
            <a:headEnd/>
            <a:tailEnd/>
          </a:ln>
          <a:effectLst/>
        </p:spPr>
        <p:txBody>
          <a:bodyPr wrap="none" anchor="ctr"/>
          <a:lstStyle/>
          <a:p>
            <a:endParaRPr lang="en-US"/>
          </a:p>
        </p:txBody>
      </p:sp>
      <p:sp>
        <p:nvSpPr>
          <p:cNvPr id="85001" name="Text Box 9"/>
          <p:cNvSpPr txBox="1">
            <a:spLocks noChangeArrowheads="1"/>
          </p:cNvSpPr>
          <p:nvPr/>
        </p:nvSpPr>
        <p:spPr bwMode="auto">
          <a:xfrm>
            <a:off x="169864" y="1314450"/>
            <a:ext cx="1811337" cy="923330"/>
          </a:xfrm>
          <a:prstGeom prst="rect">
            <a:avLst/>
          </a:prstGeom>
          <a:noFill/>
          <a:ln w="9525">
            <a:noFill/>
            <a:miter lim="800000"/>
            <a:headEnd/>
            <a:tailEnd/>
          </a:ln>
          <a:effectLst/>
        </p:spPr>
        <p:txBody>
          <a:bodyPr anchor="ctr">
            <a:spAutoFit/>
          </a:bodyPr>
          <a:lstStyle/>
          <a:p>
            <a:pPr algn="ctr" eaLnBrk="0" hangingPunct="0">
              <a:spcBef>
                <a:spcPct val="50000"/>
              </a:spcBef>
            </a:pPr>
            <a:r>
              <a:rPr lang="en-US" sz="1800" dirty="0">
                <a:solidFill>
                  <a:schemeClr val="bg2"/>
                </a:solidFill>
              </a:rPr>
              <a:t>Service specific convergence sublayer</a:t>
            </a:r>
          </a:p>
        </p:txBody>
      </p:sp>
      <p:sp>
        <p:nvSpPr>
          <p:cNvPr id="85002" name="Text Box 10"/>
          <p:cNvSpPr txBox="1">
            <a:spLocks noChangeArrowheads="1"/>
          </p:cNvSpPr>
          <p:nvPr/>
        </p:nvSpPr>
        <p:spPr bwMode="auto">
          <a:xfrm>
            <a:off x="6738938" y="1710928"/>
            <a:ext cx="2157412" cy="338554"/>
          </a:xfrm>
          <a:prstGeom prst="rect">
            <a:avLst/>
          </a:prstGeom>
          <a:noFill/>
          <a:ln w="9525">
            <a:noFill/>
            <a:miter lim="800000"/>
            <a:headEnd/>
            <a:tailEnd/>
          </a:ln>
          <a:effectLst/>
        </p:spPr>
        <p:txBody>
          <a:bodyPr anchor="ctr">
            <a:spAutoFit/>
          </a:bodyPr>
          <a:lstStyle/>
          <a:p>
            <a:pPr algn="ctr" eaLnBrk="0" hangingPunct="0">
              <a:spcBef>
                <a:spcPct val="50000"/>
              </a:spcBef>
            </a:pPr>
            <a:r>
              <a:rPr lang="en-US" sz="1600"/>
              <a:t>Assume null</a:t>
            </a:r>
          </a:p>
        </p:txBody>
      </p:sp>
      <p:sp>
        <p:nvSpPr>
          <p:cNvPr id="85003" name="Text Box 11"/>
          <p:cNvSpPr txBox="1">
            <a:spLocks noChangeArrowheads="1"/>
          </p:cNvSpPr>
          <p:nvPr/>
        </p:nvSpPr>
        <p:spPr bwMode="auto">
          <a:xfrm>
            <a:off x="5095876" y="3421857"/>
            <a:ext cx="441325" cy="523220"/>
          </a:xfrm>
          <a:prstGeom prst="rect">
            <a:avLst/>
          </a:prstGeom>
          <a:noFill/>
          <a:ln w="9525">
            <a:noFill/>
            <a:miter lim="800000"/>
            <a:headEnd/>
            <a:tailEnd/>
          </a:ln>
          <a:effectLst/>
        </p:spPr>
        <p:txBody>
          <a:bodyPr anchor="ctr">
            <a:spAutoFit/>
          </a:bodyPr>
          <a:lstStyle/>
          <a:p>
            <a:pPr algn="ctr" eaLnBrk="0" hangingPunct="0">
              <a:spcBef>
                <a:spcPct val="50000"/>
              </a:spcBef>
            </a:pPr>
            <a:r>
              <a:rPr lang="en-US" sz="1400"/>
              <a:t>48 (1)</a:t>
            </a:r>
          </a:p>
        </p:txBody>
      </p:sp>
      <p:sp>
        <p:nvSpPr>
          <p:cNvPr id="85004" name="Line 12"/>
          <p:cNvSpPr>
            <a:spLocks noChangeShapeType="1"/>
          </p:cNvSpPr>
          <p:nvPr/>
        </p:nvSpPr>
        <p:spPr bwMode="auto">
          <a:xfrm>
            <a:off x="2005014" y="2012156"/>
            <a:ext cx="4725987" cy="0"/>
          </a:xfrm>
          <a:prstGeom prst="line">
            <a:avLst/>
          </a:prstGeom>
          <a:noFill/>
          <a:ln w="9525">
            <a:solidFill>
              <a:schemeClr val="tx1"/>
            </a:solidFill>
            <a:round/>
            <a:headEnd/>
            <a:tailEnd/>
          </a:ln>
          <a:effectLst/>
        </p:spPr>
        <p:txBody>
          <a:bodyPr wrap="none" anchor="ctr"/>
          <a:lstStyle/>
          <a:p>
            <a:endParaRPr lang="en-US"/>
          </a:p>
        </p:txBody>
      </p:sp>
      <p:sp>
        <p:nvSpPr>
          <p:cNvPr id="85005" name="Line 13"/>
          <p:cNvSpPr>
            <a:spLocks noChangeShapeType="1"/>
          </p:cNvSpPr>
          <p:nvPr/>
        </p:nvSpPr>
        <p:spPr bwMode="auto">
          <a:xfrm>
            <a:off x="1987550" y="2939654"/>
            <a:ext cx="4725988" cy="0"/>
          </a:xfrm>
          <a:prstGeom prst="line">
            <a:avLst/>
          </a:prstGeom>
          <a:noFill/>
          <a:ln w="9525">
            <a:solidFill>
              <a:schemeClr val="tx1"/>
            </a:solidFill>
            <a:round/>
            <a:headEnd/>
            <a:tailEnd/>
          </a:ln>
          <a:effectLst/>
        </p:spPr>
        <p:txBody>
          <a:bodyPr wrap="none" anchor="ctr"/>
          <a:lstStyle/>
          <a:p>
            <a:endParaRPr lang="en-US"/>
          </a:p>
        </p:txBody>
      </p:sp>
      <p:sp>
        <p:nvSpPr>
          <p:cNvPr id="85006" name="Line 14"/>
          <p:cNvSpPr>
            <a:spLocks noChangeShapeType="1"/>
          </p:cNvSpPr>
          <p:nvPr/>
        </p:nvSpPr>
        <p:spPr bwMode="auto">
          <a:xfrm>
            <a:off x="1958975" y="3917156"/>
            <a:ext cx="4725988" cy="0"/>
          </a:xfrm>
          <a:prstGeom prst="line">
            <a:avLst/>
          </a:prstGeom>
          <a:noFill/>
          <a:ln w="9525">
            <a:solidFill>
              <a:schemeClr val="tx1"/>
            </a:solidFill>
            <a:round/>
            <a:headEnd/>
            <a:tailEnd/>
          </a:ln>
          <a:effectLst/>
        </p:spPr>
        <p:txBody>
          <a:bodyPr wrap="none" anchor="ctr"/>
          <a:lstStyle/>
          <a:p>
            <a:endParaRPr lang="en-US"/>
          </a:p>
        </p:txBody>
      </p:sp>
      <p:sp>
        <p:nvSpPr>
          <p:cNvPr id="85007" name="Text Box 15"/>
          <p:cNvSpPr txBox="1">
            <a:spLocks noChangeArrowheads="1"/>
          </p:cNvSpPr>
          <p:nvPr/>
        </p:nvSpPr>
        <p:spPr bwMode="auto">
          <a:xfrm>
            <a:off x="2760664" y="4425554"/>
            <a:ext cx="184731" cy="307777"/>
          </a:xfrm>
          <a:prstGeom prst="rect">
            <a:avLst/>
          </a:prstGeom>
          <a:noFill/>
          <a:ln w="9525">
            <a:noFill/>
            <a:miter lim="800000"/>
            <a:headEnd/>
            <a:tailEnd/>
          </a:ln>
          <a:effectLst/>
        </p:spPr>
        <p:txBody>
          <a:bodyPr wrap="none" anchor="ctr">
            <a:spAutoFit/>
          </a:bodyPr>
          <a:lstStyle/>
          <a:p>
            <a:pPr algn="ctr" eaLnBrk="0" hangingPunct="0">
              <a:spcBef>
                <a:spcPct val="50000"/>
              </a:spcBef>
            </a:pPr>
            <a:endParaRPr lang="en-US" sz="1400"/>
          </a:p>
        </p:txBody>
      </p:sp>
      <p:sp>
        <p:nvSpPr>
          <p:cNvPr id="85008" name="Text Box 16"/>
          <p:cNvSpPr txBox="1">
            <a:spLocks noChangeArrowheads="1"/>
          </p:cNvSpPr>
          <p:nvPr/>
        </p:nvSpPr>
        <p:spPr bwMode="auto">
          <a:xfrm>
            <a:off x="2497139" y="4173141"/>
            <a:ext cx="184731" cy="276999"/>
          </a:xfrm>
          <a:prstGeom prst="rect">
            <a:avLst/>
          </a:prstGeom>
          <a:noFill/>
          <a:ln w="9525">
            <a:noFill/>
            <a:miter lim="800000"/>
            <a:headEnd/>
            <a:tailEnd/>
          </a:ln>
          <a:effectLst/>
        </p:spPr>
        <p:txBody>
          <a:bodyPr wrap="none" anchor="ctr">
            <a:spAutoFit/>
          </a:bodyPr>
          <a:lstStyle/>
          <a:p>
            <a:pPr algn="ctr" eaLnBrk="0" hangingPunct="0">
              <a:spcBef>
                <a:spcPct val="50000"/>
              </a:spcBef>
            </a:pPr>
            <a:endParaRPr lang="en-US" sz="1200"/>
          </a:p>
        </p:txBody>
      </p:sp>
      <p:sp>
        <p:nvSpPr>
          <p:cNvPr id="85009" name="Line 17"/>
          <p:cNvSpPr>
            <a:spLocks noChangeShapeType="1"/>
          </p:cNvSpPr>
          <p:nvPr/>
        </p:nvSpPr>
        <p:spPr bwMode="auto">
          <a:xfrm>
            <a:off x="4090988" y="2507456"/>
            <a:ext cx="204787" cy="625079"/>
          </a:xfrm>
          <a:prstGeom prst="line">
            <a:avLst/>
          </a:prstGeom>
          <a:noFill/>
          <a:ln w="9525">
            <a:solidFill>
              <a:schemeClr val="tx1"/>
            </a:solidFill>
            <a:prstDash val="dash"/>
            <a:round/>
            <a:headEnd/>
            <a:tailEnd/>
          </a:ln>
          <a:effectLst/>
        </p:spPr>
        <p:txBody>
          <a:bodyPr wrap="none" anchor="ctr"/>
          <a:lstStyle/>
          <a:p>
            <a:endParaRPr lang="en-US"/>
          </a:p>
        </p:txBody>
      </p:sp>
      <p:sp>
        <p:nvSpPr>
          <p:cNvPr id="85010" name="Line 18"/>
          <p:cNvSpPr>
            <a:spLocks noChangeShapeType="1"/>
          </p:cNvSpPr>
          <p:nvPr/>
        </p:nvSpPr>
        <p:spPr bwMode="auto">
          <a:xfrm>
            <a:off x="3370263" y="2487216"/>
            <a:ext cx="228600" cy="670322"/>
          </a:xfrm>
          <a:prstGeom prst="line">
            <a:avLst/>
          </a:prstGeom>
          <a:noFill/>
          <a:ln w="9525">
            <a:solidFill>
              <a:schemeClr val="tx1"/>
            </a:solidFill>
            <a:prstDash val="dash"/>
            <a:round/>
            <a:headEnd/>
            <a:tailEnd/>
          </a:ln>
          <a:effectLst/>
        </p:spPr>
        <p:txBody>
          <a:bodyPr wrap="none" anchor="ctr"/>
          <a:lstStyle/>
          <a:p>
            <a:endParaRPr lang="en-US"/>
          </a:p>
        </p:txBody>
      </p:sp>
      <p:sp>
        <p:nvSpPr>
          <p:cNvPr id="85011" name="Line 19"/>
          <p:cNvSpPr>
            <a:spLocks noChangeShapeType="1"/>
          </p:cNvSpPr>
          <p:nvPr/>
        </p:nvSpPr>
        <p:spPr bwMode="auto">
          <a:xfrm>
            <a:off x="1981200" y="1281113"/>
            <a:ext cx="4725988" cy="0"/>
          </a:xfrm>
          <a:prstGeom prst="line">
            <a:avLst/>
          </a:prstGeom>
          <a:noFill/>
          <a:ln w="9525">
            <a:solidFill>
              <a:schemeClr val="tx1"/>
            </a:solidFill>
            <a:round/>
            <a:headEnd/>
            <a:tailEnd/>
          </a:ln>
          <a:effectLst/>
        </p:spPr>
        <p:txBody>
          <a:bodyPr wrap="none" anchor="ctr"/>
          <a:lstStyle/>
          <a:p>
            <a:endParaRPr lang="en-US"/>
          </a:p>
        </p:txBody>
      </p:sp>
      <p:sp>
        <p:nvSpPr>
          <p:cNvPr id="85012" name="Rectangle 20"/>
          <p:cNvSpPr>
            <a:spLocks noChangeArrowheads="1"/>
          </p:cNvSpPr>
          <p:nvPr/>
        </p:nvSpPr>
        <p:spPr bwMode="auto">
          <a:xfrm>
            <a:off x="2654300" y="789385"/>
            <a:ext cx="2268538" cy="271463"/>
          </a:xfrm>
          <a:prstGeom prst="rect">
            <a:avLst/>
          </a:prstGeom>
          <a:noFill/>
          <a:ln w="19050">
            <a:solidFill>
              <a:schemeClr val="tx1"/>
            </a:solidFill>
            <a:miter lim="800000"/>
            <a:headEnd/>
            <a:tailEnd/>
          </a:ln>
          <a:effectLst/>
        </p:spPr>
        <p:txBody>
          <a:bodyPr wrap="none" anchor="ctr"/>
          <a:lstStyle/>
          <a:p>
            <a:endParaRPr lang="en-US"/>
          </a:p>
        </p:txBody>
      </p:sp>
      <p:sp>
        <p:nvSpPr>
          <p:cNvPr id="85013" name="Text Box 21"/>
          <p:cNvSpPr txBox="1">
            <a:spLocks noChangeArrowheads="1"/>
          </p:cNvSpPr>
          <p:nvPr/>
        </p:nvSpPr>
        <p:spPr bwMode="auto">
          <a:xfrm>
            <a:off x="2735263" y="812006"/>
            <a:ext cx="2017712" cy="307777"/>
          </a:xfrm>
          <a:prstGeom prst="rect">
            <a:avLst/>
          </a:prstGeom>
          <a:noFill/>
          <a:ln w="9525">
            <a:noFill/>
            <a:miter lim="800000"/>
            <a:headEnd/>
            <a:tailEnd/>
          </a:ln>
          <a:effectLst/>
        </p:spPr>
        <p:txBody>
          <a:bodyPr anchor="ctr">
            <a:spAutoFit/>
          </a:bodyPr>
          <a:lstStyle/>
          <a:p>
            <a:pPr algn="ctr" eaLnBrk="0" hangingPunct="0">
              <a:spcBef>
                <a:spcPct val="50000"/>
              </a:spcBef>
            </a:pPr>
            <a:r>
              <a:rPr lang="en-US" sz="1400" dirty="0">
                <a:solidFill>
                  <a:schemeClr val="bg2"/>
                </a:solidFill>
              </a:rPr>
              <a:t>Information</a:t>
            </a:r>
          </a:p>
        </p:txBody>
      </p:sp>
      <p:sp>
        <p:nvSpPr>
          <p:cNvPr id="85014" name="Line 22"/>
          <p:cNvSpPr>
            <a:spLocks noChangeShapeType="1"/>
          </p:cNvSpPr>
          <p:nvPr/>
        </p:nvSpPr>
        <p:spPr bwMode="auto">
          <a:xfrm flipH="1">
            <a:off x="4900613" y="1004888"/>
            <a:ext cx="12700" cy="1210866"/>
          </a:xfrm>
          <a:prstGeom prst="line">
            <a:avLst/>
          </a:prstGeom>
          <a:noFill/>
          <a:ln w="9525">
            <a:solidFill>
              <a:schemeClr val="tx1"/>
            </a:solidFill>
            <a:prstDash val="dash"/>
            <a:round/>
            <a:headEnd/>
            <a:tailEnd/>
          </a:ln>
          <a:effectLst/>
        </p:spPr>
        <p:txBody>
          <a:bodyPr wrap="none" anchor="ctr"/>
          <a:lstStyle/>
          <a:p>
            <a:endParaRPr lang="en-US"/>
          </a:p>
        </p:txBody>
      </p:sp>
      <p:sp>
        <p:nvSpPr>
          <p:cNvPr id="85015" name="Line 23"/>
          <p:cNvSpPr>
            <a:spLocks noChangeShapeType="1"/>
          </p:cNvSpPr>
          <p:nvPr/>
        </p:nvSpPr>
        <p:spPr bwMode="auto">
          <a:xfrm flipH="1">
            <a:off x="2641600" y="1039417"/>
            <a:ext cx="12700" cy="1183481"/>
          </a:xfrm>
          <a:prstGeom prst="line">
            <a:avLst/>
          </a:prstGeom>
          <a:noFill/>
          <a:ln w="9525">
            <a:solidFill>
              <a:schemeClr val="tx1"/>
            </a:solidFill>
            <a:prstDash val="dash"/>
            <a:round/>
            <a:headEnd/>
            <a:tailEnd/>
          </a:ln>
          <a:effectLst/>
        </p:spPr>
        <p:txBody>
          <a:bodyPr wrap="none" anchor="ctr"/>
          <a:lstStyle/>
          <a:p>
            <a:endParaRPr lang="en-US"/>
          </a:p>
        </p:txBody>
      </p:sp>
      <p:sp>
        <p:nvSpPr>
          <p:cNvPr id="85016" name="Rectangle 24"/>
          <p:cNvSpPr>
            <a:spLocks noChangeArrowheads="1"/>
          </p:cNvSpPr>
          <p:nvPr/>
        </p:nvSpPr>
        <p:spPr bwMode="auto">
          <a:xfrm>
            <a:off x="4914901" y="2216944"/>
            <a:ext cx="803275" cy="271463"/>
          </a:xfrm>
          <a:prstGeom prst="rect">
            <a:avLst/>
          </a:prstGeom>
          <a:noFill/>
          <a:ln w="19050">
            <a:solidFill>
              <a:schemeClr val="tx1"/>
            </a:solidFill>
            <a:miter lim="800000"/>
            <a:headEnd/>
            <a:tailEnd/>
          </a:ln>
          <a:effectLst/>
        </p:spPr>
        <p:txBody>
          <a:bodyPr wrap="none" anchor="ctr"/>
          <a:lstStyle/>
          <a:p>
            <a:endParaRPr lang="en-US"/>
          </a:p>
        </p:txBody>
      </p:sp>
      <p:sp>
        <p:nvSpPr>
          <p:cNvPr id="85017" name="Text Box 25"/>
          <p:cNvSpPr txBox="1">
            <a:spLocks noChangeArrowheads="1"/>
          </p:cNvSpPr>
          <p:nvPr/>
        </p:nvSpPr>
        <p:spPr bwMode="auto">
          <a:xfrm>
            <a:off x="5380038" y="2246710"/>
            <a:ext cx="293670" cy="307777"/>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400" dirty="0">
                <a:solidFill>
                  <a:schemeClr val="bg2"/>
                </a:solidFill>
              </a:rPr>
              <a:t>T</a:t>
            </a:r>
            <a:endParaRPr lang="en-US" dirty="0">
              <a:solidFill>
                <a:schemeClr val="bg2"/>
              </a:solidFill>
            </a:endParaRPr>
          </a:p>
        </p:txBody>
      </p:sp>
      <p:sp>
        <p:nvSpPr>
          <p:cNvPr id="85018" name="Line 26"/>
          <p:cNvSpPr>
            <a:spLocks noChangeShapeType="1"/>
          </p:cNvSpPr>
          <p:nvPr/>
        </p:nvSpPr>
        <p:spPr bwMode="auto">
          <a:xfrm>
            <a:off x="5327650" y="2208610"/>
            <a:ext cx="0" cy="279797"/>
          </a:xfrm>
          <a:prstGeom prst="line">
            <a:avLst/>
          </a:prstGeom>
          <a:noFill/>
          <a:ln w="19050">
            <a:solidFill>
              <a:schemeClr val="tx1"/>
            </a:solidFill>
            <a:round/>
            <a:headEnd/>
            <a:tailEnd/>
          </a:ln>
          <a:effectLst/>
        </p:spPr>
        <p:txBody>
          <a:bodyPr wrap="none" anchor="ctr"/>
          <a:lstStyle/>
          <a:p>
            <a:endParaRPr lang="en-US"/>
          </a:p>
        </p:txBody>
      </p:sp>
      <p:sp>
        <p:nvSpPr>
          <p:cNvPr id="85019" name="Text Box 27"/>
          <p:cNvSpPr txBox="1">
            <a:spLocks noChangeArrowheads="1"/>
          </p:cNvSpPr>
          <p:nvPr/>
        </p:nvSpPr>
        <p:spPr bwMode="auto">
          <a:xfrm>
            <a:off x="4913313" y="2252663"/>
            <a:ext cx="447558" cy="246221"/>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000"/>
              <a:t>PAD</a:t>
            </a:r>
          </a:p>
        </p:txBody>
      </p:sp>
      <p:grpSp>
        <p:nvGrpSpPr>
          <p:cNvPr id="2" name="Group 28"/>
          <p:cNvGrpSpPr>
            <a:grpSpLocks/>
          </p:cNvGrpSpPr>
          <p:nvPr/>
        </p:nvGrpSpPr>
        <p:grpSpPr bwMode="auto">
          <a:xfrm>
            <a:off x="2236789" y="2224088"/>
            <a:ext cx="2994025" cy="329804"/>
            <a:chOff x="1734" y="605"/>
            <a:chExt cx="231" cy="277"/>
          </a:xfrm>
        </p:grpSpPr>
        <p:sp>
          <p:nvSpPr>
            <p:cNvPr id="85021" name="Rectangle 29"/>
            <p:cNvSpPr>
              <a:spLocks noChangeArrowheads="1"/>
            </p:cNvSpPr>
            <p:nvPr/>
          </p:nvSpPr>
          <p:spPr bwMode="auto">
            <a:xfrm>
              <a:off x="1766" y="605"/>
              <a:ext cx="175" cy="228"/>
            </a:xfrm>
            <a:prstGeom prst="rect">
              <a:avLst/>
            </a:prstGeom>
            <a:noFill/>
            <a:ln w="19050">
              <a:solidFill>
                <a:schemeClr val="tx1"/>
              </a:solidFill>
              <a:miter lim="800000"/>
              <a:headEnd/>
              <a:tailEnd/>
            </a:ln>
            <a:effectLst/>
          </p:spPr>
          <p:txBody>
            <a:bodyPr wrap="none" anchor="ctr"/>
            <a:lstStyle/>
            <a:p>
              <a:endParaRPr lang="en-US"/>
            </a:p>
          </p:txBody>
        </p:sp>
        <p:sp>
          <p:nvSpPr>
            <p:cNvPr id="85022" name="Text Box 30"/>
            <p:cNvSpPr txBox="1">
              <a:spLocks noChangeArrowheads="1"/>
            </p:cNvSpPr>
            <p:nvPr/>
          </p:nvSpPr>
          <p:spPr bwMode="auto">
            <a:xfrm>
              <a:off x="1734" y="624"/>
              <a:ext cx="231" cy="258"/>
            </a:xfrm>
            <a:prstGeom prst="rect">
              <a:avLst/>
            </a:prstGeom>
            <a:noFill/>
            <a:ln w="9525">
              <a:noFill/>
              <a:miter lim="800000"/>
              <a:headEnd/>
              <a:tailEnd/>
            </a:ln>
            <a:effectLst/>
          </p:spPr>
          <p:txBody>
            <a:bodyPr anchor="ctr">
              <a:spAutoFit/>
            </a:bodyPr>
            <a:lstStyle/>
            <a:p>
              <a:pPr algn="ctr" eaLnBrk="0" hangingPunct="0">
                <a:spcBef>
                  <a:spcPct val="50000"/>
                </a:spcBef>
              </a:pPr>
              <a:endParaRPr lang="en-US" sz="1400" dirty="0"/>
            </a:p>
          </p:txBody>
        </p:sp>
      </p:grpSp>
      <p:sp>
        <p:nvSpPr>
          <p:cNvPr id="85023" name="Rectangle 31"/>
          <p:cNvSpPr>
            <a:spLocks noChangeArrowheads="1"/>
          </p:cNvSpPr>
          <p:nvPr/>
        </p:nvSpPr>
        <p:spPr bwMode="auto">
          <a:xfrm>
            <a:off x="2633664" y="3123010"/>
            <a:ext cx="725487" cy="271463"/>
          </a:xfrm>
          <a:prstGeom prst="rect">
            <a:avLst/>
          </a:prstGeom>
          <a:noFill/>
          <a:ln w="19050">
            <a:solidFill>
              <a:schemeClr val="tx1"/>
            </a:solidFill>
            <a:miter lim="800000"/>
            <a:headEnd/>
            <a:tailEnd/>
          </a:ln>
          <a:effectLst/>
        </p:spPr>
        <p:txBody>
          <a:bodyPr wrap="none" anchor="ctr"/>
          <a:lstStyle/>
          <a:p>
            <a:endParaRPr lang="en-US"/>
          </a:p>
        </p:txBody>
      </p:sp>
      <p:sp>
        <p:nvSpPr>
          <p:cNvPr id="85024" name="Rectangle 32"/>
          <p:cNvSpPr>
            <a:spLocks noChangeArrowheads="1"/>
          </p:cNvSpPr>
          <p:nvPr/>
        </p:nvSpPr>
        <p:spPr bwMode="auto">
          <a:xfrm>
            <a:off x="3584575" y="3130153"/>
            <a:ext cx="725488" cy="271463"/>
          </a:xfrm>
          <a:prstGeom prst="rect">
            <a:avLst/>
          </a:prstGeom>
          <a:noFill/>
          <a:ln w="19050">
            <a:solidFill>
              <a:schemeClr val="tx1"/>
            </a:solidFill>
            <a:miter lim="800000"/>
            <a:headEnd/>
            <a:tailEnd/>
          </a:ln>
          <a:effectLst/>
        </p:spPr>
        <p:txBody>
          <a:bodyPr wrap="none" anchor="ctr"/>
          <a:lstStyle/>
          <a:p>
            <a:endParaRPr lang="en-US"/>
          </a:p>
        </p:txBody>
      </p:sp>
      <p:sp>
        <p:nvSpPr>
          <p:cNvPr id="85025" name="Rectangle 33"/>
          <p:cNvSpPr>
            <a:spLocks noChangeArrowheads="1"/>
          </p:cNvSpPr>
          <p:nvPr/>
        </p:nvSpPr>
        <p:spPr bwMode="auto">
          <a:xfrm>
            <a:off x="4972050" y="3144441"/>
            <a:ext cx="725488" cy="271463"/>
          </a:xfrm>
          <a:prstGeom prst="rect">
            <a:avLst/>
          </a:prstGeom>
          <a:noFill/>
          <a:ln w="19050">
            <a:solidFill>
              <a:schemeClr val="tx1"/>
            </a:solidFill>
            <a:miter lim="800000"/>
            <a:headEnd/>
            <a:tailEnd/>
          </a:ln>
          <a:effectLst/>
        </p:spPr>
        <p:txBody>
          <a:bodyPr wrap="none" anchor="ctr"/>
          <a:lstStyle/>
          <a:p>
            <a:endParaRPr lang="en-US"/>
          </a:p>
        </p:txBody>
      </p:sp>
      <p:sp>
        <p:nvSpPr>
          <p:cNvPr id="85026" name="Text Box 34"/>
          <p:cNvSpPr txBox="1">
            <a:spLocks noChangeArrowheads="1"/>
          </p:cNvSpPr>
          <p:nvPr/>
        </p:nvSpPr>
        <p:spPr bwMode="auto">
          <a:xfrm>
            <a:off x="4287838" y="4129088"/>
            <a:ext cx="488950" cy="400110"/>
          </a:xfrm>
          <a:prstGeom prst="rect">
            <a:avLst/>
          </a:prstGeom>
          <a:noFill/>
          <a:ln w="9525">
            <a:noFill/>
            <a:miter lim="800000"/>
            <a:headEnd/>
            <a:tailEnd/>
          </a:ln>
          <a:effectLst/>
        </p:spPr>
        <p:txBody>
          <a:bodyPr anchor="ctr">
            <a:spAutoFit/>
          </a:bodyPr>
          <a:lstStyle/>
          <a:p>
            <a:pPr algn="ctr" eaLnBrk="0" hangingPunct="0">
              <a:spcBef>
                <a:spcPct val="50000"/>
              </a:spcBef>
            </a:pPr>
            <a:r>
              <a:rPr lang="en-US" sz="2000"/>
              <a:t>…</a:t>
            </a:r>
          </a:p>
        </p:txBody>
      </p:sp>
      <p:sp>
        <p:nvSpPr>
          <p:cNvPr id="85027" name="Text Box 35"/>
          <p:cNvSpPr txBox="1">
            <a:spLocks noChangeArrowheads="1"/>
          </p:cNvSpPr>
          <p:nvPr/>
        </p:nvSpPr>
        <p:spPr bwMode="auto">
          <a:xfrm>
            <a:off x="4359276" y="3177779"/>
            <a:ext cx="441325" cy="400110"/>
          </a:xfrm>
          <a:prstGeom prst="rect">
            <a:avLst/>
          </a:prstGeom>
          <a:noFill/>
          <a:ln w="9525">
            <a:noFill/>
            <a:miter lim="800000"/>
            <a:headEnd/>
            <a:tailEnd/>
          </a:ln>
          <a:effectLst/>
        </p:spPr>
        <p:txBody>
          <a:bodyPr anchor="ctr">
            <a:spAutoFit/>
          </a:bodyPr>
          <a:lstStyle/>
          <a:p>
            <a:pPr algn="ctr" eaLnBrk="0" hangingPunct="0">
              <a:spcBef>
                <a:spcPct val="50000"/>
              </a:spcBef>
            </a:pPr>
            <a:r>
              <a:rPr lang="en-US" sz="2000"/>
              <a:t>…</a:t>
            </a:r>
          </a:p>
        </p:txBody>
      </p:sp>
      <p:sp>
        <p:nvSpPr>
          <p:cNvPr id="85028" name="Text Box 36"/>
          <p:cNvSpPr txBox="1">
            <a:spLocks noChangeArrowheads="1"/>
          </p:cNvSpPr>
          <p:nvPr/>
        </p:nvSpPr>
        <p:spPr bwMode="auto">
          <a:xfrm>
            <a:off x="2767013" y="2246710"/>
            <a:ext cx="2017712" cy="307777"/>
          </a:xfrm>
          <a:prstGeom prst="rect">
            <a:avLst/>
          </a:prstGeom>
          <a:noFill/>
          <a:ln w="9525">
            <a:noFill/>
            <a:miter lim="800000"/>
            <a:headEnd/>
            <a:tailEnd/>
          </a:ln>
          <a:effectLst/>
        </p:spPr>
        <p:txBody>
          <a:bodyPr anchor="ctr">
            <a:spAutoFit/>
          </a:bodyPr>
          <a:lstStyle/>
          <a:p>
            <a:pPr algn="ctr" eaLnBrk="0" hangingPunct="0">
              <a:spcBef>
                <a:spcPct val="50000"/>
              </a:spcBef>
            </a:pPr>
            <a:r>
              <a:rPr lang="en-US" sz="1400" dirty="0">
                <a:solidFill>
                  <a:schemeClr val="bg2"/>
                </a:solidFill>
              </a:rPr>
              <a:t>Information</a:t>
            </a:r>
          </a:p>
        </p:txBody>
      </p:sp>
      <p:sp>
        <p:nvSpPr>
          <p:cNvPr id="85029" name="Text Box 37"/>
          <p:cNvSpPr txBox="1">
            <a:spLocks noChangeArrowheads="1"/>
          </p:cNvSpPr>
          <p:nvPr/>
        </p:nvSpPr>
        <p:spPr bwMode="auto">
          <a:xfrm>
            <a:off x="3687764" y="4425554"/>
            <a:ext cx="184731" cy="307777"/>
          </a:xfrm>
          <a:prstGeom prst="rect">
            <a:avLst/>
          </a:prstGeom>
          <a:noFill/>
          <a:ln w="9525">
            <a:noFill/>
            <a:miter lim="800000"/>
            <a:headEnd/>
            <a:tailEnd/>
          </a:ln>
          <a:effectLst/>
        </p:spPr>
        <p:txBody>
          <a:bodyPr wrap="none" anchor="ctr">
            <a:spAutoFit/>
          </a:bodyPr>
          <a:lstStyle/>
          <a:p>
            <a:pPr algn="ctr" eaLnBrk="0" hangingPunct="0">
              <a:spcBef>
                <a:spcPct val="50000"/>
              </a:spcBef>
            </a:pPr>
            <a:endParaRPr lang="en-US" sz="1400"/>
          </a:p>
        </p:txBody>
      </p:sp>
      <p:sp>
        <p:nvSpPr>
          <p:cNvPr id="85030" name="Text Box 38"/>
          <p:cNvSpPr txBox="1">
            <a:spLocks noChangeArrowheads="1"/>
          </p:cNvSpPr>
          <p:nvPr/>
        </p:nvSpPr>
        <p:spPr bwMode="auto">
          <a:xfrm>
            <a:off x="5059363" y="4432697"/>
            <a:ext cx="184731" cy="307777"/>
          </a:xfrm>
          <a:prstGeom prst="rect">
            <a:avLst/>
          </a:prstGeom>
          <a:noFill/>
          <a:ln w="9525">
            <a:noFill/>
            <a:miter lim="800000"/>
            <a:headEnd/>
            <a:tailEnd/>
          </a:ln>
          <a:effectLst/>
        </p:spPr>
        <p:txBody>
          <a:bodyPr wrap="none" anchor="ctr">
            <a:spAutoFit/>
          </a:bodyPr>
          <a:lstStyle/>
          <a:p>
            <a:pPr algn="ctr" eaLnBrk="0" hangingPunct="0">
              <a:spcBef>
                <a:spcPct val="50000"/>
              </a:spcBef>
            </a:pPr>
            <a:endParaRPr lang="en-US" sz="1400"/>
          </a:p>
        </p:txBody>
      </p:sp>
      <p:sp>
        <p:nvSpPr>
          <p:cNvPr id="85031" name="Line 39"/>
          <p:cNvSpPr>
            <a:spLocks noChangeShapeType="1"/>
          </p:cNvSpPr>
          <p:nvPr/>
        </p:nvSpPr>
        <p:spPr bwMode="auto">
          <a:xfrm>
            <a:off x="2649538" y="3396854"/>
            <a:ext cx="0" cy="751284"/>
          </a:xfrm>
          <a:prstGeom prst="line">
            <a:avLst/>
          </a:prstGeom>
          <a:noFill/>
          <a:ln w="9525">
            <a:solidFill>
              <a:schemeClr val="tx1"/>
            </a:solidFill>
            <a:prstDash val="sysDot"/>
            <a:round/>
            <a:headEnd/>
            <a:tailEnd/>
          </a:ln>
          <a:effectLst/>
        </p:spPr>
        <p:txBody>
          <a:bodyPr wrap="none" anchor="ctr"/>
          <a:lstStyle/>
          <a:p>
            <a:endParaRPr lang="en-US"/>
          </a:p>
        </p:txBody>
      </p:sp>
      <p:sp>
        <p:nvSpPr>
          <p:cNvPr id="85032" name="Line 40"/>
          <p:cNvSpPr>
            <a:spLocks noChangeShapeType="1"/>
          </p:cNvSpPr>
          <p:nvPr/>
        </p:nvSpPr>
        <p:spPr bwMode="auto">
          <a:xfrm>
            <a:off x="3348038" y="3396854"/>
            <a:ext cx="0" cy="751284"/>
          </a:xfrm>
          <a:prstGeom prst="line">
            <a:avLst/>
          </a:prstGeom>
          <a:noFill/>
          <a:ln w="9525">
            <a:solidFill>
              <a:schemeClr val="tx1"/>
            </a:solidFill>
            <a:prstDash val="sysDot"/>
            <a:round/>
            <a:headEnd/>
            <a:tailEnd/>
          </a:ln>
          <a:effectLst/>
        </p:spPr>
        <p:txBody>
          <a:bodyPr wrap="none" anchor="ctr"/>
          <a:lstStyle/>
          <a:p>
            <a:endParaRPr lang="en-US"/>
          </a:p>
        </p:txBody>
      </p:sp>
      <p:sp>
        <p:nvSpPr>
          <p:cNvPr id="85033" name="Line 41"/>
          <p:cNvSpPr>
            <a:spLocks noChangeShapeType="1"/>
          </p:cNvSpPr>
          <p:nvPr/>
        </p:nvSpPr>
        <p:spPr bwMode="auto">
          <a:xfrm>
            <a:off x="3589338" y="3396853"/>
            <a:ext cx="144462" cy="717947"/>
          </a:xfrm>
          <a:prstGeom prst="line">
            <a:avLst/>
          </a:prstGeom>
          <a:noFill/>
          <a:ln w="9525">
            <a:solidFill>
              <a:schemeClr val="tx1"/>
            </a:solidFill>
            <a:prstDash val="sysDot"/>
            <a:round/>
            <a:headEnd/>
            <a:tailEnd/>
          </a:ln>
          <a:effectLst/>
        </p:spPr>
        <p:txBody>
          <a:bodyPr wrap="none" anchor="ctr"/>
          <a:lstStyle/>
          <a:p>
            <a:endParaRPr lang="en-US"/>
          </a:p>
        </p:txBody>
      </p:sp>
      <p:sp>
        <p:nvSpPr>
          <p:cNvPr id="85034" name="Line 42"/>
          <p:cNvSpPr>
            <a:spLocks noChangeShapeType="1"/>
          </p:cNvSpPr>
          <p:nvPr/>
        </p:nvSpPr>
        <p:spPr bwMode="auto">
          <a:xfrm>
            <a:off x="4300538" y="3396853"/>
            <a:ext cx="119062" cy="775097"/>
          </a:xfrm>
          <a:prstGeom prst="line">
            <a:avLst/>
          </a:prstGeom>
          <a:noFill/>
          <a:ln w="9525">
            <a:solidFill>
              <a:schemeClr val="tx1"/>
            </a:solidFill>
            <a:prstDash val="sysDot"/>
            <a:round/>
            <a:headEnd/>
            <a:tailEnd/>
          </a:ln>
          <a:effectLst/>
        </p:spPr>
        <p:txBody>
          <a:bodyPr wrap="none" anchor="ctr"/>
          <a:lstStyle/>
          <a:p>
            <a:endParaRPr lang="en-US"/>
          </a:p>
        </p:txBody>
      </p:sp>
      <p:sp>
        <p:nvSpPr>
          <p:cNvPr id="85035" name="Line 43"/>
          <p:cNvSpPr>
            <a:spLocks noChangeShapeType="1"/>
          </p:cNvSpPr>
          <p:nvPr/>
        </p:nvSpPr>
        <p:spPr bwMode="auto">
          <a:xfrm>
            <a:off x="4978400" y="3403997"/>
            <a:ext cx="0" cy="751284"/>
          </a:xfrm>
          <a:prstGeom prst="line">
            <a:avLst/>
          </a:prstGeom>
          <a:noFill/>
          <a:ln w="9525">
            <a:solidFill>
              <a:schemeClr val="tx1"/>
            </a:solidFill>
            <a:prstDash val="sysDot"/>
            <a:round/>
            <a:headEnd/>
            <a:tailEnd/>
          </a:ln>
          <a:effectLst/>
        </p:spPr>
        <p:txBody>
          <a:bodyPr wrap="none" anchor="ctr"/>
          <a:lstStyle/>
          <a:p>
            <a:endParaRPr lang="en-US"/>
          </a:p>
        </p:txBody>
      </p:sp>
      <p:sp>
        <p:nvSpPr>
          <p:cNvPr id="85036" name="Line 44"/>
          <p:cNvSpPr>
            <a:spLocks noChangeShapeType="1"/>
          </p:cNvSpPr>
          <p:nvPr/>
        </p:nvSpPr>
        <p:spPr bwMode="auto">
          <a:xfrm>
            <a:off x="5689600" y="3403997"/>
            <a:ext cx="0" cy="751284"/>
          </a:xfrm>
          <a:prstGeom prst="line">
            <a:avLst/>
          </a:prstGeom>
          <a:noFill/>
          <a:ln w="9525">
            <a:solidFill>
              <a:schemeClr val="tx1"/>
            </a:solidFill>
            <a:prstDash val="sysDot"/>
            <a:round/>
            <a:headEnd/>
            <a:tailEnd/>
          </a:ln>
          <a:effectLst/>
        </p:spPr>
        <p:txBody>
          <a:bodyPr wrap="none" anchor="ctr"/>
          <a:lstStyle/>
          <a:p>
            <a:endParaRPr lang="en-US"/>
          </a:p>
        </p:txBody>
      </p:sp>
      <p:sp>
        <p:nvSpPr>
          <p:cNvPr id="85037" name="Line 45"/>
          <p:cNvSpPr>
            <a:spLocks noChangeShapeType="1"/>
          </p:cNvSpPr>
          <p:nvPr/>
        </p:nvSpPr>
        <p:spPr bwMode="auto">
          <a:xfrm>
            <a:off x="2659063" y="2482453"/>
            <a:ext cx="0" cy="623888"/>
          </a:xfrm>
          <a:prstGeom prst="line">
            <a:avLst/>
          </a:prstGeom>
          <a:noFill/>
          <a:ln w="9525">
            <a:solidFill>
              <a:schemeClr val="tx1"/>
            </a:solidFill>
            <a:prstDash val="sysDot"/>
            <a:round/>
            <a:headEnd/>
            <a:tailEnd/>
          </a:ln>
          <a:effectLst/>
        </p:spPr>
        <p:txBody>
          <a:bodyPr wrap="none" anchor="ctr"/>
          <a:lstStyle/>
          <a:p>
            <a:endParaRPr lang="en-US"/>
          </a:p>
        </p:txBody>
      </p:sp>
      <p:sp>
        <p:nvSpPr>
          <p:cNvPr id="85038" name="Line 46"/>
          <p:cNvSpPr>
            <a:spLocks noChangeShapeType="1"/>
          </p:cNvSpPr>
          <p:nvPr/>
        </p:nvSpPr>
        <p:spPr bwMode="auto">
          <a:xfrm>
            <a:off x="3370263" y="2501503"/>
            <a:ext cx="0" cy="623888"/>
          </a:xfrm>
          <a:prstGeom prst="line">
            <a:avLst/>
          </a:prstGeom>
          <a:noFill/>
          <a:ln w="9525">
            <a:solidFill>
              <a:schemeClr val="tx1"/>
            </a:solidFill>
            <a:prstDash val="sysDot"/>
            <a:round/>
            <a:headEnd/>
            <a:tailEnd/>
          </a:ln>
          <a:effectLst/>
        </p:spPr>
        <p:txBody>
          <a:bodyPr wrap="none" anchor="ctr"/>
          <a:lstStyle/>
          <a:p>
            <a:endParaRPr lang="en-US"/>
          </a:p>
        </p:txBody>
      </p:sp>
      <p:sp>
        <p:nvSpPr>
          <p:cNvPr id="85039" name="Line 47"/>
          <p:cNvSpPr>
            <a:spLocks noChangeShapeType="1"/>
          </p:cNvSpPr>
          <p:nvPr/>
        </p:nvSpPr>
        <p:spPr bwMode="auto">
          <a:xfrm>
            <a:off x="5708650" y="2503885"/>
            <a:ext cx="0" cy="623888"/>
          </a:xfrm>
          <a:prstGeom prst="line">
            <a:avLst/>
          </a:prstGeom>
          <a:noFill/>
          <a:ln w="9525">
            <a:solidFill>
              <a:schemeClr val="tx1"/>
            </a:solidFill>
            <a:prstDash val="sysDot"/>
            <a:round/>
            <a:headEnd/>
            <a:tailEnd/>
          </a:ln>
          <a:effectLst/>
        </p:spPr>
        <p:txBody>
          <a:bodyPr wrap="none" anchor="ctr"/>
          <a:lstStyle/>
          <a:p>
            <a:endParaRPr lang="en-US"/>
          </a:p>
        </p:txBody>
      </p:sp>
      <p:sp>
        <p:nvSpPr>
          <p:cNvPr id="85040" name="Line 48"/>
          <p:cNvSpPr>
            <a:spLocks noChangeShapeType="1"/>
          </p:cNvSpPr>
          <p:nvPr/>
        </p:nvSpPr>
        <p:spPr bwMode="auto">
          <a:xfrm>
            <a:off x="4984750" y="2494360"/>
            <a:ext cx="0" cy="623888"/>
          </a:xfrm>
          <a:prstGeom prst="line">
            <a:avLst/>
          </a:prstGeom>
          <a:noFill/>
          <a:ln w="9525">
            <a:solidFill>
              <a:schemeClr val="tx1"/>
            </a:solidFill>
            <a:prstDash val="sysDot"/>
            <a:round/>
            <a:headEnd/>
            <a:tailEnd/>
          </a:ln>
          <a:effectLst/>
        </p:spPr>
        <p:txBody>
          <a:bodyPr wrap="none" anchor="ctr"/>
          <a:lstStyle/>
          <a:p>
            <a:endParaRPr lang="en-US"/>
          </a:p>
        </p:txBody>
      </p:sp>
      <p:sp>
        <p:nvSpPr>
          <p:cNvPr id="85041" name="Text Box 49"/>
          <p:cNvSpPr txBox="1">
            <a:spLocks noChangeArrowheads="1"/>
          </p:cNvSpPr>
          <p:nvPr/>
        </p:nvSpPr>
        <p:spPr bwMode="auto">
          <a:xfrm>
            <a:off x="3689351" y="3411141"/>
            <a:ext cx="441325" cy="523220"/>
          </a:xfrm>
          <a:prstGeom prst="rect">
            <a:avLst/>
          </a:prstGeom>
          <a:noFill/>
          <a:ln w="9525">
            <a:noFill/>
            <a:miter lim="800000"/>
            <a:headEnd/>
            <a:tailEnd/>
          </a:ln>
          <a:effectLst/>
        </p:spPr>
        <p:txBody>
          <a:bodyPr anchor="ctr">
            <a:spAutoFit/>
          </a:bodyPr>
          <a:lstStyle/>
          <a:p>
            <a:pPr algn="ctr" eaLnBrk="0" hangingPunct="0">
              <a:spcBef>
                <a:spcPct val="50000"/>
              </a:spcBef>
            </a:pPr>
            <a:r>
              <a:rPr lang="en-US" sz="1400"/>
              <a:t>48 (0)</a:t>
            </a:r>
          </a:p>
        </p:txBody>
      </p:sp>
      <p:sp>
        <p:nvSpPr>
          <p:cNvPr id="85042" name="Text Box 50"/>
          <p:cNvSpPr txBox="1">
            <a:spLocks noChangeArrowheads="1"/>
          </p:cNvSpPr>
          <p:nvPr/>
        </p:nvSpPr>
        <p:spPr bwMode="auto">
          <a:xfrm>
            <a:off x="2792414" y="3407569"/>
            <a:ext cx="441325" cy="523220"/>
          </a:xfrm>
          <a:prstGeom prst="rect">
            <a:avLst/>
          </a:prstGeom>
          <a:noFill/>
          <a:ln w="9525">
            <a:noFill/>
            <a:miter lim="800000"/>
            <a:headEnd/>
            <a:tailEnd/>
          </a:ln>
          <a:effectLst/>
        </p:spPr>
        <p:txBody>
          <a:bodyPr anchor="ctr">
            <a:spAutoFit/>
          </a:bodyPr>
          <a:lstStyle/>
          <a:p>
            <a:pPr algn="ctr" eaLnBrk="0" hangingPunct="0">
              <a:spcBef>
                <a:spcPct val="50000"/>
              </a:spcBef>
            </a:pPr>
            <a:r>
              <a:rPr lang="en-US" sz="1400"/>
              <a:t>48 (0)</a:t>
            </a:r>
          </a:p>
        </p:txBody>
      </p:sp>
      <p:sp>
        <p:nvSpPr>
          <p:cNvPr id="85043" name="Text Box 51"/>
          <p:cNvSpPr txBox="1">
            <a:spLocks noChangeArrowheads="1"/>
          </p:cNvSpPr>
          <p:nvPr/>
        </p:nvSpPr>
        <p:spPr bwMode="auto">
          <a:xfrm>
            <a:off x="3538538" y="4568429"/>
            <a:ext cx="766557" cy="307777"/>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400"/>
              <a:t>PTI = 0</a:t>
            </a:r>
          </a:p>
        </p:txBody>
      </p:sp>
      <p:sp>
        <p:nvSpPr>
          <p:cNvPr id="85044" name="Text Box 52"/>
          <p:cNvSpPr txBox="1">
            <a:spLocks noChangeArrowheads="1"/>
          </p:cNvSpPr>
          <p:nvPr/>
        </p:nvSpPr>
        <p:spPr bwMode="auto">
          <a:xfrm>
            <a:off x="4935539" y="4456510"/>
            <a:ext cx="766557" cy="307777"/>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400"/>
              <a:t>PTI = 1</a:t>
            </a:r>
          </a:p>
        </p:txBody>
      </p:sp>
      <p:grpSp>
        <p:nvGrpSpPr>
          <p:cNvPr id="3" name="Group 54"/>
          <p:cNvGrpSpPr>
            <a:grpSpLocks/>
          </p:cNvGrpSpPr>
          <p:nvPr/>
        </p:nvGrpSpPr>
        <p:grpSpPr bwMode="auto">
          <a:xfrm>
            <a:off x="4775201" y="4139806"/>
            <a:ext cx="912813" cy="317897"/>
            <a:chOff x="3008" y="3420"/>
            <a:chExt cx="575" cy="267"/>
          </a:xfrm>
        </p:grpSpPr>
        <p:sp>
          <p:nvSpPr>
            <p:cNvPr id="85047" name="Rectangle 55"/>
            <p:cNvSpPr>
              <a:spLocks noChangeArrowheads="1"/>
            </p:cNvSpPr>
            <p:nvPr/>
          </p:nvSpPr>
          <p:spPr bwMode="auto">
            <a:xfrm>
              <a:off x="3008" y="3420"/>
              <a:ext cx="575" cy="232"/>
            </a:xfrm>
            <a:prstGeom prst="rect">
              <a:avLst/>
            </a:prstGeom>
            <a:noFill/>
            <a:ln w="19050">
              <a:solidFill>
                <a:schemeClr val="tx1"/>
              </a:solidFill>
              <a:miter lim="800000"/>
              <a:headEnd/>
              <a:tailEnd/>
            </a:ln>
            <a:effectLst/>
          </p:spPr>
          <p:txBody>
            <a:bodyPr wrap="none" anchor="ctr"/>
            <a:lstStyle/>
            <a:p>
              <a:endParaRPr lang="en-US"/>
            </a:p>
          </p:txBody>
        </p:sp>
        <p:sp>
          <p:nvSpPr>
            <p:cNvPr id="85048" name="Text Box 56"/>
            <p:cNvSpPr txBox="1">
              <a:spLocks noChangeArrowheads="1"/>
            </p:cNvSpPr>
            <p:nvPr/>
          </p:nvSpPr>
          <p:spPr bwMode="auto">
            <a:xfrm>
              <a:off x="3016" y="3454"/>
              <a:ext cx="116" cy="233"/>
            </a:xfrm>
            <a:prstGeom prst="rect">
              <a:avLst/>
            </a:prstGeom>
            <a:noFill/>
            <a:ln w="9525">
              <a:noFill/>
              <a:miter lim="800000"/>
              <a:headEnd/>
              <a:tailEnd/>
            </a:ln>
            <a:effectLst/>
          </p:spPr>
          <p:txBody>
            <a:bodyPr wrap="none" anchor="ctr">
              <a:spAutoFit/>
            </a:bodyPr>
            <a:lstStyle/>
            <a:p>
              <a:pPr algn="ctr" eaLnBrk="0" hangingPunct="0">
                <a:spcBef>
                  <a:spcPct val="50000"/>
                </a:spcBef>
              </a:pPr>
              <a:endParaRPr lang="en-US" sz="1200"/>
            </a:p>
          </p:txBody>
        </p:sp>
        <p:sp>
          <p:nvSpPr>
            <p:cNvPr id="85049" name="Line 57"/>
            <p:cNvSpPr>
              <a:spLocks noChangeShapeType="1"/>
            </p:cNvSpPr>
            <p:nvPr/>
          </p:nvSpPr>
          <p:spPr bwMode="auto">
            <a:xfrm>
              <a:off x="3138" y="3421"/>
              <a:ext cx="0" cy="227"/>
            </a:xfrm>
            <a:prstGeom prst="line">
              <a:avLst/>
            </a:prstGeom>
            <a:noFill/>
            <a:ln w="19050">
              <a:solidFill>
                <a:schemeClr val="tx1"/>
              </a:solidFill>
              <a:round/>
              <a:headEnd/>
              <a:tailEnd/>
            </a:ln>
            <a:effectLst/>
          </p:spPr>
          <p:txBody>
            <a:bodyPr wrap="none" anchor="ctr"/>
            <a:lstStyle/>
            <a:p>
              <a:endParaRPr lang="en-US"/>
            </a:p>
          </p:txBody>
        </p:sp>
      </p:grpSp>
      <p:grpSp>
        <p:nvGrpSpPr>
          <p:cNvPr id="4" name="Group 58"/>
          <p:cNvGrpSpPr>
            <a:grpSpLocks/>
          </p:cNvGrpSpPr>
          <p:nvPr/>
        </p:nvGrpSpPr>
        <p:grpSpPr bwMode="auto">
          <a:xfrm>
            <a:off x="3506788" y="4127899"/>
            <a:ext cx="912812" cy="317897"/>
            <a:chOff x="3008" y="3420"/>
            <a:chExt cx="575" cy="267"/>
          </a:xfrm>
        </p:grpSpPr>
        <p:sp>
          <p:nvSpPr>
            <p:cNvPr id="85051" name="Rectangle 59"/>
            <p:cNvSpPr>
              <a:spLocks noChangeArrowheads="1"/>
            </p:cNvSpPr>
            <p:nvPr/>
          </p:nvSpPr>
          <p:spPr bwMode="auto">
            <a:xfrm>
              <a:off x="3008" y="3420"/>
              <a:ext cx="575" cy="232"/>
            </a:xfrm>
            <a:prstGeom prst="rect">
              <a:avLst/>
            </a:prstGeom>
            <a:noFill/>
            <a:ln w="19050">
              <a:solidFill>
                <a:schemeClr val="tx1"/>
              </a:solidFill>
              <a:miter lim="800000"/>
              <a:headEnd/>
              <a:tailEnd/>
            </a:ln>
            <a:effectLst/>
          </p:spPr>
          <p:txBody>
            <a:bodyPr wrap="none" anchor="ctr"/>
            <a:lstStyle/>
            <a:p>
              <a:endParaRPr lang="en-US"/>
            </a:p>
          </p:txBody>
        </p:sp>
        <p:sp>
          <p:nvSpPr>
            <p:cNvPr id="85052" name="Text Box 60"/>
            <p:cNvSpPr txBox="1">
              <a:spLocks noChangeArrowheads="1"/>
            </p:cNvSpPr>
            <p:nvPr/>
          </p:nvSpPr>
          <p:spPr bwMode="auto">
            <a:xfrm>
              <a:off x="3016" y="3454"/>
              <a:ext cx="116" cy="233"/>
            </a:xfrm>
            <a:prstGeom prst="rect">
              <a:avLst/>
            </a:prstGeom>
            <a:noFill/>
            <a:ln w="9525">
              <a:noFill/>
              <a:miter lim="800000"/>
              <a:headEnd/>
              <a:tailEnd/>
            </a:ln>
            <a:effectLst/>
          </p:spPr>
          <p:txBody>
            <a:bodyPr wrap="none" anchor="ctr">
              <a:spAutoFit/>
            </a:bodyPr>
            <a:lstStyle/>
            <a:p>
              <a:pPr algn="ctr" eaLnBrk="0" hangingPunct="0">
                <a:spcBef>
                  <a:spcPct val="50000"/>
                </a:spcBef>
              </a:pPr>
              <a:endParaRPr lang="en-US" sz="1200"/>
            </a:p>
          </p:txBody>
        </p:sp>
        <p:sp>
          <p:nvSpPr>
            <p:cNvPr id="85053" name="Line 61"/>
            <p:cNvSpPr>
              <a:spLocks noChangeShapeType="1"/>
            </p:cNvSpPr>
            <p:nvPr/>
          </p:nvSpPr>
          <p:spPr bwMode="auto">
            <a:xfrm>
              <a:off x="3138" y="3421"/>
              <a:ext cx="0" cy="227"/>
            </a:xfrm>
            <a:prstGeom prst="line">
              <a:avLst/>
            </a:prstGeom>
            <a:noFill/>
            <a:ln w="19050">
              <a:solidFill>
                <a:schemeClr val="tx1"/>
              </a:solidFill>
              <a:round/>
              <a:headEnd/>
              <a:tailEnd/>
            </a:ln>
            <a:effectLst/>
          </p:spPr>
          <p:txBody>
            <a:bodyPr wrap="none" anchor="ctr"/>
            <a:lstStyle/>
            <a:p>
              <a:endParaRPr lang="en-US"/>
            </a:p>
          </p:txBody>
        </p:sp>
      </p:grpSp>
      <p:grpSp>
        <p:nvGrpSpPr>
          <p:cNvPr id="5" name="Group 62"/>
          <p:cNvGrpSpPr>
            <a:grpSpLocks/>
          </p:cNvGrpSpPr>
          <p:nvPr/>
        </p:nvGrpSpPr>
        <p:grpSpPr bwMode="auto">
          <a:xfrm>
            <a:off x="2435226" y="4135043"/>
            <a:ext cx="912813" cy="317897"/>
            <a:chOff x="3008" y="3420"/>
            <a:chExt cx="575" cy="267"/>
          </a:xfrm>
        </p:grpSpPr>
        <p:sp>
          <p:nvSpPr>
            <p:cNvPr id="85055" name="Rectangle 63"/>
            <p:cNvSpPr>
              <a:spLocks noChangeArrowheads="1"/>
            </p:cNvSpPr>
            <p:nvPr/>
          </p:nvSpPr>
          <p:spPr bwMode="auto">
            <a:xfrm>
              <a:off x="3008" y="3420"/>
              <a:ext cx="575" cy="232"/>
            </a:xfrm>
            <a:prstGeom prst="rect">
              <a:avLst/>
            </a:prstGeom>
            <a:noFill/>
            <a:ln w="19050">
              <a:solidFill>
                <a:schemeClr val="tx1"/>
              </a:solidFill>
              <a:miter lim="800000"/>
              <a:headEnd/>
              <a:tailEnd/>
            </a:ln>
            <a:effectLst/>
          </p:spPr>
          <p:txBody>
            <a:bodyPr wrap="none" anchor="ctr"/>
            <a:lstStyle/>
            <a:p>
              <a:endParaRPr lang="en-US"/>
            </a:p>
          </p:txBody>
        </p:sp>
        <p:sp>
          <p:nvSpPr>
            <p:cNvPr id="85056" name="Text Box 64"/>
            <p:cNvSpPr txBox="1">
              <a:spLocks noChangeArrowheads="1"/>
            </p:cNvSpPr>
            <p:nvPr/>
          </p:nvSpPr>
          <p:spPr bwMode="auto">
            <a:xfrm>
              <a:off x="3016" y="3454"/>
              <a:ext cx="116" cy="233"/>
            </a:xfrm>
            <a:prstGeom prst="rect">
              <a:avLst/>
            </a:prstGeom>
            <a:noFill/>
            <a:ln w="9525">
              <a:noFill/>
              <a:miter lim="800000"/>
              <a:headEnd/>
              <a:tailEnd/>
            </a:ln>
            <a:effectLst/>
          </p:spPr>
          <p:txBody>
            <a:bodyPr wrap="none" anchor="ctr">
              <a:spAutoFit/>
            </a:bodyPr>
            <a:lstStyle/>
            <a:p>
              <a:pPr algn="ctr" eaLnBrk="0" hangingPunct="0">
                <a:spcBef>
                  <a:spcPct val="50000"/>
                </a:spcBef>
              </a:pPr>
              <a:endParaRPr lang="en-US" sz="1200"/>
            </a:p>
          </p:txBody>
        </p:sp>
        <p:sp>
          <p:nvSpPr>
            <p:cNvPr id="85057" name="Line 65"/>
            <p:cNvSpPr>
              <a:spLocks noChangeShapeType="1"/>
            </p:cNvSpPr>
            <p:nvPr/>
          </p:nvSpPr>
          <p:spPr bwMode="auto">
            <a:xfrm>
              <a:off x="3138" y="3421"/>
              <a:ext cx="0" cy="227"/>
            </a:xfrm>
            <a:prstGeom prst="line">
              <a:avLst/>
            </a:prstGeom>
            <a:noFill/>
            <a:ln w="19050">
              <a:solidFill>
                <a:schemeClr val="tx1"/>
              </a:solidFill>
              <a:round/>
              <a:headEnd/>
              <a:tailEnd/>
            </a:ln>
            <a:effectLst/>
          </p:spPr>
          <p:txBody>
            <a:bodyPr wrap="none" anchor="ctr"/>
            <a:lstStyle/>
            <a:p>
              <a:endParaRPr lang="en-US"/>
            </a:p>
          </p:txBody>
        </p:sp>
      </p:grpSp>
      <p:sp>
        <p:nvSpPr>
          <p:cNvPr id="85058" name="Rectangle 66"/>
          <p:cNvSpPr>
            <a:spLocks noChangeArrowheads="1"/>
          </p:cNvSpPr>
          <p:nvPr/>
        </p:nvSpPr>
        <p:spPr bwMode="auto">
          <a:xfrm>
            <a:off x="1905000" y="57150"/>
            <a:ext cx="4876800" cy="685800"/>
          </a:xfrm>
          <a:prstGeom prst="rect">
            <a:avLst/>
          </a:prstGeom>
          <a:solidFill>
            <a:schemeClr val="accent1"/>
          </a:solidFill>
          <a:ln w="9525">
            <a:solidFill>
              <a:schemeClr val="tx1"/>
            </a:solidFill>
            <a:miter lim="800000"/>
            <a:headEnd/>
            <a:tailEnd/>
          </a:ln>
          <a:effectLst/>
        </p:spPr>
        <p:txBody>
          <a:bodyPr wrap="none" anchor="ctr"/>
          <a:lstStyle/>
          <a:p>
            <a:pPr algn="ctr"/>
            <a:r>
              <a:rPr lang="en-US" sz="3200" dirty="0">
                <a:latin typeface="Cambria" panose="02040503050406030204" pitchFamily="18" charset="0"/>
                <a:ea typeface="Cambria" panose="02040503050406030204" pitchFamily="18" charset="0"/>
              </a:rPr>
              <a:t>AAL 5</a:t>
            </a:r>
          </a:p>
        </p:txBody>
      </p:sp>
      <p:sp>
        <p:nvSpPr>
          <p:cNvPr id="85059" name="Rectangle 67"/>
          <p:cNvSpPr>
            <a:spLocks noChangeArrowheads="1"/>
          </p:cNvSpPr>
          <p:nvPr/>
        </p:nvSpPr>
        <p:spPr bwMode="auto">
          <a:xfrm>
            <a:off x="3581400" y="3102769"/>
            <a:ext cx="762000" cy="285750"/>
          </a:xfrm>
          <a:prstGeom prst="rect">
            <a:avLst/>
          </a:prstGeom>
          <a:solidFill>
            <a:srgbClr val="FF00FF"/>
          </a:solidFill>
          <a:ln w="9525">
            <a:solidFill>
              <a:schemeClr val="tx1"/>
            </a:solidFill>
            <a:miter lim="800000"/>
            <a:headEnd/>
            <a:tailEnd/>
          </a:ln>
          <a:effectLst/>
        </p:spPr>
        <p:txBody>
          <a:bodyPr wrap="none" anchor="ctr"/>
          <a:lstStyle/>
          <a:p>
            <a:endParaRPr lang="en-US"/>
          </a:p>
        </p:txBody>
      </p:sp>
      <p:sp>
        <p:nvSpPr>
          <p:cNvPr id="85060" name="Rectangle 68"/>
          <p:cNvSpPr>
            <a:spLocks noChangeArrowheads="1"/>
          </p:cNvSpPr>
          <p:nvPr/>
        </p:nvSpPr>
        <p:spPr bwMode="auto">
          <a:xfrm>
            <a:off x="3733800" y="4131469"/>
            <a:ext cx="685800" cy="285750"/>
          </a:xfrm>
          <a:prstGeom prst="rect">
            <a:avLst/>
          </a:prstGeom>
          <a:solidFill>
            <a:srgbClr val="FF00FF"/>
          </a:solidFill>
          <a:ln w="9525">
            <a:solidFill>
              <a:schemeClr val="tx1"/>
            </a:solidFill>
            <a:miter lim="800000"/>
            <a:headEnd/>
            <a:tailEnd/>
          </a:ln>
          <a:effectLst/>
        </p:spPr>
        <p:txBody>
          <a:bodyPr wrap="none" anchor="ctr"/>
          <a:lstStyle/>
          <a:p>
            <a:endParaRPr lang="en-US"/>
          </a:p>
        </p:txBody>
      </p:sp>
      <p:sp>
        <p:nvSpPr>
          <p:cNvPr id="85061" name="Rectangle 69"/>
          <p:cNvSpPr>
            <a:spLocks noChangeArrowheads="1"/>
          </p:cNvSpPr>
          <p:nvPr/>
        </p:nvSpPr>
        <p:spPr bwMode="auto">
          <a:xfrm>
            <a:off x="3505200" y="4131469"/>
            <a:ext cx="228600" cy="285750"/>
          </a:xfrm>
          <a:prstGeom prst="rect">
            <a:avLst/>
          </a:prstGeom>
          <a:solidFill>
            <a:srgbClr val="FFCC00"/>
          </a:solidFill>
          <a:ln w="9525">
            <a:solidFill>
              <a:schemeClr val="tx1"/>
            </a:solidFill>
            <a:miter lim="800000"/>
            <a:headEnd/>
            <a:tailEnd/>
          </a:ln>
          <a:effectLst/>
        </p:spPr>
        <p:txBody>
          <a:bodyPr wrap="none" anchor="ctr"/>
          <a:lstStyle/>
          <a:p>
            <a:endParaRPr lang="en-US"/>
          </a:p>
        </p:txBody>
      </p:sp>
      <p:sp>
        <p:nvSpPr>
          <p:cNvPr id="79" name="TextBox 78">
            <a:extLst>
              <a:ext uri="{FF2B5EF4-FFF2-40B4-BE49-F238E27FC236}">
                <a16:creationId xmlns:a16="http://schemas.microsoft.com/office/drawing/2014/main" xmlns="" id="{8389DE10-DD1A-4956-AA30-49EC81F531E0}"/>
              </a:ext>
            </a:extLst>
          </p:cNvPr>
          <p:cNvSpPr txBox="1"/>
          <p:nvPr/>
        </p:nvSpPr>
        <p:spPr>
          <a:xfrm>
            <a:off x="518603" y="4744618"/>
            <a:ext cx="8106795" cy="400110"/>
          </a:xfrm>
          <a:prstGeom prst="rect">
            <a:avLst/>
          </a:prstGeom>
          <a:noFill/>
        </p:spPr>
        <p:txBody>
          <a:bodyPr wrap="square" rtlCol="0">
            <a:spAutoFit/>
          </a:bodyPr>
          <a:lstStyle/>
          <a:p>
            <a:r>
              <a:rPr lang="en-IN" sz="1000" dirty="0">
                <a:solidFill>
                  <a:schemeClr val="bg2"/>
                </a:solidFill>
                <a:latin typeface="Cambria" panose="02040503050406030204" pitchFamily="18" charset="0"/>
                <a:ea typeface="Cambria" panose="02040503050406030204" pitchFamily="18" charset="0"/>
              </a:rPr>
              <a:t>Source: </a:t>
            </a:r>
            <a:r>
              <a:rPr lang="en-US" sz="1000" dirty="0">
                <a:solidFill>
                  <a:schemeClr val="bg2"/>
                </a:solidFill>
              </a:rPr>
              <a:t>Leon-Garcia &amp; </a:t>
            </a:r>
            <a:r>
              <a:rPr lang="en-US" sz="1000" dirty="0" err="1">
                <a:solidFill>
                  <a:schemeClr val="bg2"/>
                </a:solidFill>
              </a:rPr>
              <a:t>Widjaja</a:t>
            </a:r>
            <a:r>
              <a:rPr lang="en-US" sz="1000" dirty="0">
                <a:solidFill>
                  <a:schemeClr val="bg2"/>
                </a:solidFill>
              </a:rPr>
              <a:t>:  Communication Networks Copyright ©2000 The McGraw Hill Companies</a:t>
            </a:r>
          </a:p>
          <a:p>
            <a:endParaRPr lang="en-IN" sz="1000" dirty="0">
              <a:solidFill>
                <a:schemeClr val="bg2"/>
              </a:solidFill>
              <a:latin typeface="Cambria" panose="02040503050406030204" pitchFamily="18" charset="0"/>
              <a:ea typeface="Cambria" panose="02040503050406030204" pitchFamily="18" charset="0"/>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Slide Number Placeholder 3"/>
          <p:cNvSpPr>
            <a:spLocks noGrp="1"/>
          </p:cNvSpPr>
          <p:nvPr>
            <p:ph type="sldNum" idx="12"/>
          </p:nvPr>
        </p:nvSpPr>
        <p:spPr/>
        <p:txBody>
          <a:bodyPr/>
          <a:lstStyle/>
          <a:p>
            <a:fld id="{8F47926F-3AA7-4EC1-9783-A7774C5B2336}" type="slidenum">
              <a:rPr lang="en-US"/>
              <a:pPr/>
              <a:t>115</a:t>
            </a:fld>
            <a:endParaRPr lang="en-US"/>
          </a:p>
        </p:txBody>
      </p:sp>
      <p:sp>
        <p:nvSpPr>
          <p:cNvPr id="85008" name="Text Box 16"/>
          <p:cNvSpPr txBox="1">
            <a:spLocks noChangeArrowheads="1"/>
          </p:cNvSpPr>
          <p:nvPr/>
        </p:nvSpPr>
        <p:spPr bwMode="auto">
          <a:xfrm>
            <a:off x="2497139" y="4173141"/>
            <a:ext cx="184731" cy="276999"/>
          </a:xfrm>
          <a:prstGeom prst="rect">
            <a:avLst/>
          </a:prstGeom>
          <a:noFill/>
          <a:ln w="9525">
            <a:noFill/>
            <a:miter lim="800000"/>
            <a:headEnd/>
            <a:tailEnd/>
          </a:ln>
          <a:effectLst/>
        </p:spPr>
        <p:txBody>
          <a:bodyPr wrap="none" anchor="ctr">
            <a:spAutoFit/>
          </a:bodyPr>
          <a:lstStyle/>
          <a:p>
            <a:pPr algn="ctr" eaLnBrk="0" hangingPunct="0">
              <a:spcBef>
                <a:spcPct val="50000"/>
              </a:spcBef>
            </a:pPr>
            <a:endParaRPr lang="en-US" sz="1200"/>
          </a:p>
        </p:txBody>
      </p:sp>
      <p:sp>
        <p:nvSpPr>
          <p:cNvPr id="85029" name="Text Box 37"/>
          <p:cNvSpPr txBox="1">
            <a:spLocks noChangeArrowheads="1"/>
          </p:cNvSpPr>
          <p:nvPr/>
        </p:nvSpPr>
        <p:spPr bwMode="auto">
          <a:xfrm>
            <a:off x="3687764" y="4425554"/>
            <a:ext cx="184731" cy="307777"/>
          </a:xfrm>
          <a:prstGeom prst="rect">
            <a:avLst/>
          </a:prstGeom>
          <a:noFill/>
          <a:ln w="9525">
            <a:noFill/>
            <a:miter lim="800000"/>
            <a:headEnd/>
            <a:tailEnd/>
          </a:ln>
          <a:effectLst/>
        </p:spPr>
        <p:txBody>
          <a:bodyPr wrap="none" anchor="ctr">
            <a:spAutoFit/>
          </a:bodyPr>
          <a:lstStyle/>
          <a:p>
            <a:pPr algn="ctr" eaLnBrk="0" hangingPunct="0">
              <a:spcBef>
                <a:spcPct val="50000"/>
              </a:spcBef>
            </a:pPr>
            <a:endParaRPr lang="en-US" sz="1400"/>
          </a:p>
        </p:txBody>
      </p:sp>
      <p:sp>
        <p:nvSpPr>
          <p:cNvPr id="85030" name="Text Box 38"/>
          <p:cNvSpPr txBox="1">
            <a:spLocks noChangeArrowheads="1"/>
          </p:cNvSpPr>
          <p:nvPr/>
        </p:nvSpPr>
        <p:spPr bwMode="auto">
          <a:xfrm>
            <a:off x="5059363" y="4432697"/>
            <a:ext cx="184731" cy="307777"/>
          </a:xfrm>
          <a:prstGeom prst="rect">
            <a:avLst/>
          </a:prstGeom>
          <a:noFill/>
          <a:ln w="9525">
            <a:noFill/>
            <a:miter lim="800000"/>
            <a:headEnd/>
            <a:tailEnd/>
          </a:ln>
          <a:effectLst/>
        </p:spPr>
        <p:txBody>
          <a:bodyPr wrap="none" anchor="ctr">
            <a:spAutoFit/>
          </a:bodyPr>
          <a:lstStyle/>
          <a:p>
            <a:pPr algn="ctr" eaLnBrk="0" hangingPunct="0">
              <a:spcBef>
                <a:spcPct val="50000"/>
              </a:spcBef>
            </a:pPr>
            <a:endParaRPr lang="en-US" sz="1400"/>
          </a:p>
        </p:txBody>
      </p:sp>
      <p:sp>
        <p:nvSpPr>
          <p:cNvPr id="85058" name="Rectangle 66"/>
          <p:cNvSpPr>
            <a:spLocks noChangeArrowheads="1"/>
          </p:cNvSpPr>
          <p:nvPr/>
        </p:nvSpPr>
        <p:spPr bwMode="auto">
          <a:xfrm>
            <a:off x="2286000" y="1828800"/>
            <a:ext cx="4876800" cy="685800"/>
          </a:xfrm>
          <a:prstGeom prst="rect">
            <a:avLst/>
          </a:prstGeom>
          <a:solidFill>
            <a:schemeClr val="accent1"/>
          </a:solidFill>
          <a:ln w="9525">
            <a:solidFill>
              <a:schemeClr val="tx1"/>
            </a:solidFill>
            <a:miter lim="800000"/>
            <a:headEnd/>
            <a:tailEnd/>
          </a:ln>
          <a:effectLst/>
        </p:spPr>
        <p:txBody>
          <a:bodyPr wrap="none" anchor="ctr"/>
          <a:lstStyle/>
          <a:p>
            <a:pPr algn="ctr"/>
            <a:r>
              <a:rPr lang="en-US" sz="3200" dirty="0">
                <a:latin typeface="Cambria" panose="02040503050406030204" pitchFamily="18" charset="0"/>
                <a:ea typeface="Cambria" panose="02040503050406030204" pitchFamily="18" charset="0"/>
              </a:rPr>
              <a:t>Thank you</a:t>
            </a:r>
          </a:p>
        </p:txBody>
      </p:sp>
    </p:spTree>
    <p:extLst>
      <p:ext uri="{BB962C8B-B14F-4D97-AF65-F5344CB8AC3E}">
        <p14:creationId xmlns:p14="http://schemas.microsoft.com/office/powerpoint/2010/main" val="71544649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1004150" y="1751775"/>
            <a:ext cx="7575600" cy="102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800" dirty="0" smtClean="0">
                <a:solidFill>
                  <a:srgbClr val="741B47"/>
                </a:solidFill>
                <a:latin typeface="Cambria"/>
                <a:ea typeface="Cambria"/>
                <a:cs typeface="Cambria"/>
                <a:sym typeface="Cambria"/>
              </a:rPr>
              <a:t>Point to Point Protocol</a:t>
            </a:r>
            <a:endParaRPr sz="3800" dirty="0">
              <a:solidFill>
                <a:srgbClr val="741B47"/>
              </a:solidFill>
              <a:latin typeface="Cambria"/>
              <a:ea typeface="Cambria"/>
              <a:cs typeface="Cambria"/>
              <a:sym typeface="Cambria"/>
            </a:endParaRPr>
          </a:p>
        </p:txBody>
      </p:sp>
      <p:sp>
        <p:nvSpPr>
          <p:cNvPr id="67" name="Google Shape;67;p13"/>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400" b="1" dirty="0">
                <a:solidFill>
                  <a:schemeClr val="accent1"/>
                </a:solidFill>
                <a:latin typeface="Cambria"/>
                <a:ea typeface="Cambria"/>
                <a:cs typeface="Cambria"/>
                <a:sym typeface="Cambria"/>
              </a:rPr>
              <a:t>Unit-5</a:t>
            </a:r>
            <a:endParaRPr dirty="0"/>
          </a:p>
        </p:txBody>
      </p:sp>
      <p:pic>
        <p:nvPicPr>
          <p:cNvPr id="68" name="Google Shape;68;p13"/>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69" name="Google Shape;69;p13"/>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mbria"/>
                <a:ea typeface="Cambria"/>
                <a:cs typeface="Cambria"/>
                <a:sym typeface="Cambria"/>
              </a:rPr>
              <a:t>School of Computing - SRMIST Kattankulathur Campus</a:t>
            </a:r>
            <a:endParaRPr sz="1000">
              <a:latin typeface="Cambria"/>
              <a:ea typeface="Cambria"/>
              <a:cs typeface="Cambria"/>
              <a:sym typeface="Cambria"/>
            </a:endParaRPr>
          </a:p>
        </p:txBody>
      </p:sp>
    </p:spTree>
    <p:extLst>
      <p:ext uri="{BB962C8B-B14F-4D97-AF65-F5344CB8AC3E}">
        <p14:creationId xmlns:p14="http://schemas.microsoft.com/office/powerpoint/2010/main" val="342704991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latin typeface="Cambria"/>
                <a:ea typeface="Cambria"/>
                <a:cs typeface="Cambria"/>
                <a:sym typeface="Cambria"/>
              </a:rPr>
              <a:t>PPP- </a:t>
            </a:r>
            <a:r>
              <a:rPr lang="en-IN" sz="3200" dirty="0">
                <a:latin typeface="Cambria"/>
                <a:ea typeface="Cambria"/>
                <a:cs typeface="Cambria"/>
                <a:sym typeface="Cambria"/>
              </a:rPr>
              <a:t>Point to Point Protocol</a:t>
            </a:r>
            <a:endParaRPr sz="3200" dirty="0">
              <a:latin typeface="Cambria"/>
              <a:ea typeface="Cambria"/>
              <a:cs typeface="Cambria"/>
              <a:sym typeface="Cambria"/>
            </a:endParaRPr>
          </a:p>
        </p:txBody>
      </p:sp>
      <p:sp>
        <p:nvSpPr>
          <p:cNvPr id="75" name="Google Shape;75;p1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solidFill>
                  <a:srgbClr val="000000"/>
                </a:solidFill>
                <a:latin typeface="Cambria"/>
                <a:ea typeface="Cambria"/>
                <a:cs typeface="Cambria"/>
                <a:sym typeface="Cambria"/>
              </a:rPr>
              <a:t>PPP</a:t>
            </a:r>
          </a:p>
          <a:p>
            <a:pPr marL="114300" indent="0">
              <a:buNone/>
            </a:pPr>
            <a:r>
              <a:rPr lang="en-IN" sz="1400" b="1" dirty="0">
                <a:latin typeface="Cambria" panose="02040503050406030204" pitchFamily="18" charset="0"/>
                <a:ea typeface="Cambria" panose="02040503050406030204" pitchFamily="18" charset="0"/>
              </a:rPr>
              <a:t>  	</a:t>
            </a:r>
            <a:r>
              <a:rPr lang="en-IN" sz="1400" dirty="0">
                <a:latin typeface="Cambria" panose="02040503050406030204" pitchFamily="18" charset="0"/>
                <a:ea typeface="Cambria" panose="02040503050406030204" pitchFamily="18" charset="0"/>
              </a:rPr>
              <a:t>The telephone line or cable companies provide a physical link, but to control and manage the transfer of data, there is a need for a special protocol. The </a:t>
            </a:r>
            <a:r>
              <a:rPr lang="en-IN" sz="1400" b="1" dirty="0">
                <a:latin typeface="Cambria" panose="02040503050406030204" pitchFamily="18" charset="0"/>
                <a:ea typeface="Cambria" panose="02040503050406030204" pitchFamily="18" charset="0"/>
              </a:rPr>
              <a:t>Point-to-Point Protocol (PPP</a:t>
            </a:r>
            <a:r>
              <a:rPr lang="en-IN" sz="1400" dirty="0">
                <a:latin typeface="Cambria" panose="02040503050406030204" pitchFamily="18" charset="0"/>
                <a:ea typeface="Cambria" panose="02040503050406030204" pitchFamily="18" charset="0"/>
              </a:rPr>
              <a:t>) was designed to respond to this need.</a:t>
            </a:r>
            <a:r>
              <a:rPr lang="en-IN" sz="1400" b="1" dirty="0">
                <a:latin typeface="Cambria" panose="02040503050406030204" pitchFamily="18" charset="0"/>
                <a:ea typeface="Cambria" panose="02040503050406030204" pitchFamily="18" charset="0"/>
              </a:rPr>
              <a:t>	</a:t>
            </a:r>
          </a:p>
          <a:p>
            <a:pPr marL="0" lvl="0" indent="0">
              <a:buNone/>
            </a:pPr>
            <a:endParaRPr lang="en-IN" sz="1400" b="1" dirty="0">
              <a:latin typeface="Cambria" panose="02040503050406030204" pitchFamily="18" charset="0"/>
              <a:ea typeface="Cambria" panose="02040503050406030204" pitchFamily="18" charset="0"/>
            </a:endParaRPr>
          </a:p>
          <a:p>
            <a:pPr marL="0" lvl="0" indent="0">
              <a:buNone/>
            </a:pPr>
            <a:r>
              <a:rPr lang="en-IN" sz="1400" b="1" dirty="0">
                <a:latin typeface="Cambria" panose="02040503050406030204" pitchFamily="18" charset="0"/>
                <a:ea typeface="Cambria" panose="02040503050406030204" pitchFamily="18" charset="0"/>
              </a:rPr>
              <a:t>PPP</a:t>
            </a:r>
            <a:r>
              <a:rPr lang="en-IN" sz="1400" dirty="0">
                <a:latin typeface="Cambria" panose="02040503050406030204" pitchFamily="18" charset="0"/>
                <a:ea typeface="Cambria" panose="02040503050406030204" pitchFamily="18" charset="0"/>
              </a:rPr>
              <a:t> is comprised of three main components: </a:t>
            </a:r>
          </a:p>
          <a:p>
            <a:pPr marL="0" lvl="0" indent="0">
              <a:buNone/>
            </a:pPr>
            <a:r>
              <a:rPr lang="en-IN" dirty="0">
                <a:latin typeface="Cambria" panose="02040503050406030204" pitchFamily="18" charset="0"/>
                <a:ea typeface="Cambria" panose="02040503050406030204" pitchFamily="18" charset="0"/>
              </a:rPr>
              <a:t>	</a:t>
            </a:r>
            <a:r>
              <a:rPr lang="en-IN" sz="1400" dirty="0">
                <a:latin typeface="Cambria" panose="02040503050406030204" pitchFamily="18" charset="0"/>
                <a:ea typeface="Cambria" panose="02040503050406030204" pitchFamily="18" charset="0"/>
              </a:rPr>
              <a:t> A method for encapsulating multi-</a:t>
            </a:r>
            <a:r>
              <a:rPr lang="en-IN" sz="1400" b="1" dirty="0">
                <a:latin typeface="Cambria" panose="02040503050406030204" pitchFamily="18" charset="0"/>
                <a:ea typeface="Cambria" panose="02040503050406030204" pitchFamily="18" charset="0"/>
              </a:rPr>
              <a:t>protocol</a:t>
            </a:r>
            <a:r>
              <a:rPr lang="en-IN" sz="1400" dirty="0">
                <a:latin typeface="Cambria" panose="02040503050406030204" pitchFamily="18" charset="0"/>
                <a:ea typeface="Cambria" panose="02040503050406030204" pitchFamily="18" charset="0"/>
              </a:rPr>
              <a:t> datagrams. </a:t>
            </a:r>
          </a:p>
          <a:p>
            <a:pPr marL="0" indent="0">
              <a:buNone/>
            </a:pPr>
            <a:endParaRPr lang="en-IN" sz="1400" dirty="0">
              <a:latin typeface="Cambria" panose="02040503050406030204" pitchFamily="18" charset="0"/>
              <a:ea typeface="Cambria" panose="02040503050406030204" pitchFamily="18" charset="0"/>
            </a:endParaRPr>
          </a:p>
          <a:p>
            <a:pPr marL="0" indent="0">
              <a:buNone/>
            </a:pPr>
            <a:r>
              <a:rPr lang="en-IN" sz="1400" dirty="0">
                <a:latin typeface="Cambria" panose="02040503050406030204" pitchFamily="18" charset="0"/>
                <a:ea typeface="Cambria" panose="02040503050406030204" pitchFamily="18" charset="0"/>
              </a:rPr>
              <a:t>	A Link Control </a:t>
            </a:r>
            <a:r>
              <a:rPr lang="en-IN" sz="1400" b="1" dirty="0">
                <a:latin typeface="Cambria" panose="02040503050406030204" pitchFamily="18" charset="0"/>
                <a:ea typeface="Cambria" panose="02040503050406030204" pitchFamily="18" charset="0"/>
              </a:rPr>
              <a:t>Protocol</a:t>
            </a:r>
            <a:r>
              <a:rPr lang="en-IN" sz="1400" dirty="0">
                <a:latin typeface="Cambria" panose="02040503050406030204" pitchFamily="18" charset="0"/>
                <a:ea typeface="Cambria" panose="02040503050406030204" pitchFamily="18" charset="0"/>
              </a:rPr>
              <a:t> (LCP) for establishing, configuring, and testing the data-link connection. </a:t>
            </a:r>
          </a:p>
          <a:p>
            <a:pPr marL="0" indent="0">
              <a:buNone/>
            </a:pPr>
            <a:r>
              <a:rPr lang="en-IN" sz="1400" dirty="0">
                <a:latin typeface="Cambria" panose="02040503050406030204" pitchFamily="18" charset="0"/>
                <a:ea typeface="Cambria" panose="02040503050406030204" pitchFamily="18" charset="0"/>
              </a:rPr>
              <a:t>	</a:t>
            </a:r>
          </a:p>
          <a:p>
            <a:pPr marL="0" indent="0">
              <a:buNone/>
            </a:pPr>
            <a:r>
              <a:rPr lang="en-IN" sz="1400" dirty="0">
                <a:latin typeface="Cambria" panose="02040503050406030204" pitchFamily="18" charset="0"/>
                <a:ea typeface="Cambria" panose="02040503050406030204" pitchFamily="18" charset="0"/>
              </a:rPr>
              <a:t>	A family of </a:t>
            </a:r>
            <a:r>
              <a:rPr lang="en-IN" sz="1400" b="1" dirty="0">
                <a:latin typeface="Cambria" panose="02040503050406030204" pitchFamily="18" charset="0"/>
                <a:ea typeface="Cambria" panose="02040503050406030204" pitchFamily="18" charset="0"/>
              </a:rPr>
              <a:t>Network</a:t>
            </a:r>
            <a:r>
              <a:rPr lang="en-IN" sz="1400" dirty="0">
                <a:latin typeface="Cambria" panose="02040503050406030204" pitchFamily="18" charset="0"/>
                <a:ea typeface="Cambria" panose="02040503050406030204" pitchFamily="18" charset="0"/>
              </a:rPr>
              <a:t> Control </a:t>
            </a:r>
            <a:r>
              <a:rPr lang="en-IN" sz="1400" b="1" dirty="0">
                <a:latin typeface="Cambria" panose="02040503050406030204" pitchFamily="18" charset="0"/>
                <a:ea typeface="Cambria" panose="02040503050406030204" pitchFamily="18" charset="0"/>
              </a:rPr>
              <a:t>Protocols</a:t>
            </a:r>
            <a:r>
              <a:rPr lang="en-IN" sz="1400" dirty="0">
                <a:latin typeface="Cambria" panose="02040503050406030204" pitchFamily="18" charset="0"/>
                <a:ea typeface="Cambria" panose="02040503050406030204" pitchFamily="18" charset="0"/>
              </a:rPr>
              <a:t> (NCPs) for establishing and configuring 	different </a:t>
            </a:r>
            <a:r>
              <a:rPr lang="en-IN" sz="1400" b="1" dirty="0">
                <a:latin typeface="Cambria" panose="02040503050406030204" pitchFamily="18" charset="0"/>
                <a:ea typeface="Cambria" panose="02040503050406030204" pitchFamily="18" charset="0"/>
              </a:rPr>
              <a:t>network</a:t>
            </a:r>
            <a:r>
              <a:rPr lang="en-IN" sz="1400" dirty="0">
                <a:latin typeface="Cambria" panose="02040503050406030204" pitchFamily="18" charset="0"/>
                <a:ea typeface="Cambria" panose="02040503050406030204" pitchFamily="18" charset="0"/>
              </a:rPr>
              <a:t>-layer </a:t>
            </a:r>
            <a:r>
              <a:rPr lang="en-IN" sz="1400" b="1" dirty="0">
                <a:latin typeface="Cambria" panose="02040503050406030204" pitchFamily="18" charset="0"/>
                <a:ea typeface="Cambria" panose="02040503050406030204" pitchFamily="18" charset="0"/>
              </a:rPr>
              <a:t>protocols</a:t>
            </a:r>
            <a:r>
              <a:rPr lang="en" sz="1400" dirty="0">
                <a:solidFill>
                  <a:srgbClr val="000000"/>
                </a:solidFill>
                <a:latin typeface="Cambria" panose="02040503050406030204" pitchFamily="18" charset="0"/>
                <a:ea typeface="Cambria" panose="02040503050406030204" pitchFamily="18" charset="0"/>
                <a:cs typeface="Cambria"/>
                <a:sym typeface="Cambria"/>
              </a:rPr>
              <a:t>)</a:t>
            </a:r>
            <a:endParaRPr sz="1400" dirty="0">
              <a:solidFill>
                <a:srgbClr val="000000"/>
              </a:solidFill>
              <a:latin typeface="Cambria" panose="02040503050406030204" pitchFamily="18" charset="0"/>
              <a:ea typeface="Cambria" panose="02040503050406030204" pitchFamily="18" charset="0"/>
              <a:cs typeface="Cambria"/>
              <a:sym typeface="Cambria"/>
            </a:endParaRPr>
          </a:p>
          <a:p>
            <a:pPr marL="0" lvl="0" indent="0" algn="l" rtl="0">
              <a:spcBef>
                <a:spcPts val="1600"/>
              </a:spcBef>
              <a:spcAft>
                <a:spcPts val="1600"/>
              </a:spcAft>
              <a:buNone/>
            </a:pPr>
            <a:endParaRPr sz="1400" dirty="0">
              <a:latin typeface="Cambria"/>
              <a:ea typeface="Cambria"/>
              <a:cs typeface="Cambria"/>
              <a:sym typeface="Cambria"/>
            </a:endParaRPr>
          </a:p>
        </p:txBody>
      </p:sp>
      <p:sp>
        <p:nvSpPr>
          <p:cNvPr id="76" name="Google Shape;7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117</a:t>
            </a:fld>
            <a:endParaRPr/>
          </a:p>
        </p:txBody>
      </p:sp>
      <p:pic>
        <p:nvPicPr>
          <p:cNvPr id="77" name="Google Shape;77;p14"/>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78" name="Google Shape;78;p14"/>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mbria"/>
                <a:ea typeface="Cambria"/>
                <a:cs typeface="Cambria"/>
                <a:sym typeface="Cambria"/>
              </a:rPr>
              <a:t>18CSC302J- School of Computing (Odd sem 2020)</a:t>
            </a:r>
            <a:endParaRPr sz="1000">
              <a:latin typeface="Cambria"/>
              <a:ea typeface="Cambria"/>
              <a:cs typeface="Cambria"/>
              <a:sym typeface="Cambria"/>
            </a:endParaRPr>
          </a:p>
        </p:txBody>
      </p:sp>
    </p:spTree>
    <p:extLst>
      <p:ext uri="{BB962C8B-B14F-4D97-AF65-F5344CB8AC3E}">
        <p14:creationId xmlns:p14="http://schemas.microsoft.com/office/powerpoint/2010/main" val="312874193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lvl="0"/>
            <a:r>
              <a:rPr lang="en-US" sz="3200" dirty="0">
                <a:latin typeface="Cambria" panose="02040503050406030204" pitchFamily="18" charset="0"/>
                <a:ea typeface="Cambria" panose="02040503050406030204" pitchFamily="18" charset="0"/>
              </a:rPr>
              <a:t>PPP – design principles</a:t>
            </a:r>
            <a:endParaRPr sz="3200" dirty="0">
              <a:latin typeface="Cambria" panose="02040503050406030204" pitchFamily="18" charset="0"/>
              <a:ea typeface="Cambria" panose="02040503050406030204" pitchFamily="18" charset="0"/>
              <a:cs typeface="Cambria"/>
              <a:sym typeface="Cambria"/>
            </a:endParaRPr>
          </a:p>
        </p:txBody>
      </p:sp>
      <p:sp>
        <p:nvSpPr>
          <p:cNvPr id="92" name="Google Shape;92;p16"/>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endParaRPr lang="en-US" sz="1400" dirty="0">
              <a:latin typeface="Cambria" panose="02040503050406030204" pitchFamily="18" charset="0"/>
              <a:ea typeface="Cambria" panose="02040503050406030204" pitchFamily="18" charset="0"/>
            </a:endParaRPr>
          </a:p>
          <a:p>
            <a:r>
              <a:rPr lang="en-US" sz="1400" dirty="0">
                <a:latin typeface="Cambria" panose="02040503050406030204" pitchFamily="18" charset="0"/>
                <a:ea typeface="Cambria" panose="02040503050406030204" pitchFamily="18" charset="0"/>
              </a:rPr>
              <a:t>Support multiple network protocols</a:t>
            </a:r>
          </a:p>
          <a:p>
            <a:endParaRPr lang="en-US" sz="1400" dirty="0">
              <a:latin typeface="Cambria" panose="02040503050406030204" pitchFamily="18" charset="0"/>
              <a:ea typeface="Cambria" panose="02040503050406030204" pitchFamily="18" charset="0"/>
            </a:endParaRPr>
          </a:p>
          <a:p>
            <a:r>
              <a:rPr lang="en-US" sz="1400" dirty="0">
                <a:latin typeface="Cambria" panose="02040503050406030204" pitchFamily="18" charset="0"/>
                <a:ea typeface="Cambria" panose="02040503050406030204" pitchFamily="18" charset="0"/>
              </a:rPr>
              <a:t>Link configuration</a:t>
            </a:r>
          </a:p>
          <a:p>
            <a:endParaRPr lang="en-US" sz="1400" dirty="0">
              <a:latin typeface="Cambria" panose="02040503050406030204" pitchFamily="18" charset="0"/>
              <a:ea typeface="Cambria" panose="02040503050406030204" pitchFamily="18" charset="0"/>
            </a:endParaRPr>
          </a:p>
          <a:p>
            <a:r>
              <a:rPr lang="en-US" sz="1400" dirty="0">
                <a:latin typeface="Cambria" panose="02040503050406030204" pitchFamily="18" charset="0"/>
                <a:ea typeface="Cambria" panose="02040503050406030204" pitchFamily="18" charset="0"/>
              </a:rPr>
              <a:t>Error detection</a:t>
            </a:r>
          </a:p>
          <a:p>
            <a:endParaRPr lang="en-US" sz="1400" dirty="0">
              <a:latin typeface="Cambria" panose="02040503050406030204" pitchFamily="18" charset="0"/>
              <a:ea typeface="Cambria" panose="02040503050406030204" pitchFamily="18" charset="0"/>
            </a:endParaRPr>
          </a:p>
          <a:p>
            <a:r>
              <a:rPr lang="en-US" sz="1400" dirty="0">
                <a:latin typeface="Cambria" panose="02040503050406030204" pitchFamily="18" charset="0"/>
                <a:ea typeface="Cambria" panose="02040503050406030204" pitchFamily="18" charset="0"/>
              </a:rPr>
              <a:t>Establishing network addresses</a:t>
            </a:r>
          </a:p>
          <a:p>
            <a:endParaRPr lang="en-US" sz="1400" dirty="0">
              <a:latin typeface="Cambria" panose="02040503050406030204" pitchFamily="18" charset="0"/>
              <a:ea typeface="Cambria" panose="02040503050406030204" pitchFamily="18" charset="0"/>
            </a:endParaRPr>
          </a:p>
          <a:p>
            <a:r>
              <a:rPr lang="en-US" sz="1400" dirty="0">
                <a:latin typeface="Cambria" panose="02040503050406030204" pitchFamily="18" charset="0"/>
                <a:ea typeface="Cambria" panose="02040503050406030204" pitchFamily="18" charset="0"/>
              </a:rPr>
              <a:t>Authentication</a:t>
            </a:r>
          </a:p>
          <a:p>
            <a:endParaRPr lang="en-US" sz="1400" dirty="0">
              <a:latin typeface="Cambria" panose="02040503050406030204" pitchFamily="18" charset="0"/>
              <a:ea typeface="Cambria" panose="02040503050406030204" pitchFamily="18" charset="0"/>
            </a:endParaRPr>
          </a:p>
          <a:p>
            <a:r>
              <a:rPr lang="en-US" sz="1400" dirty="0">
                <a:latin typeface="Cambria" panose="02040503050406030204" pitchFamily="18" charset="0"/>
                <a:ea typeface="Cambria" panose="02040503050406030204" pitchFamily="18" charset="0"/>
              </a:rPr>
              <a:t>Extensibility</a:t>
            </a:r>
          </a:p>
          <a:p>
            <a:pPr marL="457200" lvl="0" indent="-317500" algn="l" rtl="0">
              <a:lnSpc>
                <a:spcPct val="115000"/>
              </a:lnSpc>
              <a:spcBef>
                <a:spcPts val="0"/>
              </a:spcBef>
              <a:spcAft>
                <a:spcPts val="0"/>
              </a:spcAft>
              <a:buClr>
                <a:srgbClr val="000000"/>
              </a:buClr>
              <a:buSzPts val="1400"/>
              <a:buFont typeface="Cambria"/>
              <a:buChar char="●"/>
            </a:pPr>
            <a:endParaRPr sz="1400" dirty="0">
              <a:solidFill>
                <a:srgbClr val="000000"/>
              </a:solidFill>
              <a:latin typeface="Cambria"/>
              <a:ea typeface="Cambria"/>
              <a:cs typeface="Cambria"/>
              <a:sym typeface="Cambria"/>
            </a:endParaRPr>
          </a:p>
          <a:p>
            <a:pPr marL="0" lvl="0" indent="0" algn="l" rtl="0">
              <a:spcBef>
                <a:spcPts val="1600"/>
              </a:spcBef>
              <a:spcAft>
                <a:spcPts val="1600"/>
              </a:spcAft>
              <a:buNone/>
            </a:pPr>
            <a:endParaRPr sz="1400" b="1" dirty="0">
              <a:solidFill>
                <a:srgbClr val="000000"/>
              </a:solidFill>
              <a:latin typeface="Cambria"/>
              <a:ea typeface="Cambria"/>
              <a:cs typeface="Cambria"/>
              <a:sym typeface="Cambria"/>
            </a:endParaRPr>
          </a:p>
        </p:txBody>
      </p:sp>
      <p:sp>
        <p:nvSpPr>
          <p:cNvPr id="93" name="Google Shape;93;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118</a:t>
            </a:fld>
            <a:endParaRPr/>
          </a:p>
        </p:txBody>
      </p:sp>
      <p:pic>
        <p:nvPicPr>
          <p:cNvPr id="94" name="Google Shape;94;p16"/>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95" name="Google Shape;95;p16"/>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mbria"/>
                <a:ea typeface="Cambria"/>
                <a:cs typeface="Cambria"/>
                <a:sym typeface="Cambria"/>
              </a:rPr>
              <a:t>18CSC302J- School of Computing (Odd sem 2020)</a:t>
            </a:r>
            <a:endParaRPr sz="1000">
              <a:latin typeface="Cambria"/>
              <a:ea typeface="Cambria"/>
              <a:cs typeface="Cambria"/>
              <a:sym typeface="Cambria"/>
            </a:endParaRPr>
          </a:p>
        </p:txBody>
      </p:sp>
    </p:spTree>
    <p:extLst>
      <p:ext uri="{BB962C8B-B14F-4D97-AF65-F5344CB8AC3E}">
        <p14:creationId xmlns:p14="http://schemas.microsoft.com/office/powerpoint/2010/main" val="1917473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lvl="0"/>
            <a:r>
              <a:rPr lang="en-US" sz="3200" dirty="0">
                <a:latin typeface="Cambria" panose="02040503050406030204" pitchFamily="18" charset="0"/>
                <a:ea typeface="Cambria" panose="02040503050406030204" pitchFamily="18" charset="0"/>
              </a:rPr>
              <a:t>PPP – a protocol</a:t>
            </a:r>
            <a:endParaRPr sz="3200" dirty="0">
              <a:latin typeface="Cambria" panose="02040503050406030204" pitchFamily="18" charset="0"/>
              <a:ea typeface="Cambria" panose="02040503050406030204" pitchFamily="18" charset="0"/>
              <a:cs typeface="Cambria"/>
              <a:sym typeface="Cambria"/>
            </a:endParaRPr>
          </a:p>
        </p:txBody>
      </p:sp>
      <p:sp>
        <p:nvSpPr>
          <p:cNvPr id="92" name="Google Shape;92;p16"/>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endParaRPr lang="en-US" sz="1400" dirty="0">
              <a:latin typeface="Cambria" panose="02040503050406030204" pitchFamily="18" charset="0"/>
              <a:ea typeface="Cambria" panose="02040503050406030204" pitchFamily="18" charset="0"/>
            </a:endParaRPr>
          </a:p>
          <a:p>
            <a:r>
              <a:rPr lang="en-US" sz="1400" dirty="0">
                <a:latin typeface="Cambria" panose="02040503050406030204" pitchFamily="18" charset="0"/>
                <a:ea typeface="Cambria" panose="02040503050406030204" pitchFamily="18" charset="0"/>
              </a:rPr>
              <a:t>PPP relies on another DLP – </a:t>
            </a:r>
          </a:p>
          <a:p>
            <a:pPr lvl="1"/>
            <a:r>
              <a:rPr lang="en-US" b="1" dirty="0">
                <a:solidFill>
                  <a:schemeClr val="accent1"/>
                </a:solidFill>
                <a:latin typeface="Cambria" panose="02040503050406030204" pitchFamily="18" charset="0"/>
                <a:ea typeface="Cambria" panose="02040503050406030204" pitchFamily="18" charset="0"/>
              </a:rPr>
              <a:t>HDLC</a:t>
            </a:r>
            <a:r>
              <a:rPr lang="en-US" dirty="0">
                <a:latin typeface="Cambria" panose="02040503050406030204" pitchFamily="18" charset="0"/>
                <a:ea typeface="Cambria" panose="02040503050406030204" pitchFamily="18" charset="0"/>
              </a:rPr>
              <a:t> – to perform some basic operations</a:t>
            </a:r>
          </a:p>
          <a:p>
            <a:endParaRPr lang="en-US" sz="1400" dirty="0">
              <a:latin typeface="Cambria" panose="02040503050406030204" pitchFamily="18" charset="0"/>
              <a:ea typeface="Cambria" panose="02040503050406030204" pitchFamily="18" charset="0"/>
            </a:endParaRPr>
          </a:p>
          <a:p>
            <a:r>
              <a:rPr lang="en-US" sz="1400" dirty="0">
                <a:latin typeface="Cambria" panose="02040503050406030204" pitchFamily="18" charset="0"/>
                <a:ea typeface="Cambria" panose="02040503050406030204" pitchFamily="18" charset="0"/>
              </a:rPr>
              <a:t>After the initial handshake, PPP executes its own handshake</a:t>
            </a:r>
          </a:p>
          <a:p>
            <a:endParaRPr lang="en-US" sz="1400" dirty="0">
              <a:latin typeface="Cambria" panose="02040503050406030204" pitchFamily="18" charset="0"/>
              <a:ea typeface="Cambria" panose="02040503050406030204" pitchFamily="18" charset="0"/>
            </a:endParaRPr>
          </a:p>
          <a:p>
            <a:r>
              <a:rPr lang="en-US" sz="1400" dirty="0">
                <a:latin typeface="Cambria" panose="02040503050406030204" pitchFamily="18" charset="0"/>
                <a:ea typeface="Cambria" panose="02040503050406030204" pitchFamily="18" charset="0"/>
              </a:rPr>
              <a:t>PPP itself consists of two protocols:</a:t>
            </a:r>
          </a:p>
          <a:p>
            <a:pPr lvl="1"/>
            <a:r>
              <a:rPr lang="en-US" b="1" dirty="0">
                <a:solidFill>
                  <a:schemeClr val="accent1"/>
                </a:solidFill>
                <a:latin typeface="Cambria" panose="02040503050406030204" pitchFamily="18" charset="0"/>
                <a:ea typeface="Cambria" panose="02040503050406030204" pitchFamily="18" charset="0"/>
              </a:rPr>
              <a:t>LCP</a:t>
            </a:r>
            <a:r>
              <a:rPr lang="en-US" dirty="0">
                <a:latin typeface="Cambria" panose="02040503050406030204" pitchFamily="18" charset="0"/>
                <a:ea typeface="Cambria" panose="02040503050406030204" pitchFamily="18" charset="0"/>
              </a:rPr>
              <a:t> – Link Control Protocol</a:t>
            </a:r>
          </a:p>
          <a:p>
            <a:pPr lvl="1"/>
            <a:r>
              <a:rPr lang="en-US" b="1" dirty="0">
                <a:solidFill>
                  <a:schemeClr val="accent1"/>
                </a:solidFill>
                <a:latin typeface="Cambria" panose="02040503050406030204" pitchFamily="18" charset="0"/>
                <a:ea typeface="Cambria" panose="02040503050406030204" pitchFamily="18" charset="0"/>
              </a:rPr>
              <a:t>NCP</a:t>
            </a:r>
            <a:r>
              <a:rPr lang="en-US" dirty="0">
                <a:latin typeface="Cambria" panose="02040503050406030204" pitchFamily="18" charset="0"/>
                <a:ea typeface="Cambria" panose="02040503050406030204" pitchFamily="18" charset="0"/>
              </a:rPr>
              <a:t> – Network Control Protocol</a:t>
            </a:r>
          </a:p>
          <a:p>
            <a:pPr marL="457200" lvl="0" indent="-317500" algn="l" rtl="0">
              <a:lnSpc>
                <a:spcPct val="115000"/>
              </a:lnSpc>
              <a:spcBef>
                <a:spcPts val="0"/>
              </a:spcBef>
              <a:spcAft>
                <a:spcPts val="0"/>
              </a:spcAft>
              <a:buClr>
                <a:srgbClr val="000000"/>
              </a:buClr>
              <a:buSzPts val="1400"/>
              <a:buFont typeface="Cambria"/>
              <a:buChar char="●"/>
            </a:pPr>
            <a:endParaRPr sz="1400" dirty="0">
              <a:solidFill>
                <a:srgbClr val="000000"/>
              </a:solidFill>
              <a:latin typeface="Cambria" panose="02040503050406030204" pitchFamily="18" charset="0"/>
              <a:ea typeface="Cambria" panose="02040503050406030204" pitchFamily="18" charset="0"/>
              <a:cs typeface="Cambria"/>
              <a:sym typeface="Cambria"/>
            </a:endParaRPr>
          </a:p>
          <a:p>
            <a:pPr marL="0" lvl="0" indent="0" algn="l" rtl="0">
              <a:spcBef>
                <a:spcPts val="1600"/>
              </a:spcBef>
              <a:spcAft>
                <a:spcPts val="1600"/>
              </a:spcAft>
              <a:buNone/>
            </a:pPr>
            <a:endParaRPr sz="1400" b="1" dirty="0">
              <a:solidFill>
                <a:srgbClr val="000000"/>
              </a:solidFill>
              <a:latin typeface="Cambria"/>
              <a:ea typeface="Cambria"/>
              <a:cs typeface="Cambria"/>
              <a:sym typeface="Cambria"/>
            </a:endParaRPr>
          </a:p>
        </p:txBody>
      </p:sp>
      <p:sp>
        <p:nvSpPr>
          <p:cNvPr id="93" name="Google Shape;93;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119</a:t>
            </a:fld>
            <a:endParaRPr/>
          </a:p>
        </p:txBody>
      </p:sp>
      <p:pic>
        <p:nvPicPr>
          <p:cNvPr id="94" name="Google Shape;94;p16"/>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95" name="Google Shape;95;p16"/>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mbria"/>
                <a:ea typeface="Cambria"/>
                <a:cs typeface="Cambria"/>
                <a:sym typeface="Cambria"/>
              </a:rPr>
              <a:t>18CSC302J- School of Computing (Odd sem 2020)</a:t>
            </a:r>
            <a:endParaRPr sz="1000">
              <a:latin typeface="Cambria"/>
              <a:ea typeface="Cambria"/>
              <a:cs typeface="Cambria"/>
              <a:sym typeface="Cambria"/>
            </a:endParaRPr>
          </a:p>
        </p:txBody>
      </p:sp>
    </p:spTree>
    <p:extLst>
      <p:ext uri="{BB962C8B-B14F-4D97-AF65-F5344CB8AC3E}">
        <p14:creationId xmlns:p14="http://schemas.microsoft.com/office/powerpoint/2010/main" val="1083709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5" name="Rectangle 3"/>
          <p:cNvSpPr>
            <a:spLocks noGrp="1" noChangeArrowheads="1"/>
          </p:cNvSpPr>
          <p:nvPr>
            <p:ph type="body" idx="1"/>
          </p:nvPr>
        </p:nvSpPr>
        <p:spPr>
          <a:xfrm>
            <a:off x="311700" y="903890"/>
            <a:ext cx="8520600" cy="3665135"/>
          </a:xfrm>
        </p:spPr>
        <p:txBody>
          <a:bodyPr>
            <a:noAutofit/>
          </a:bodyPr>
          <a:lstStyle/>
          <a:p>
            <a:r>
              <a:rPr lang="en-US" altLang="ko-KR" dirty="0">
                <a:solidFill>
                  <a:schemeClr val="accent1"/>
                </a:solidFill>
                <a:latin typeface="Cambria" pitchFamily="18" charset="0"/>
                <a:ea typeface="Cambria" pitchFamily="18" charset="0"/>
              </a:rPr>
              <a:t> Bandwidth</a:t>
            </a:r>
          </a:p>
          <a:p>
            <a:endParaRPr lang="en-US" altLang="ko-KR" sz="1400" dirty="0">
              <a:solidFill>
                <a:srgbClr val="0A0806"/>
              </a:solidFill>
              <a:latin typeface="Cambria" pitchFamily="18" charset="0"/>
              <a:ea typeface="Cambria" pitchFamily="18" charset="0"/>
            </a:endParaRPr>
          </a:p>
          <a:p>
            <a:endParaRPr lang="en-US" altLang="ko-KR" sz="1400" dirty="0">
              <a:solidFill>
                <a:srgbClr val="0A0806"/>
              </a:solidFill>
              <a:latin typeface="Cambria" pitchFamily="18" charset="0"/>
              <a:ea typeface="Cambria" pitchFamily="18" charset="0"/>
            </a:endParaRPr>
          </a:p>
          <a:p>
            <a:endParaRPr lang="en-US" altLang="ko-KR" sz="1400" dirty="0">
              <a:solidFill>
                <a:srgbClr val="0A0806"/>
              </a:solidFill>
              <a:latin typeface="Cambria" pitchFamily="18" charset="0"/>
              <a:ea typeface="Cambria" pitchFamily="18" charset="0"/>
            </a:endParaRPr>
          </a:p>
          <a:p>
            <a:pPr lvl="1"/>
            <a:endParaRPr lang="en-US" altLang="ko-KR" dirty="0">
              <a:solidFill>
                <a:srgbClr val="0A0806"/>
              </a:solidFill>
              <a:latin typeface="Cambria" pitchFamily="18" charset="0"/>
              <a:ea typeface="Cambria" pitchFamily="18" charset="0"/>
            </a:endParaRPr>
          </a:p>
          <a:p>
            <a:pPr lvl="1"/>
            <a:r>
              <a:rPr lang="en-US" altLang="ko-KR" dirty="0">
                <a:solidFill>
                  <a:srgbClr val="0A0806"/>
                </a:solidFill>
                <a:latin typeface="Cambria" pitchFamily="18" charset="0"/>
                <a:ea typeface="Cambria" pitchFamily="18" charset="0"/>
              </a:rPr>
              <a:t> video band </a:t>
            </a:r>
          </a:p>
          <a:p>
            <a:pPr lvl="2"/>
            <a:r>
              <a:rPr lang="en-US" altLang="ko-KR" dirty="0">
                <a:solidFill>
                  <a:srgbClr val="0A0806"/>
                </a:solidFill>
                <a:latin typeface="Cambria" pitchFamily="18" charset="0"/>
                <a:ea typeface="Cambria" pitchFamily="18" charset="0"/>
              </a:rPr>
              <a:t>54 to 550 MHz</a:t>
            </a:r>
          </a:p>
          <a:p>
            <a:pPr lvl="2"/>
            <a:r>
              <a:rPr lang="en-US" altLang="ko-KR" dirty="0">
                <a:solidFill>
                  <a:srgbClr val="0A0806"/>
                </a:solidFill>
                <a:latin typeface="Cambria" pitchFamily="18" charset="0"/>
                <a:ea typeface="Cambria" pitchFamily="18" charset="0"/>
              </a:rPr>
              <a:t> TV channels : 6 </a:t>
            </a:r>
            <a:r>
              <a:rPr lang="en-US" altLang="ko-KR" dirty="0" err="1">
                <a:solidFill>
                  <a:srgbClr val="0A0806"/>
                </a:solidFill>
                <a:latin typeface="Cambria" pitchFamily="18" charset="0"/>
                <a:ea typeface="Cambria" pitchFamily="18" charset="0"/>
              </a:rPr>
              <a:t>Mhz</a:t>
            </a:r>
            <a:r>
              <a:rPr lang="en-US" altLang="ko-KR" dirty="0">
                <a:solidFill>
                  <a:srgbClr val="0A0806"/>
                </a:solidFill>
                <a:latin typeface="Cambria" pitchFamily="18" charset="0"/>
                <a:ea typeface="Cambria" pitchFamily="18" charset="0"/>
              </a:rPr>
              <a:t> x 80 channels</a:t>
            </a:r>
          </a:p>
          <a:p>
            <a:pPr lvl="1"/>
            <a:r>
              <a:rPr lang="en-US" altLang="ko-KR" dirty="0">
                <a:solidFill>
                  <a:srgbClr val="0A0806"/>
                </a:solidFill>
                <a:latin typeface="Cambria" pitchFamily="18" charset="0"/>
                <a:ea typeface="Cambria" pitchFamily="18" charset="0"/>
              </a:rPr>
              <a:t> Data downstream band : dividing into 6Mhz channels</a:t>
            </a:r>
          </a:p>
        </p:txBody>
      </p:sp>
      <p:pic>
        <p:nvPicPr>
          <p:cNvPr id="643076" name="Picture 4"/>
          <p:cNvPicPr>
            <a:picLocks noChangeAspect="1" noChangeArrowheads="1"/>
          </p:cNvPicPr>
          <p:nvPr/>
        </p:nvPicPr>
        <p:blipFill>
          <a:blip r:embed="rId2"/>
          <a:srcRect/>
          <a:stretch>
            <a:fillRect/>
          </a:stretch>
        </p:blipFill>
        <p:spPr bwMode="auto">
          <a:xfrm>
            <a:off x="748105" y="1439917"/>
            <a:ext cx="7586296" cy="1187342"/>
          </a:xfrm>
          <a:prstGeom prst="rect">
            <a:avLst/>
          </a:prstGeom>
          <a:noFill/>
          <a:ln w="9525">
            <a:noFill/>
            <a:miter lim="800000"/>
            <a:headEnd/>
            <a:tailEnd/>
          </a:ln>
          <a:effectLst/>
        </p:spPr>
      </p:pic>
      <p:pic>
        <p:nvPicPr>
          <p:cNvPr id="6" name="Google Shape;68;p13"/>
          <p:cNvPicPr preferRelativeResize="0"/>
          <p:nvPr/>
        </p:nvPicPr>
        <p:blipFill>
          <a:blip r:embed="rId3">
            <a:alphaModFix/>
          </a:blip>
          <a:stretch>
            <a:fillRect/>
          </a:stretch>
        </p:blipFill>
        <p:spPr>
          <a:xfrm>
            <a:off x="8089175" y="101825"/>
            <a:ext cx="934101" cy="518950"/>
          </a:xfrm>
          <a:prstGeom prst="rect">
            <a:avLst/>
          </a:prstGeom>
          <a:noFill/>
          <a:ln>
            <a:noFill/>
          </a:ln>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 name="Title 1">
            <a:extLst>
              <a:ext uri="{FF2B5EF4-FFF2-40B4-BE49-F238E27FC236}">
                <a16:creationId xmlns="" xmlns:a16="http://schemas.microsoft.com/office/drawing/2014/main" id="{99F54027-D46E-43CC-989F-A72D48F1ECCE}"/>
              </a:ext>
            </a:extLst>
          </p:cNvPr>
          <p:cNvSpPr>
            <a:spLocks noGrp="1"/>
          </p:cNvSpPr>
          <p:nvPr>
            <p:ph type="title"/>
          </p:nvPr>
        </p:nvSpPr>
        <p:spPr/>
        <p:txBody>
          <a:bodyPr/>
          <a:lstStyle/>
          <a:p>
            <a:r>
              <a:rPr lang="en-US" sz="3200" dirty="0">
                <a:latin typeface="Cambria" panose="02040503050406030204" pitchFamily="18" charset="0"/>
                <a:ea typeface="Cambria" panose="02040503050406030204" pitchFamily="18" charset="0"/>
              </a:rPr>
              <a:t>PPP state machine</a:t>
            </a:r>
            <a:endParaRPr lang="en-IN" sz="3200" dirty="0">
              <a:latin typeface="Cambria" panose="02040503050406030204" pitchFamily="18" charset="0"/>
              <a:ea typeface="Cambria" panose="02040503050406030204" pitchFamily="18" charset="0"/>
            </a:endParaRPr>
          </a:p>
        </p:txBody>
      </p:sp>
      <p:sp>
        <p:nvSpPr>
          <p:cNvPr id="92" name="Google Shape;92;p16"/>
          <p:cNvSpPr txBox="1">
            <a:spLocks noGrp="1"/>
          </p:cNvSpPr>
          <p:nvPr>
            <p:ph type="body" idx="1"/>
          </p:nvPr>
        </p:nvSpPr>
        <p:spPr>
          <a:prstGeom prst="rect">
            <a:avLst/>
          </a:prstGeom>
        </p:spPr>
        <p:txBody>
          <a:bodyPr spcFirstLastPara="1" wrap="square" lIns="91425" tIns="91425" rIns="91425" bIns="91425" anchor="t" anchorCtr="0">
            <a:noAutofit/>
          </a:bodyPr>
          <a:lstStyle/>
          <a:p>
            <a:endParaRPr lang="en-US" sz="1400" dirty="0">
              <a:highlight>
                <a:srgbClr val="000000"/>
              </a:highlight>
              <a:latin typeface="Cambria" panose="02040503050406030204" pitchFamily="18" charset="0"/>
              <a:ea typeface="Cambria" panose="02040503050406030204" pitchFamily="18" charset="0"/>
            </a:endParaRPr>
          </a:p>
          <a:p>
            <a:pPr marL="0" lvl="0" indent="0" algn="l" rtl="0">
              <a:spcBef>
                <a:spcPts val="1600"/>
              </a:spcBef>
              <a:spcAft>
                <a:spcPts val="1600"/>
              </a:spcAft>
              <a:buNone/>
            </a:pPr>
            <a:endParaRPr sz="1400" b="1" dirty="0">
              <a:solidFill>
                <a:srgbClr val="000000"/>
              </a:solidFill>
              <a:highlight>
                <a:srgbClr val="000000"/>
              </a:highlight>
              <a:latin typeface="Cambria" panose="02040503050406030204" pitchFamily="18" charset="0"/>
              <a:ea typeface="Cambria" panose="02040503050406030204" pitchFamily="18" charset="0"/>
              <a:cs typeface="Cambria"/>
              <a:sym typeface="Cambria"/>
            </a:endParaRPr>
          </a:p>
        </p:txBody>
      </p:sp>
      <p:sp>
        <p:nvSpPr>
          <p:cNvPr id="3" name="Text Placeholder 2">
            <a:extLst>
              <a:ext uri="{FF2B5EF4-FFF2-40B4-BE49-F238E27FC236}">
                <a16:creationId xmlns="" xmlns:a16="http://schemas.microsoft.com/office/drawing/2014/main" id="{DE126D7F-7DD1-47CA-A8E3-9C611DFB5A9B}"/>
              </a:ext>
            </a:extLst>
          </p:cNvPr>
          <p:cNvSpPr>
            <a:spLocks noGrp="1"/>
          </p:cNvSpPr>
          <p:nvPr>
            <p:ph type="body" idx="2"/>
          </p:nvPr>
        </p:nvSpPr>
        <p:spPr/>
        <p:txBody>
          <a:bodyPr/>
          <a:lstStyle/>
          <a:p>
            <a:pPr marL="139700" indent="0">
              <a:buNone/>
            </a:pPr>
            <a:r>
              <a:rPr lang="en-US" b="1" dirty="0">
                <a:solidFill>
                  <a:schemeClr val="accent1"/>
                </a:solidFill>
                <a:latin typeface="Cambria" panose="02040503050406030204" pitchFamily="18" charset="0"/>
                <a:ea typeface="Cambria" panose="02040503050406030204" pitchFamily="18" charset="0"/>
              </a:rPr>
              <a:t>PPP STATES</a:t>
            </a:r>
          </a:p>
          <a:p>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Dead</a:t>
            </a:r>
          </a:p>
          <a:p>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Establish</a:t>
            </a:r>
          </a:p>
          <a:p>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Authenticate</a:t>
            </a:r>
          </a:p>
          <a:p>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Network</a:t>
            </a:r>
          </a:p>
          <a:p>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terminate</a:t>
            </a:r>
            <a:endParaRPr lang="en-IN" dirty="0">
              <a:latin typeface="Cambria" panose="02040503050406030204" pitchFamily="18" charset="0"/>
              <a:ea typeface="Cambria" panose="02040503050406030204" pitchFamily="18" charset="0"/>
            </a:endParaRPr>
          </a:p>
        </p:txBody>
      </p:sp>
      <p:sp>
        <p:nvSpPr>
          <p:cNvPr id="93" name="Google Shape;93;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120</a:t>
            </a:fld>
            <a:endParaRPr>
              <a:latin typeface="Cambria" panose="02040503050406030204" pitchFamily="18" charset="0"/>
              <a:ea typeface="Cambria" panose="02040503050406030204" pitchFamily="18" charset="0"/>
            </a:endParaRPr>
          </a:p>
        </p:txBody>
      </p:sp>
      <p:pic>
        <p:nvPicPr>
          <p:cNvPr id="94" name="Google Shape;94;p16"/>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95" name="Google Shape;95;p16"/>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mbria" panose="02040503050406030204" pitchFamily="18" charset="0"/>
                <a:ea typeface="Cambria" panose="02040503050406030204" pitchFamily="18" charset="0"/>
                <a:cs typeface="Cambria"/>
                <a:sym typeface="Cambria"/>
              </a:rPr>
              <a:t>18CSC302J- School of Computing (Odd sem 2020)</a:t>
            </a:r>
            <a:endParaRPr sz="1000">
              <a:latin typeface="Cambria" panose="02040503050406030204" pitchFamily="18" charset="0"/>
              <a:ea typeface="Cambria" panose="02040503050406030204" pitchFamily="18" charset="0"/>
              <a:cs typeface="Cambria"/>
              <a:sym typeface="Cambria"/>
            </a:endParaRPr>
          </a:p>
        </p:txBody>
      </p:sp>
      <p:grpSp>
        <p:nvGrpSpPr>
          <p:cNvPr id="25" name="Group 24">
            <a:extLst>
              <a:ext uri="{FF2B5EF4-FFF2-40B4-BE49-F238E27FC236}">
                <a16:creationId xmlns="" xmlns:a16="http://schemas.microsoft.com/office/drawing/2014/main" id="{43035480-E2B3-4A58-A5DF-FBA8C3AF2104}"/>
              </a:ext>
            </a:extLst>
          </p:cNvPr>
          <p:cNvGrpSpPr/>
          <p:nvPr/>
        </p:nvGrpSpPr>
        <p:grpSpPr>
          <a:xfrm>
            <a:off x="120724" y="1495625"/>
            <a:ext cx="4711676" cy="2841145"/>
            <a:chOff x="457199" y="1981200"/>
            <a:chExt cx="8686801" cy="4191000"/>
          </a:xfrm>
        </p:grpSpPr>
        <p:sp>
          <p:nvSpPr>
            <p:cNvPr id="26" name="Rectangle 5">
              <a:extLst>
                <a:ext uri="{FF2B5EF4-FFF2-40B4-BE49-F238E27FC236}">
                  <a16:creationId xmlns="" xmlns:a16="http://schemas.microsoft.com/office/drawing/2014/main" id="{99D1FB57-798E-4FA8-97A5-09E813944758}"/>
                </a:ext>
              </a:extLst>
            </p:cNvPr>
            <p:cNvSpPr>
              <a:spLocks noChangeArrowheads="1"/>
            </p:cNvSpPr>
            <p:nvPr/>
          </p:nvSpPr>
          <p:spPr bwMode="auto">
            <a:xfrm>
              <a:off x="990600" y="2667000"/>
              <a:ext cx="1905000" cy="762000"/>
            </a:xfrm>
            <a:prstGeom prst="rect">
              <a:avLst/>
            </a:prstGeom>
            <a:solidFill>
              <a:schemeClr val="accent1"/>
            </a:solidFill>
            <a:ln w="9525">
              <a:solidFill>
                <a:schemeClr val="tx1"/>
              </a:solidFill>
              <a:miter lim="800000"/>
              <a:headEnd/>
              <a:tailEnd/>
            </a:ln>
            <a:effectLst/>
          </p:spPr>
          <p:txBody>
            <a:bodyPr wrap="none" anchor="ctr"/>
            <a:lstStyle/>
            <a:p>
              <a:r>
                <a:rPr lang="en-US" b="1" dirty="0">
                  <a:latin typeface="Cambria" panose="02040503050406030204" pitchFamily="18" charset="0"/>
                  <a:ea typeface="Cambria" panose="02040503050406030204" pitchFamily="18" charset="0"/>
                </a:rPr>
                <a:t>Dead</a:t>
              </a:r>
            </a:p>
          </p:txBody>
        </p:sp>
        <p:sp>
          <p:nvSpPr>
            <p:cNvPr id="27" name="Rectangle 6">
              <a:extLst>
                <a:ext uri="{FF2B5EF4-FFF2-40B4-BE49-F238E27FC236}">
                  <a16:creationId xmlns="" xmlns:a16="http://schemas.microsoft.com/office/drawing/2014/main" id="{DFE23A2E-3AA8-4670-82E1-2D04D3100C5B}"/>
                </a:ext>
              </a:extLst>
            </p:cNvPr>
            <p:cNvSpPr>
              <a:spLocks noChangeArrowheads="1"/>
            </p:cNvSpPr>
            <p:nvPr/>
          </p:nvSpPr>
          <p:spPr bwMode="auto">
            <a:xfrm>
              <a:off x="5638800" y="2667000"/>
              <a:ext cx="2057400" cy="762000"/>
            </a:xfrm>
            <a:prstGeom prst="rect">
              <a:avLst/>
            </a:prstGeom>
            <a:solidFill>
              <a:schemeClr val="accent1"/>
            </a:solidFill>
            <a:ln w="9525">
              <a:solidFill>
                <a:schemeClr val="tx1"/>
              </a:solidFill>
              <a:miter lim="800000"/>
              <a:headEnd/>
              <a:tailEnd/>
            </a:ln>
            <a:effectLst/>
          </p:spPr>
          <p:txBody>
            <a:bodyPr wrap="none" anchor="ctr"/>
            <a:lstStyle/>
            <a:p>
              <a:r>
                <a:rPr lang="en-US" b="1" dirty="0">
                  <a:latin typeface="Cambria" panose="02040503050406030204" pitchFamily="18" charset="0"/>
                  <a:ea typeface="Cambria" panose="02040503050406030204" pitchFamily="18" charset="0"/>
                </a:rPr>
                <a:t>Establish</a:t>
              </a:r>
            </a:p>
          </p:txBody>
        </p:sp>
        <p:sp>
          <p:nvSpPr>
            <p:cNvPr id="28" name="Rectangle 7">
              <a:extLst>
                <a:ext uri="{FF2B5EF4-FFF2-40B4-BE49-F238E27FC236}">
                  <a16:creationId xmlns="" xmlns:a16="http://schemas.microsoft.com/office/drawing/2014/main" id="{7CB62A09-CBB8-4C1B-B01B-CBF17ADD833F}"/>
                </a:ext>
              </a:extLst>
            </p:cNvPr>
            <p:cNvSpPr>
              <a:spLocks noChangeArrowheads="1"/>
            </p:cNvSpPr>
            <p:nvPr/>
          </p:nvSpPr>
          <p:spPr bwMode="auto">
            <a:xfrm>
              <a:off x="3429000" y="5410200"/>
              <a:ext cx="1600200" cy="762000"/>
            </a:xfrm>
            <a:prstGeom prst="rect">
              <a:avLst/>
            </a:prstGeom>
            <a:solidFill>
              <a:schemeClr val="accent1"/>
            </a:solidFill>
            <a:ln w="9525">
              <a:solidFill>
                <a:schemeClr val="tx1"/>
              </a:solidFill>
              <a:miter lim="800000"/>
              <a:headEnd/>
              <a:tailEnd/>
            </a:ln>
            <a:effectLst/>
          </p:spPr>
          <p:txBody>
            <a:bodyPr wrap="none" anchor="ctr"/>
            <a:lstStyle/>
            <a:p>
              <a:r>
                <a:rPr lang="en-US" b="1">
                  <a:latin typeface="Cambria" panose="02040503050406030204" pitchFamily="18" charset="0"/>
                  <a:ea typeface="Cambria" panose="02040503050406030204" pitchFamily="18" charset="0"/>
                </a:rPr>
                <a:t>Network</a:t>
              </a:r>
            </a:p>
          </p:txBody>
        </p:sp>
        <p:sp>
          <p:nvSpPr>
            <p:cNvPr id="29" name="Rectangle 8">
              <a:extLst>
                <a:ext uri="{FF2B5EF4-FFF2-40B4-BE49-F238E27FC236}">
                  <a16:creationId xmlns="" xmlns:a16="http://schemas.microsoft.com/office/drawing/2014/main" id="{F83BC871-40D3-4427-B8A1-26A3960F6F5E}"/>
                </a:ext>
              </a:extLst>
            </p:cNvPr>
            <p:cNvSpPr>
              <a:spLocks noChangeArrowheads="1"/>
            </p:cNvSpPr>
            <p:nvPr/>
          </p:nvSpPr>
          <p:spPr bwMode="auto">
            <a:xfrm>
              <a:off x="990600" y="4114800"/>
              <a:ext cx="1905000" cy="762000"/>
            </a:xfrm>
            <a:prstGeom prst="rect">
              <a:avLst/>
            </a:prstGeom>
            <a:solidFill>
              <a:schemeClr val="accent1"/>
            </a:solidFill>
            <a:ln w="9525">
              <a:solidFill>
                <a:schemeClr val="tx1"/>
              </a:solidFill>
              <a:miter lim="800000"/>
              <a:headEnd/>
              <a:tailEnd/>
            </a:ln>
            <a:effectLst/>
          </p:spPr>
          <p:txBody>
            <a:bodyPr wrap="none" anchor="ctr"/>
            <a:lstStyle/>
            <a:p>
              <a:r>
                <a:rPr lang="en-US" b="1" dirty="0">
                  <a:latin typeface="Cambria" panose="02040503050406030204" pitchFamily="18" charset="0"/>
                  <a:ea typeface="Cambria" panose="02040503050406030204" pitchFamily="18" charset="0"/>
                </a:rPr>
                <a:t>terminate</a:t>
              </a:r>
            </a:p>
          </p:txBody>
        </p:sp>
        <p:sp>
          <p:nvSpPr>
            <p:cNvPr id="30" name="Rectangle 9">
              <a:extLst>
                <a:ext uri="{FF2B5EF4-FFF2-40B4-BE49-F238E27FC236}">
                  <a16:creationId xmlns="" xmlns:a16="http://schemas.microsoft.com/office/drawing/2014/main" id="{63CADC75-1F47-4E14-A996-3453A914EB4F}"/>
                </a:ext>
              </a:extLst>
            </p:cNvPr>
            <p:cNvSpPr>
              <a:spLocks noChangeArrowheads="1"/>
            </p:cNvSpPr>
            <p:nvPr/>
          </p:nvSpPr>
          <p:spPr bwMode="auto">
            <a:xfrm>
              <a:off x="5638800" y="4114800"/>
              <a:ext cx="2057400" cy="762000"/>
            </a:xfrm>
            <a:prstGeom prst="rect">
              <a:avLst/>
            </a:prstGeom>
            <a:solidFill>
              <a:schemeClr val="accent1"/>
            </a:solidFill>
            <a:ln w="9525">
              <a:solidFill>
                <a:schemeClr val="tx1"/>
              </a:solidFill>
              <a:miter lim="800000"/>
              <a:headEnd/>
              <a:tailEnd/>
            </a:ln>
            <a:effectLst/>
          </p:spPr>
          <p:txBody>
            <a:bodyPr wrap="none" anchor="ctr"/>
            <a:lstStyle/>
            <a:p>
              <a:r>
                <a:rPr lang="en-US" b="1">
                  <a:latin typeface="Cambria" panose="02040503050406030204" pitchFamily="18" charset="0"/>
                  <a:ea typeface="Cambria" panose="02040503050406030204" pitchFamily="18" charset="0"/>
                </a:rPr>
                <a:t>Authenticate</a:t>
              </a:r>
            </a:p>
          </p:txBody>
        </p:sp>
        <p:sp>
          <p:nvSpPr>
            <p:cNvPr id="31" name="Line 17">
              <a:extLst>
                <a:ext uri="{FF2B5EF4-FFF2-40B4-BE49-F238E27FC236}">
                  <a16:creationId xmlns="" xmlns:a16="http://schemas.microsoft.com/office/drawing/2014/main" id="{D43778B9-3CD6-4FF3-B12A-94A1ACCEE7E8}"/>
                </a:ext>
              </a:extLst>
            </p:cNvPr>
            <p:cNvSpPr>
              <a:spLocks noChangeShapeType="1"/>
            </p:cNvSpPr>
            <p:nvPr/>
          </p:nvSpPr>
          <p:spPr bwMode="auto">
            <a:xfrm>
              <a:off x="2895600" y="3048000"/>
              <a:ext cx="2743200" cy="0"/>
            </a:xfrm>
            <a:prstGeom prst="line">
              <a:avLst/>
            </a:prstGeom>
            <a:noFill/>
            <a:ln w="44450">
              <a:solidFill>
                <a:schemeClr val="tx1"/>
              </a:solidFill>
              <a:round/>
              <a:headEnd/>
              <a:tailEnd type="stealth" w="lg" len="med"/>
            </a:ln>
            <a:effectLst/>
          </p:spPr>
          <p:txBody>
            <a:bodyPr wrap="none"/>
            <a:lstStyle/>
            <a:p>
              <a:endParaRPr lang="en-US">
                <a:latin typeface="Cambria" panose="02040503050406030204" pitchFamily="18" charset="0"/>
                <a:ea typeface="Cambria" panose="02040503050406030204" pitchFamily="18" charset="0"/>
              </a:endParaRPr>
            </a:p>
          </p:txBody>
        </p:sp>
        <p:sp>
          <p:nvSpPr>
            <p:cNvPr id="32" name="Line 18">
              <a:extLst>
                <a:ext uri="{FF2B5EF4-FFF2-40B4-BE49-F238E27FC236}">
                  <a16:creationId xmlns="" xmlns:a16="http://schemas.microsoft.com/office/drawing/2014/main" id="{43E891A4-745D-4275-A52F-D67880874A8C}"/>
                </a:ext>
              </a:extLst>
            </p:cNvPr>
            <p:cNvSpPr>
              <a:spLocks noChangeShapeType="1"/>
            </p:cNvSpPr>
            <p:nvPr/>
          </p:nvSpPr>
          <p:spPr bwMode="auto">
            <a:xfrm flipH="1">
              <a:off x="2895600" y="4495800"/>
              <a:ext cx="2743200" cy="0"/>
            </a:xfrm>
            <a:prstGeom prst="line">
              <a:avLst/>
            </a:prstGeom>
            <a:noFill/>
            <a:ln w="44450">
              <a:solidFill>
                <a:schemeClr val="tx1"/>
              </a:solidFill>
              <a:round/>
              <a:headEnd/>
              <a:tailEnd type="stealth" w="lg" len="med"/>
            </a:ln>
            <a:effectLst/>
          </p:spPr>
          <p:txBody>
            <a:bodyPr wrap="none"/>
            <a:lstStyle/>
            <a:p>
              <a:endParaRPr lang="en-US">
                <a:latin typeface="Cambria" panose="02040503050406030204" pitchFamily="18" charset="0"/>
                <a:ea typeface="Cambria" panose="02040503050406030204" pitchFamily="18" charset="0"/>
              </a:endParaRPr>
            </a:p>
          </p:txBody>
        </p:sp>
        <p:cxnSp>
          <p:nvCxnSpPr>
            <p:cNvPr id="33" name="AutoShape 20">
              <a:extLst>
                <a:ext uri="{FF2B5EF4-FFF2-40B4-BE49-F238E27FC236}">
                  <a16:creationId xmlns="" xmlns:a16="http://schemas.microsoft.com/office/drawing/2014/main" id="{E8C2A90E-F710-48AA-83FB-F6934E45D2C0}"/>
                </a:ext>
              </a:extLst>
            </p:cNvPr>
            <p:cNvCxnSpPr>
              <a:cxnSpLocks noChangeShapeType="1"/>
              <a:stCxn id="30" idx="2"/>
              <a:endCxn id="28" idx="3"/>
            </p:cNvCxnSpPr>
            <p:nvPr/>
          </p:nvCxnSpPr>
          <p:spPr bwMode="auto">
            <a:xfrm rot="5400000">
              <a:off x="5391150" y="4514850"/>
              <a:ext cx="914400" cy="1638300"/>
            </a:xfrm>
            <a:prstGeom prst="bentConnector2">
              <a:avLst/>
            </a:prstGeom>
            <a:noFill/>
            <a:ln w="44450">
              <a:solidFill>
                <a:schemeClr val="tx1"/>
              </a:solidFill>
              <a:miter lim="800000"/>
              <a:headEnd/>
              <a:tailEnd type="stealth" w="lg" len="med"/>
            </a:ln>
            <a:effectLst/>
          </p:spPr>
        </p:cxnSp>
        <p:cxnSp>
          <p:nvCxnSpPr>
            <p:cNvPr id="34" name="AutoShape 21">
              <a:extLst>
                <a:ext uri="{FF2B5EF4-FFF2-40B4-BE49-F238E27FC236}">
                  <a16:creationId xmlns="" xmlns:a16="http://schemas.microsoft.com/office/drawing/2014/main" id="{06219825-F26B-4074-95CD-CB41FD57BD55}"/>
                </a:ext>
              </a:extLst>
            </p:cNvPr>
            <p:cNvCxnSpPr>
              <a:cxnSpLocks noChangeShapeType="1"/>
              <a:stCxn id="28" idx="1"/>
              <a:endCxn id="29" idx="2"/>
            </p:cNvCxnSpPr>
            <p:nvPr/>
          </p:nvCxnSpPr>
          <p:spPr bwMode="auto">
            <a:xfrm rot="10800000">
              <a:off x="1943100" y="4876800"/>
              <a:ext cx="1485900" cy="914400"/>
            </a:xfrm>
            <a:prstGeom prst="bentConnector2">
              <a:avLst/>
            </a:prstGeom>
            <a:noFill/>
            <a:ln w="44450">
              <a:solidFill>
                <a:schemeClr val="tx1"/>
              </a:solidFill>
              <a:miter lim="800000"/>
              <a:headEnd/>
              <a:tailEnd type="stealth" w="lg" len="med"/>
            </a:ln>
            <a:effectLst/>
          </p:spPr>
        </p:cxnSp>
        <p:cxnSp>
          <p:nvCxnSpPr>
            <p:cNvPr id="35" name="AutoShape 23">
              <a:extLst>
                <a:ext uri="{FF2B5EF4-FFF2-40B4-BE49-F238E27FC236}">
                  <a16:creationId xmlns="" xmlns:a16="http://schemas.microsoft.com/office/drawing/2014/main" id="{EB96AD56-41CE-4BEE-851F-DD36E8DD8164}"/>
                </a:ext>
              </a:extLst>
            </p:cNvPr>
            <p:cNvCxnSpPr>
              <a:cxnSpLocks noChangeShapeType="1"/>
              <a:stCxn id="27" idx="0"/>
              <a:endCxn id="26" idx="0"/>
            </p:cNvCxnSpPr>
            <p:nvPr/>
          </p:nvCxnSpPr>
          <p:spPr bwMode="auto">
            <a:xfrm rot="16200000" flipH="1" flipV="1">
              <a:off x="4304506" y="305594"/>
              <a:ext cx="1588" cy="4724400"/>
            </a:xfrm>
            <a:prstGeom prst="bentConnector3">
              <a:avLst>
                <a:gd name="adj1" fmla="val -14400000"/>
              </a:avLst>
            </a:prstGeom>
            <a:noFill/>
            <a:ln w="44450">
              <a:solidFill>
                <a:schemeClr val="tx1"/>
              </a:solidFill>
              <a:miter lim="800000"/>
              <a:headEnd/>
              <a:tailEnd type="stealth" w="lg" len="med"/>
            </a:ln>
            <a:effectLst/>
          </p:spPr>
        </p:cxnSp>
        <p:cxnSp>
          <p:nvCxnSpPr>
            <p:cNvPr id="36" name="AutoShape 22">
              <a:extLst>
                <a:ext uri="{FF2B5EF4-FFF2-40B4-BE49-F238E27FC236}">
                  <a16:creationId xmlns="" xmlns:a16="http://schemas.microsoft.com/office/drawing/2014/main" id="{5BA5FEC1-76E6-4F2F-8E59-599AB2F22B22}"/>
                </a:ext>
              </a:extLst>
            </p:cNvPr>
            <p:cNvCxnSpPr>
              <a:cxnSpLocks noChangeShapeType="1"/>
              <a:stCxn id="29" idx="0"/>
              <a:endCxn id="26" idx="2"/>
            </p:cNvCxnSpPr>
            <p:nvPr/>
          </p:nvCxnSpPr>
          <p:spPr bwMode="auto">
            <a:xfrm rot="16200000">
              <a:off x="1600200" y="3771900"/>
              <a:ext cx="685800" cy="0"/>
            </a:xfrm>
            <a:prstGeom prst="straightConnector1">
              <a:avLst/>
            </a:prstGeom>
            <a:noFill/>
            <a:ln w="44450">
              <a:solidFill>
                <a:schemeClr val="tx1"/>
              </a:solidFill>
              <a:round/>
              <a:headEnd/>
              <a:tailEnd type="stealth" w="lg" len="med"/>
            </a:ln>
            <a:effectLst/>
          </p:spPr>
        </p:cxnSp>
        <p:sp>
          <p:nvSpPr>
            <p:cNvPr id="37" name="Text Box 25">
              <a:extLst>
                <a:ext uri="{FF2B5EF4-FFF2-40B4-BE49-F238E27FC236}">
                  <a16:creationId xmlns="" xmlns:a16="http://schemas.microsoft.com/office/drawing/2014/main" id="{8FCBD39E-BCFD-4779-926B-FBE6CB924C11}"/>
                </a:ext>
              </a:extLst>
            </p:cNvPr>
            <p:cNvSpPr txBox="1">
              <a:spLocks noChangeArrowheads="1"/>
            </p:cNvSpPr>
            <p:nvPr/>
          </p:nvSpPr>
          <p:spPr bwMode="auto">
            <a:xfrm>
              <a:off x="6477000" y="3505200"/>
              <a:ext cx="1600200" cy="390557"/>
            </a:xfrm>
            <a:prstGeom prst="rect">
              <a:avLst/>
            </a:prstGeom>
            <a:noFill/>
            <a:ln w="44450">
              <a:noFill/>
              <a:miter lim="800000"/>
              <a:headEnd/>
              <a:tailEnd type="none" w="lg" len="med"/>
            </a:ln>
            <a:effectLst/>
          </p:spPr>
          <p:txBody>
            <a:bodyPr>
              <a:spAutoFit/>
            </a:bodyPr>
            <a:lstStyle/>
            <a:p>
              <a:pPr>
                <a:spcBef>
                  <a:spcPct val="50000"/>
                </a:spcBef>
              </a:pPr>
              <a:r>
                <a:rPr lang="en-US" b="1" dirty="0">
                  <a:solidFill>
                    <a:schemeClr val="tx2"/>
                  </a:solidFill>
                  <a:latin typeface="Cambria" panose="02040503050406030204" pitchFamily="18" charset="0"/>
                  <a:ea typeface="Cambria" panose="02040503050406030204" pitchFamily="18" charset="0"/>
                </a:rPr>
                <a:t>opened</a:t>
              </a:r>
            </a:p>
          </p:txBody>
        </p:sp>
        <p:sp>
          <p:nvSpPr>
            <p:cNvPr id="38" name="Text Box 26">
              <a:extLst>
                <a:ext uri="{FF2B5EF4-FFF2-40B4-BE49-F238E27FC236}">
                  <a16:creationId xmlns="" xmlns:a16="http://schemas.microsoft.com/office/drawing/2014/main" id="{C13E96AC-3E69-4983-B89E-3D4057419756}"/>
                </a:ext>
              </a:extLst>
            </p:cNvPr>
            <p:cNvSpPr txBox="1">
              <a:spLocks noChangeArrowheads="1"/>
            </p:cNvSpPr>
            <p:nvPr/>
          </p:nvSpPr>
          <p:spPr bwMode="auto">
            <a:xfrm>
              <a:off x="6629400" y="5181601"/>
              <a:ext cx="2514600" cy="663946"/>
            </a:xfrm>
            <a:prstGeom prst="rect">
              <a:avLst/>
            </a:prstGeom>
            <a:noFill/>
            <a:ln w="44450">
              <a:noFill/>
              <a:miter lim="800000"/>
              <a:headEnd/>
              <a:tailEnd type="none" w="lg" len="med"/>
            </a:ln>
            <a:effectLst/>
          </p:spPr>
          <p:txBody>
            <a:bodyPr>
              <a:spAutoFit/>
            </a:bodyPr>
            <a:lstStyle/>
            <a:p>
              <a:pPr>
                <a:spcBef>
                  <a:spcPct val="50000"/>
                </a:spcBef>
              </a:pPr>
              <a:r>
                <a:rPr lang="en-US" b="1">
                  <a:solidFill>
                    <a:schemeClr val="tx2"/>
                  </a:solidFill>
                  <a:latin typeface="Cambria" panose="02040503050406030204" pitchFamily="18" charset="0"/>
                  <a:ea typeface="Cambria" panose="02040503050406030204" pitchFamily="18" charset="0"/>
                </a:rPr>
                <a:t>Success / None</a:t>
              </a:r>
            </a:p>
          </p:txBody>
        </p:sp>
        <p:sp>
          <p:nvSpPr>
            <p:cNvPr id="39" name="Text Box 28">
              <a:extLst>
                <a:ext uri="{FF2B5EF4-FFF2-40B4-BE49-F238E27FC236}">
                  <a16:creationId xmlns="" xmlns:a16="http://schemas.microsoft.com/office/drawing/2014/main" id="{DEE8472E-C8AD-4CEE-BFD9-BBE8DD300DB6}"/>
                </a:ext>
              </a:extLst>
            </p:cNvPr>
            <p:cNvSpPr txBox="1">
              <a:spLocks noChangeArrowheads="1"/>
            </p:cNvSpPr>
            <p:nvPr/>
          </p:nvSpPr>
          <p:spPr bwMode="auto">
            <a:xfrm>
              <a:off x="533398" y="3581400"/>
              <a:ext cx="1600200" cy="390557"/>
            </a:xfrm>
            <a:prstGeom prst="rect">
              <a:avLst/>
            </a:prstGeom>
            <a:noFill/>
            <a:ln w="44450">
              <a:noFill/>
              <a:miter lim="800000"/>
              <a:headEnd/>
              <a:tailEnd type="none" w="lg" len="med"/>
            </a:ln>
            <a:effectLst/>
          </p:spPr>
          <p:txBody>
            <a:bodyPr>
              <a:spAutoFit/>
            </a:bodyPr>
            <a:lstStyle/>
            <a:p>
              <a:pPr>
                <a:spcBef>
                  <a:spcPct val="50000"/>
                </a:spcBef>
              </a:pPr>
              <a:r>
                <a:rPr lang="en-US" b="1">
                  <a:solidFill>
                    <a:schemeClr val="tx2"/>
                  </a:solidFill>
                  <a:latin typeface="Cambria" panose="02040503050406030204" pitchFamily="18" charset="0"/>
                  <a:ea typeface="Cambria" panose="02040503050406030204" pitchFamily="18" charset="0"/>
                </a:rPr>
                <a:t>down</a:t>
              </a:r>
            </a:p>
          </p:txBody>
        </p:sp>
        <p:sp>
          <p:nvSpPr>
            <p:cNvPr id="40" name="Text Box 29">
              <a:extLst>
                <a:ext uri="{FF2B5EF4-FFF2-40B4-BE49-F238E27FC236}">
                  <a16:creationId xmlns="" xmlns:a16="http://schemas.microsoft.com/office/drawing/2014/main" id="{5E4E9F08-CD64-425E-A423-4DDFE83A8EA7}"/>
                </a:ext>
              </a:extLst>
            </p:cNvPr>
            <p:cNvSpPr txBox="1">
              <a:spLocks noChangeArrowheads="1"/>
            </p:cNvSpPr>
            <p:nvPr/>
          </p:nvSpPr>
          <p:spPr bwMode="auto">
            <a:xfrm>
              <a:off x="457199" y="5257800"/>
              <a:ext cx="1768557" cy="390557"/>
            </a:xfrm>
            <a:prstGeom prst="rect">
              <a:avLst/>
            </a:prstGeom>
            <a:noFill/>
            <a:ln w="44450">
              <a:noFill/>
              <a:miter lim="800000"/>
              <a:headEnd/>
              <a:tailEnd type="none" w="lg" len="med"/>
            </a:ln>
            <a:effectLst/>
          </p:spPr>
          <p:txBody>
            <a:bodyPr wrap="square">
              <a:spAutoFit/>
            </a:bodyPr>
            <a:lstStyle/>
            <a:p>
              <a:pPr>
                <a:spcBef>
                  <a:spcPct val="50000"/>
                </a:spcBef>
              </a:pPr>
              <a:r>
                <a:rPr lang="en-US" b="1" dirty="0">
                  <a:solidFill>
                    <a:schemeClr val="tx2"/>
                  </a:solidFill>
                  <a:latin typeface="Cambria" panose="02040503050406030204" pitchFamily="18" charset="0"/>
                  <a:ea typeface="Cambria" panose="02040503050406030204" pitchFamily="18" charset="0"/>
                </a:rPr>
                <a:t>closing</a:t>
              </a:r>
            </a:p>
          </p:txBody>
        </p:sp>
        <p:sp>
          <p:nvSpPr>
            <p:cNvPr id="41" name="Text Box 30">
              <a:extLst>
                <a:ext uri="{FF2B5EF4-FFF2-40B4-BE49-F238E27FC236}">
                  <a16:creationId xmlns="" xmlns:a16="http://schemas.microsoft.com/office/drawing/2014/main" id="{EBB104A8-FD51-43EA-BE0E-6D9674227BAD}"/>
                </a:ext>
              </a:extLst>
            </p:cNvPr>
            <p:cNvSpPr txBox="1">
              <a:spLocks noChangeArrowheads="1"/>
            </p:cNvSpPr>
            <p:nvPr/>
          </p:nvSpPr>
          <p:spPr bwMode="auto">
            <a:xfrm>
              <a:off x="3200400" y="1981200"/>
              <a:ext cx="1600200" cy="390557"/>
            </a:xfrm>
            <a:prstGeom prst="rect">
              <a:avLst/>
            </a:prstGeom>
            <a:noFill/>
            <a:ln w="44450">
              <a:noFill/>
              <a:miter lim="800000"/>
              <a:headEnd/>
              <a:tailEnd type="none" w="lg" len="med"/>
            </a:ln>
            <a:effectLst/>
          </p:spPr>
          <p:txBody>
            <a:bodyPr>
              <a:spAutoFit/>
            </a:bodyPr>
            <a:lstStyle/>
            <a:p>
              <a:pPr>
                <a:spcBef>
                  <a:spcPct val="50000"/>
                </a:spcBef>
              </a:pPr>
              <a:r>
                <a:rPr lang="en-US" b="1" dirty="0">
                  <a:solidFill>
                    <a:schemeClr val="tx2"/>
                  </a:solidFill>
                  <a:latin typeface="Cambria" panose="02040503050406030204" pitchFamily="18" charset="0"/>
                  <a:ea typeface="Cambria" panose="02040503050406030204" pitchFamily="18" charset="0"/>
                </a:rPr>
                <a:t>fail</a:t>
              </a:r>
            </a:p>
          </p:txBody>
        </p:sp>
        <p:sp>
          <p:nvSpPr>
            <p:cNvPr id="42" name="Text Box 31">
              <a:extLst>
                <a:ext uri="{FF2B5EF4-FFF2-40B4-BE49-F238E27FC236}">
                  <a16:creationId xmlns="" xmlns:a16="http://schemas.microsoft.com/office/drawing/2014/main" id="{6C914D2E-CCC8-427B-A578-C2DBE0F4736D}"/>
                </a:ext>
              </a:extLst>
            </p:cNvPr>
            <p:cNvSpPr txBox="1">
              <a:spLocks noChangeArrowheads="1"/>
            </p:cNvSpPr>
            <p:nvPr/>
          </p:nvSpPr>
          <p:spPr bwMode="auto">
            <a:xfrm>
              <a:off x="3200400" y="4038600"/>
              <a:ext cx="1600200" cy="390557"/>
            </a:xfrm>
            <a:prstGeom prst="rect">
              <a:avLst/>
            </a:prstGeom>
            <a:noFill/>
            <a:ln w="44450">
              <a:noFill/>
              <a:miter lim="800000"/>
              <a:headEnd/>
              <a:tailEnd type="none" w="lg" len="med"/>
            </a:ln>
            <a:effectLst/>
          </p:spPr>
          <p:txBody>
            <a:bodyPr>
              <a:spAutoFit/>
            </a:bodyPr>
            <a:lstStyle/>
            <a:p>
              <a:pPr>
                <a:spcBef>
                  <a:spcPct val="50000"/>
                </a:spcBef>
              </a:pPr>
              <a:r>
                <a:rPr lang="en-US" b="1">
                  <a:solidFill>
                    <a:schemeClr val="tx2"/>
                  </a:solidFill>
                  <a:latin typeface="Cambria" panose="02040503050406030204" pitchFamily="18" charset="0"/>
                  <a:ea typeface="Cambria" panose="02040503050406030204" pitchFamily="18" charset="0"/>
                </a:rPr>
                <a:t>fail</a:t>
              </a:r>
            </a:p>
          </p:txBody>
        </p:sp>
        <p:sp>
          <p:nvSpPr>
            <p:cNvPr id="43" name="Text Box 32">
              <a:extLst>
                <a:ext uri="{FF2B5EF4-FFF2-40B4-BE49-F238E27FC236}">
                  <a16:creationId xmlns="" xmlns:a16="http://schemas.microsoft.com/office/drawing/2014/main" id="{BF6B5C1E-541A-4A58-8B09-5FAA9E93B6D6}"/>
                </a:ext>
              </a:extLst>
            </p:cNvPr>
            <p:cNvSpPr txBox="1">
              <a:spLocks noChangeArrowheads="1"/>
            </p:cNvSpPr>
            <p:nvPr/>
          </p:nvSpPr>
          <p:spPr bwMode="auto">
            <a:xfrm>
              <a:off x="3200400" y="2971799"/>
              <a:ext cx="1600200" cy="390557"/>
            </a:xfrm>
            <a:prstGeom prst="rect">
              <a:avLst/>
            </a:prstGeom>
            <a:noFill/>
            <a:ln w="44450">
              <a:noFill/>
              <a:miter lim="800000"/>
              <a:headEnd/>
              <a:tailEnd type="none" w="lg" len="med"/>
            </a:ln>
            <a:effectLst/>
          </p:spPr>
          <p:txBody>
            <a:bodyPr>
              <a:spAutoFit/>
            </a:bodyPr>
            <a:lstStyle/>
            <a:p>
              <a:pPr>
                <a:spcBef>
                  <a:spcPct val="50000"/>
                </a:spcBef>
              </a:pPr>
              <a:r>
                <a:rPr lang="en-US" b="1" dirty="0">
                  <a:solidFill>
                    <a:schemeClr val="tx2"/>
                  </a:solidFill>
                  <a:latin typeface="Cambria" panose="02040503050406030204" pitchFamily="18" charset="0"/>
                  <a:ea typeface="Cambria" panose="02040503050406030204" pitchFamily="18" charset="0"/>
                </a:rPr>
                <a:t>up</a:t>
              </a:r>
            </a:p>
          </p:txBody>
        </p:sp>
        <p:cxnSp>
          <p:nvCxnSpPr>
            <p:cNvPr id="44" name="AutoShape 33">
              <a:extLst>
                <a:ext uri="{FF2B5EF4-FFF2-40B4-BE49-F238E27FC236}">
                  <a16:creationId xmlns="" xmlns:a16="http://schemas.microsoft.com/office/drawing/2014/main" id="{016F58D1-111A-4FD4-9369-86738F64D553}"/>
                </a:ext>
              </a:extLst>
            </p:cNvPr>
            <p:cNvCxnSpPr>
              <a:cxnSpLocks noChangeShapeType="1"/>
              <a:stCxn id="27" idx="2"/>
              <a:endCxn id="30" idx="0"/>
            </p:cNvCxnSpPr>
            <p:nvPr/>
          </p:nvCxnSpPr>
          <p:spPr bwMode="auto">
            <a:xfrm rot="5400000">
              <a:off x="6324600" y="3771900"/>
              <a:ext cx="685800" cy="0"/>
            </a:xfrm>
            <a:prstGeom prst="straightConnector1">
              <a:avLst/>
            </a:prstGeom>
            <a:noFill/>
            <a:ln w="44450">
              <a:solidFill>
                <a:schemeClr val="tx1"/>
              </a:solidFill>
              <a:round/>
              <a:headEnd/>
              <a:tailEnd type="stealth" w="lg" len="med"/>
            </a:ln>
            <a:effectLst/>
          </p:spPr>
        </p:cxnSp>
      </p:grpSp>
    </p:spTree>
    <p:extLst>
      <p:ext uri="{BB962C8B-B14F-4D97-AF65-F5344CB8AC3E}">
        <p14:creationId xmlns:p14="http://schemas.microsoft.com/office/powerpoint/2010/main" val="267604989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 name="Title 1">
            <a:extLst>
              <a:ext uri="{FF2B5EF4-FFF2-40B4-BE49-F238E27FC236}">
                <a16:creationId xmlns="" xmlns:a16="http://schemas.microsoft.com/office/drawing/2014/main" id="{99F54027-D46E-43CC-989F-A72D48F1ECCE}"/>
              </a:ext>
            </a:extLst>
          </p:cNvPr>
          <p:cNvSpPr>
            <a:spLocks noGrp="1"/>
          </p:cNvSpPr>
          <p:nvPr>
            <p:ph type="title"/>
          </p:nvPr>
        </p:nvSpPr>
        <p:spPr/>
        <p:txBody>
          <a:bodyPr/>
          <a:lstStyle/>
          <a:p>
            <a:r>
              <a:rPr lang="en-US" sz="3200" dirty="0">
                <a:latin typeface="Cambria" panose="02040503050406030204" pitchFamily="18" charset="0"/>
                <a:ea typeface="Cambria" panose="02040503050406030204" pitchFamily="18" charset="0"/>
              </a:rPr>
              <a:t>PPP state machine</a:t>
            </a:r>
            <a:endParaRPr lang="en-IN" sz="3200" dirty="0">
              <a:latin typeface="Cambria" panose="02040503050406030204" pitchFamily="18" charset="0"/>
              <a:ea typeface="Cambria" panose="02040503050406030204" pitchFamily="18" charset="0"/>
            </a:endParaRPr>
          </a:p>
        </p:txBody>
      </p:sp>
      <p:sp>
        <p:nvSpPr>
          <p:cNvPr id="92" name="Google Shape;92;p16"/>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nSpc>
                <a:spcPct val="100000"/>
              </a:lnSpc>
              <a:buNone/>
            </a:pPr>
            <a:r>
              <a:rPr lang="en-US" sz="1400" dirty="0">
                <a:latin typeface="Cambria" panose="02040503050406030204" pitchFamily="18" charset="0"/>
                <a:ea typeface="Cambria" panose="02040503050406030204" pitchFamily="18" charset="0"/>
              </a:rPr>
              <a:t>1.DEAD:It means that the link is not being used .</a:t>
            </a:r>
            <a:br>
              <a:rPr lang="en-US" sz="1400" dirty="0">
                <a:latin typeface="Cambria" panose="02040503050406030204" pitchFamily="18" charset="0"/>
                <a:ea typeface="Cambria" panose="02040503050406030204" pitchFamily="18" charset="0"/>
              </a:rPr>
            </a:br>
            <a:endParaRPr lang="en-US" sz="1400" dirty="0">
              <a:latin typeface="Cambria" panose="02040503050406030204" pitchFamily="18" charset="0"/>
              <a:ea typeface="Cambria" panose="02040503050406030204" pitchFamily="18" charset="0"/>
            </a:endParaRPr>
          </a:p>
          <a:p>
            <a:pPr marL="0" lvl="0" indent="0">
              <a:lnSpc>
                <a:spcPct val="100000"/>
              </a:lnSpc>
              <a:buNone/>
            </a:pPr>
            <a:r>
              <a:rPr lang="en-US" sz="1400" dirty="0">
                <a:latin typeface="Cambria" panose="02040503050406030204" pitchFamily="18" charset="0"/>
                <a:ea typeface="Cambria" panose="02040503050406030204" pitchFamily="18" charset="0"/>
              </a:rPr>
              <a:t>2.ESTBLISHING:-When one of the end machine starts the communication, the connection goes into the establishing state.</a:t>
            </a:r>
            <a:br>
              <a:rPr lang="en-US" sz="1400" dirty="0">
                <a:latin typeface="Cambria" panose="02040503050406030204" pitchFamily="18" charset="0"/>
                <a:ea typeface="Cambria" panose="02040503050406030204" pitchFamily="18" charset="0"/>
              </a:rPr>
            </a:br>
            <a:endParaRPr lang="en-US" sz="1400" dirty="0">
              <a:latin typeface="Cambria" panose="02040503050406030204" pitchFamily="18" charset="0"/>
              <a:ea typeface="Cambria" panose="02040503050406030204" pitchFamily="18" charset="0"/>
            </a:endParaRPr>
          </a:p>
          <a:p>
            <a:pPr marL="0" lvl="0" indent="0">
              <a:lnSpc>
                <a:spcPct val="100000"/>
              </a:lnSpc>
              <a:buNone/>
            </a:pPr>
            <a:r>
              <a:rPr lang="en-US" sz="1400" dirty="0">
                <a:latin typeface="Cambria" panose="02040503050406030204" pitchFamily="18" charset="0"/>
                <a:ea typeface="Cambria" panose="02040503050406030204" pitchFamily="18" charset="0"/>
              </a:rPr>
              <a:t>3.AUTHENATICATING:-The  user sends the authenticate request packet &amp; includes the user name &amp; password.</a:t>
            </a:r>
            <a:br>
              <a:rPr lang="en-US" sz="1400" dirty="0">
                <a:latin typeface="Cambria" panose="02040503050406030204" pitchFamily="18" charset="0"/>
                <a:ea typeface="Cambria" panose="02040503050406030204" pitchFamily="18" charset="0"/>
              </a:rPr>
            </a:br>
            <a:endParaRPr lang="en-US" sz="1400" dirty="0">
              <a:latin typeface="Cambria" panose="02040503050406030204" pitchFamily="18" charset="0"/>
              <a:ea typeface="Cambria" panose="02040503050406030204" pitchFamily="18" charset="0"/>
            </a:endParaRPr>
          </a:p>
          <a:p>
            <a:pPr marL="0" lvl="0" indent="0">
              <a:lnSpc>
                <a:spcPct val="100000"/>
              </a:lnSpc>
              <a:buNone/>
            </a:pPr>
            <a:r>
              <a:rPr lang="en-US" sz="1400" dirty="0">
                <a:latin typeface="Cambria" panose="02040503050406030204" pitchFamily="18" charset="0"/>
                <a:ea typeface="Cambria" panose="02040503050406030204" pitchFamily="18" charset="0"/>
              </a:rPr>
              <a:t>4.NETWORKING:-</a:t>
            </a:r>
            <a:r>
              <a:rPr lang="en-US" sz="1400" dirty="0">
                <a:latin typeface="Cambria" panose="02040503050406030204" pitchFamily="18" charset="0"/>
                <a:ea typeface="Cambria" panose="02040503050406030204" pitchFamily="18" charset="0"/>
                <a:cs typeface="Open Sans" panose="020B0604020202020204" charset="0"/>
              </a:rPr>
              <a:t>The</a:t>
            </a:r>
            <a:r>
              <a:rPr lang="en-US" sz="1400" dirty="0">
                <a:latin typeface="Cambria" panose="02040503050406030204" pitchFamily="18" charset="0"/>
                <a:ea typeface="Cambria" panose="02040503050406030204" pitchFamily="18" charset="0"/>
              </a:rPr>
              <a:t> exchange of user control and data packets can started.</a:t>
            </a:r>
            <a:br>
              <a:rPr lang="en-US" sz="1400" dirty="0">
                <a:latin typeface="Cambria" panose="02040503050406030204" pitchFamily="18" charset="0"/>
                <a:ea typeface="Cambria" panose="02040503050406030204" pitchFamily="18" charset="0"/>
              </a:rPr>
            </a:br>
            <a:endParaRPr lang="en-US" sz="1400" dirty="0">
              <a:latin typeface="Cambria" panose="02040503050406030204" pitchFamily="18" charset="0"/>
              <a:ea typeface="Cambria" panose="02040503050406030204" pitchFamily="18" charset="0"/>
            </a:endParaRPr>
          </a:p>
          <a:p>
            <a:pPr marL="0" lvl="0" indent="0">
              <a:lnSpc>
                <a:spcPct val="100000"/>
              </a:lnSpc>
              <a:buNone/>
            </a:pPr>
            <a:r>
              <a:rPr lang="en-US" sz="1400" dirty="0">
                <a:latin typeface="Cambria" panose="02040503050406030204" pitchFamily="18" charset="0"/>
                <a:ea typeface="Cambria" panose="02040503050406030204" pitchFamily="18" charset="0"/>
              </a:rPr>
              <a:t>5.TERMINATING:-The users sends the terminate the link. With the reception of the terminate.</a:t>
            </a:r>
            <a:endParaRPr sz="1400" b="1" dirty="0">
              <a:solidFill>
                <a:srgbClr val="000000"/>
              </a:solidFill>
              <a:latin typeface="Cambria" panose="02040503050406030204" pitchFamily="18" charset="0"/>
              <a:ea typeface="Cambria" panose="02040503050406030204" pitchFamily="18" charset="0"/>
              <a:cs typeface="Cambria"/>
              <a:sym typeface="Cambria"/>
            </a:endParaRPr>
          </a:p>
        </p:txBody>
      </p:sp>
      <p:sp>
        <p:nvSpPr>
          <p:cNvPr id="93" name="Google Shape;93;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121</a:t>
            </a:fld>
            <a:endParaRPr>
              <a:latin typeface="Cambria" panose="02040503050406030204" pitchFamily="18" charset="0"/>
              <a:ea typeface="Cambria" panose="02040503050406030204" pitchFamily="18" charset="0"/>
            </a:endParaRPr>
          </a:p>
        </p:txBody>
      </p:sp>
      <p:pic>
        <p:nvPicPr>
          <p:cNvPr id="94" name="Google Shape;94;p16"/>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95" name="Google Shape;95;p16"/>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mbria" panose="02040503050406030204" pitchFamily="18" charset="0"/>
                <a:ea typeface="Cambria" panose="02040503050406030204" pitchFamily="18" charset="0"/>
                <a:cs typeface="Cambria"/>
                <a:sym typeface="Cambria"/>
              </a:rPr>
              <a:t>18CSC302J- School of Computing (Odd sem 2020)</a:t>
            </a:r>
            <a:endParaRPr sz="1000">
              <a:latin typeface="Cambria" panose="02040503050406030204" pitchFamily="18" charset="0"/>
              <a:ea typeface="Cambria" panose="02040503050406030204" pitchFamily="18" charset="0"/>
              <a:cs typeface="Cambria"/>
              <a:sym typeface="Cambria"/>
            </a:endParaRPr>
          </a:p>
        </p:txBody>
      </p:sp>
    </p:spTree>
    <p:extLst>
      <p:ext uri="{BB962C8B-B14F-4D97-AF65-F5344CB8AC3E}">
        <p14:creationId xmlns:p14="http://schemas.microsoft.com/office/powerpoint/2010/main" val="81587238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 name="Title 1">
            <a:extLst>
              <a:ext uri="{FF2B5EF4-FFF2-40B4-BE49-F238E27FC236}">
                <a16:creationId xmlns="" xmlns:a16="http://schemas.microsoft.com/office/drawing/2014/main" id="{99F54027-D46E-43CC-989F-A72D48F1ECCE}"/>
              </a:ext>
            </a:extLst>
          </p:cNvPr>
          <p:cNvSpPr>
            <a:spLocks noGrp="1"/>
          </p:cNvSpPr>
          <p:nvPr>
            <p:ph type="title"/>
          </p:nvPr>
        </p:nvSpPr>
        <p:spPr/>
        <p:txBody>
          <a:bodyPr/>
          <a:lstStyle/>
          <a:p>
            <a:r>
              <a:rPr lang="en-US" sz="3200" dirty="0">
                <a:latin typeface="Cambria" panose="02040503050406030204" pitchFamily="18" charset="0"/>
                <a:ea typeface="Cambria" panose="02040503050406030204" pitchFamily="18" charset="0"/>
              </a:rPr>
              <a:t>PPP – Frame Format</a:t>
            </a:r>
            <a:endParaRPr lang="en-IN" sz="3200" dirty="0">
              <a:latin typeface="Cambria" panose="02040503050406030204" pitchFamily="18" charset="0"/>
              <a:ea typeface="Cambria" panose="02040503050406030204" pitchFamily="18" charset="0"/>
            </a:endParaRPr>
          </a:p>
        </p:txBody>
      </p:sp>
      <p:sp>
        <p:nvSpPr>
          <p:cNvPr id="5" name="Text Placeholder 4">
            <a:extLst>
              <a:ext uri="{FF2B5EF4-FFF2-40B4-BE49-F238E27FC236}">
                <a16:creationId xmlns="" xmlns:a16="http://schemas.microsoft.com/office/drawing/2014/main" id="{BC818C58-9344-464E-9239-C39826CBCAC5}"/>
              </a:ext>
            </a:extLst>
          </p:cNvPr>
          <p:cNvSpPr>
            <a:spLocks noGrp="1"/>
          </p:cNvSpPr>
          <p:nvPr>
            <p:ph type="body" idx="1"/>
          </p:nvPr>
        </p:nvSpPr>
        <p:spPr/>
        <p:txBody>
          <a:bodyPr/>
          <a:lstStyle/>
          <a:p>
            <a:endParaRPr lang="en-IN" dirty="0"/>
          </a:p>
        </p:txBody>
      </p:sp>
      <p:sp>
        <p:nvSpPr>
          <p:cNvPr id="93" name="Google Shape;93;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122</a:t>
            </a:fld>
            <a:endParaRPr>
              <a:latin typeface="Cambria" panose="02040503050406030204" pitchFamily="18" charset="0"/>
              <a:ea typeface="Cambria" panose="02040503050406030204" pitchFamily="18" charset="0"/>
            </a:endParaRPr>
          </a:p>
        </p:txBody>
      </p:sp>
      <p:pic>
        <p:nvPicPr>
          <p:cNvPr id="94" name="Google Shape;94;p16"/>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95" name="Google Shape;95;p16"/>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mbria" panose="02040503050406030204" pitchFamily="18" charset="0"/>
                <a:ea typeface="Cambria" panose="02040503050406030204" pitchFamily="18" charset="0"/>
                <a:cs typeface="Cambria"/>
                <a:sym typeface="Cambria"/>
              </a:rPr>
              <a:t>18CSC302J- School of Computing (Odd sem 2020)</a:t>
            </a:r>
            <a:endParaRPr sz="1000">
              <a:latin typeface="Cambria" panose="02040503050406030204" pitchFamily="18" charset="0"/>
              <a:ea typeface="Cambria" panose="02040503050406030204" pitchFamily="18" charset="0"/>
              <a:cs typeface="Cambria"/>
              <a:sym typeface="Cambria"/>
            </a:endParaRPr>
          </a:p>
        </p:txBody>
      </p:sp>
      <p:grpSp>
        <p:nvGrpSpPr>
          <p:cNvPr id="27" name="Group 26">
            <a:extLst>
              <a:ext uri="{FF2B5EF4-FFF2-40B4-BE49-F238E27FC236}">
                <a16:creationId xmlns="" xmlns:a16="http://schemas.microsoft.com/office/drawing/2014/main" id="{084EB905-2A28-498D-8533-4AEFCEA90FC0}"/>
              </a:ext>
            </a:extLst>
          </p:cNvPr>
          <p:cNvGrpSpPr/>
          <p:nvPr/>
        </p:nvGrpSpPr>
        <p:grpSpPr>
          <a:xfrm>
            <a:off x="363656" y="1661190"/>
            <a:ext cx="8246944" cy="1463010"/>
            <a:chOff x="363656" y="1661190"/>
            <a:chExt cx="8246944" cy="1463010"/>
          </a:xfrm>
        </p:grpSpPr>
        <p:sp>
          <p:nvSpPr>
            <p:cNvPr id="28" name="Rectangle 5">
              <a:extLst>
                <a:ext uri="{FF2B5EF4-FFF2-40B4-BE49-F238E27FC236}">
                  <a16:creationId xmlns="" xmlns:a16="http://schemas.microsoft.com/office/drawing/2014/main" id="{DF21390E-348F-4633-88F3-7145D3B6FACC}"/>
                </a:ext>
              </a:extLst>
            </p:cNvPr>
            <p:cNvSpPr>
              <a:spLocks noChangeArrowheads="1"/>
            </p:cNvSpPr>
            <p:nvPr/>
          </p:nvSpPr>
          <p:spPr bwMode="auto">
            <a:xfrm>
              <a:off x="5105400" y="2133600"/>
              <a:ext cx="1411288" cy="609600"/>
            </a:xfrm>
            <a:prstGeom prst="rect">
              <a:avLst/>
            </a:prstGeom>
            <a:solidFill>
              <a:schemeClr val="accent1"/>
            </a:solidFill>
            <a:ln w="9525">
              <a:solidFill>
                <a:schemeClr val="tx1"/>
              </a:solidFill>
              <a:miter lim="800000"/>
              <a:headEnd/>
              <a:tailEnd/>
            </a:ln>
            <a:effectLst/>
          </p:spPr>
          <p:txBody>
            <a:bodyPr wrap="none" anchor="ctr"/>
            <a:lstStyle/>
            <a:p>
              <a:pPr rtl="0"/>
              <a:r>
                <a:rPr lang="en-US" sz="2400" b="1">
                  <a:latin typeface="Arial" charset="0"/>
                </a:rPr>
                <a:t>data</a:t>
              </a:r>
            </a:p>
          </p:txBody>
        </p:sp>
        <p:sp>
          <p:nvSpPr>
            <p:cNvPr id="29" name="Rectangle 6">
              <a:extLst>
                <a:ext uri="{FF2B5EF4-FFF2-40B4-BE49-F238E27FC236}">
                  <a16:creationId xmlns="" xmlns:a16="http://schemas.microsoft.com/office/drawing/2014/main" id="{94F6EAAA-2CFB-4CBE-A9F0-3FB859DEE5A7}"/>
                </a:ext>
              </a:extLst>
            </p:cNvPr>
            <p:cNvSpPr>
              <a:spLocks noChangeArrowheads="1"/>
            </p:cNvSpPr>
            <p:nvPr/>
          </p:nvSpPr>
          <p:spPr bwMode="auto">
            <a:xfrm>
              <a:off x="3810000" y="2133600"/>
              <a:ext cx="1295400" cy="609600"/>
            </a:xfrm>
            <a:prstGeom prst="rect">
              <a:avLst/>
            </a:prstGeom>
            <a:solidFill>
              <a:schemeClr val="accent1"/>
            </a:solidFill>
            <a:ln w="9525">
              <a:solidFill>
                <a:schemeClr val="tx1"/>
              </a:solidFill>
              <a:miter lim="800000"/>
              <a:headEnd/>
              <a:tailEnd/>
            </a:ln>
            <a:effectLst/>
          </p:spPr>
          <p:txBody>
            <a:bodyPr wrap="none" anchor="ctr"/>
            <a:lstStyle/>
            <a:p>
              <a:pPr rtl="0"/>
              <a:r>
                <a:rPr lang="en-US" sz="2400" b="1">
                  <a:latin typeface="Arial" charset="0"/>
                </a:rPr>
                <a:t>protocol</a:t>
              </a:r>
            </a:p>
          </p:txBody>
        </p:sp>
        <p:sp>
          <p:nvSpPr>
            <p:cNvPr id="30" name="Rectangle 10">
              <a:extLst>
                <a:ext uri="{FF2B5EF4-FFF2-40B4-BE49-F238E27FC236}">
                  <a16:creationId xmlns="" xmlns:a16="http://schemas.microsoft.com/office/drawing/2014/main" id="{6171905B-27C2-4F36-BE5B-CCFF47A1FBAE}"/>
                </a:ext>
              </a:extLst>
            </p:cNvPr>
            <p:cNvSpPr>
              <a:spLocks noChangeArrowheads="1"/>
            </p:cNvSpPr>
            <p:nvPr/>
          </p:nvSpPr>
          <p:spPr bwMode="auto">
            <a:xfrm>
              <a:off x="381000" y="2133600"/>
              <a:ext cx="1143000" cy="609600"/>
            </a:xfrm>
            <a:prstGeom prst="rect">
              <a:avLst/>
            </a:prstGeom>
            <a:noFill/>
            <a:ln w="9525">
              <a:solidFill>
                <a:schemeClr val="tx1"/>
              </a:solidFill>
              <a:miter lim="800000"/>
              <a:headEnd/>
              <a:tailEnd/>
            </a:ln>
            <a:effectLst/>
          </p:spPr>
          <p:txBody>
            <a:bodyPr wrap="none" anchor="ctr"/>
            <a:lstStyle/>
            <a:p>
              <a:pPr rtl="0"/>
              <a:r>
                <a:rPr lang="en-US" sz="2400" b="1">
                  <a:latin typeface="Arial" charset="0"/>
                </a:rPr>
                <a:t>flag</a:t>
              </a:r>
            </a:p>
          </p:txBody>
        </p:sp>
        <p:sp>
          <p:nvSpPr>
            <p:cNvPr id="31" name="Rectangle 11">
              <a:extLst>
                <a:ext uri="{FF2B5EF4-FFF2-40B4-BE49-F238E27FC236}">
                  <a16:creationId xmlns="" xmlns:a16="http://schemas.microsoft.com/office/drawing/2014/main" id="{B163C101-FE05-438B-B25B-F5B0575B65C9}"/>
                </a:ext>
              </a:extLst>
            </p:cNvPr>
            <p:cNvSpPr>
              <a:spLocks noChangeArrowheads="1"/>
            </p:cNvSpPr>
            <p:nvPr/>
          </p:nvSpPr>
          <p:spPr bwMode="auto">
            <a:xfrm>
              <a:off x="1524000" y="2133600"/>
              <a:ext cx="1143000" cy="609600"/>
            </a:xfrm>
            <a:prstGeom prst="rect">
              <a:avLst/>
            </a:prstGeom>
            <a:noFill/>
            <a:ln w="9525">
              <a:solidFill>
                <a:schemeClr val="tx1"/>
              </a:solidFill>
              <a:miter lim="800000"/>
              <a:headEnd/>
              <a:tailEnd/>
            </a:ln>
            <a:effectLst/>
          </p:spPr>
          <p:txBody>
            <a:bodyPr wrap="none" anchor="ctr"/>
            <a:lstStyle/>
            <a:p>
              <a:pPr rtl="0"/>
              <a:r>
                <a:rPr lang="en-US" sz="2400" b="1" dirty="0" err="1">
                  <a:latin typeface="Arial" charset="0"/>
                </a:rPr>
                <a:t>addr</a:t>
              </a:r>
              <a:endParaRPr lang="en-US" sz="2400" b="1" dirty="0">
                <a:latin typeface="Arial" charset="0"/>
              </a:endParaRPr>
            </a:p>
          </p:txBody>
        </p:sp>
        <p:sp>
          <p:nvSpPr>
            <p:cNvPr id="32" name="Rectangle 13">
              <a:extLst>
                <a:ext uri="{FF2B5EF4-FFF2-40B4-BE49-F238E27FC236}">
                  <a16:creationId xmlns="" xmlns:a16="http://schemas.microsoft.com/office/drawing/2014/main" id="{B7ED7CFD-3D13-4AA8-B719-E38C5980217D}"/>
                </a:ext>
              </a:extLst>
            </p:cNvPr>
            <p:cNvSpPr>
              <a:spLocks noChangeArrowheads="1"/>
            </p:cNvSpPr>
            <p:nvPr/>
          </p:nvSpPr>
          <p:spPr bwMode="auto">
            <a:xfrm>
              <a:off x="2667000" y="2133600"/>
              <a:ext cx="1143000" cy="609600"/>
            </a:xfrm>
            <a:prstGeom prst="rect">
              <a:avLst/>
            </a:prstGeom>
            <a:noFill/>
            <a:ln w="9525">
              <a:solidFill>
                <a:schemeClr val="tx1"/>
              </a:solidFill>
              <a:miter lim="800000"/>
              <a:headEnd/>
              <a:tailEnd/>
            </a:ln>
            <a:effectLst/>
          </p:spPr>
          <p:txBody>
            <a:bodyPr wrap="none" anchor="ctr"/>
            <a:lstStyle/>
            <a:p>
              <a:pPr rtl="0"/>
              <a:r>
                <a:rPr lang="en-US" sz="2400" b="1">
                  <a:latin typeface="Arial" charset="0"/>
                </a:rPr>
                <a:t>control</a:t>
              </a:r>
            </a:p>
          </p:txBody>
        </p:sp>
        <p:sp>
          <p:nvSpPr>
            <p:cNvPr id="33" name="Rectangle 15">
              <a:extLst>
                <a:ext uri="{FF2B5EF4-FFF2-40B4-BE49-F238E27FC236}">
                  <a16:creationId xmlns="" xmlns:a16="http://schemas.microsoft.com/office/drawing/2014/main" id="{A5F8003F-3AD8-4E3C-97A2-47C8790B9DC0}"/>
                </a:ext>
              </a:extLst>
            </p:cNvPr>
            <p:cNvSpPr>
              <a:spLocks noChangeArrowheads="1"/>
            </p:cNvSpPr>
            <p:nvPr/>
          </p:nvSpPr>
          <p:spPr bwMode="auto">
            <a:xfrm>
              <a:off x="6516688" y="2133600"/>
              <a:ext cx="950912" cy="609600"/>
            </a:xfrm>
            <a:prstGeom prst="rect">
              <a:avLst/>
            </a:prstGeom>
            <a:solidFill>
              <a:schemeClr val="accent1"/>
            </a:solidFill>
            <a:ln w="9525">
              <a:solidFill>
                <a:schemeClr val="tx1"/>
              </a:solidFill>
              <a:miter lim="800000"/>
              <a:headEnd/>
              <a:tailEnd/>
            </a:ln>
            <a:effectLst/>
          </p:spPr>
          <p:txBody>
            <a:bodyPr wrap="none" anchor="ctr"/>
            <a:lstStyle/>
            <a:p>
              <a:pPr rtl="0"/>
              <a:r>
                <a:rPr lang="en-US" sz="1800" b="1">
                  <a:latin typeface="Arial" charset="0"/>
                </a:rPr>
                <a:t>padding</a:t>
              </a:r>
            </a:p>
          </p:txBody>
        </p:sp>
        <p:sp>
          <p:nvSpPr>
            <p:cNvPr id="34" name="Rectangle 16">
              <a:extLst>
                <a:ext uri="{FF2B5EF4-FFF2-40B4-BE49-F238E27FC236}">
                  <a16:creationId xmlns="" xmlns:a16="http://schemas.microsoft.com/office/drawing/2014/main" id="{CECCAAF0-45C7-494D-A533-9341ABC419A7}"/>
                </a:ext>
              </a:extLst>
            </p:cNvPr>
            <p:cNvSpPr>
              <a:spLocks noChangeArrowheads="1"/>
            </p:cNvSpPr>
            <p:nvPr/>
          </p:nvSpPr>
          <p:spPr bwMode="auto">
            <a:xfrm>
              <a:off x="7467600" y="2133600"/>
              <a:ext cx="1143000" cy="609600"/>
            </a:xfrm>
            <a:prstGeom prst="rect">
              <a:avLst/>
            </a:prstGeom>
            <a:noFill/>
            <a:ln w="9525">
              <a:solidFill>
                <a:schemeClr val="tx1"/>
              </a:solidFill>
              <a:miter lim="800000"/>
              <a:headEnd/>
              <a:tailEnd/>
            </a:ln>
            <a:effectLst/>
          </p:spPr>
          <p:txBody>
            <a:bodyPr wrap="none" anchor="ctr"/>
            <a:lstStyle/>
            <a:p>
              <a:pPr rtl="0"/>
              <a:r>
                <a:rPr lang="en-US" sz="2400" b="1">
                  <a:latin typeface="Arial" charset="0"/>
                </a:rPr>
                <a:t>check</a:t>
              </a:r>
            </a:p>
          </p:txBody>
        </p:sp>
        <p:grpSp>
          <p:nvGrpSpPr>
            <p:cNvPr id="35" name="Group 23">
              <a:extLst>
                <a:ext uri="{FF2B5EF4-FFF2-40B4-BE49-F238E27FC236}">
                  <a16:creationId xmlns="" xmlns:a16="http://schemas.microsoft.com/office/drawing/2014/main" id="{41DAFE57-18B0-47BE-BCA0-3AB46C8CCA24}"/>
                </a:ext>
              </a:extLst>
            </p:cNvPr>
            <p:cNvGrpSpPr>
              <a:grpSpLocks/>
            </p:cNvGrpSpPr>
            <p:nvPr/>
          </p:nvGrpSpPr>
          <p:grpSpPr bwMode="auto">
            <a:xfrm>
              <a:off x="381000" y="2727325"/>
              <a:ext cx="8229600" cy="396875"/>
              <a:chOff x="240" y="1584"/>
              <a:chExt cx="5184" cy="250"/>
            </a:xfrm>
          </p:grpSpPr>
          <p:sp>
            <p:nvSpPr>
              <p:cNvPr id="39" name="Text Box 18">
                <a:extLst>
                  <a:ext uri="{FF2B5EF4-FFF2-40B4-BE49-F238E27FC236}">
                    <a16:creationId xmlns="" xmlns:a16="http://schemas.microsoft.com/office/drawing/2014/main" id="{E943004A-A646-476A-9391-BE977A8372A1}"/>
                  </a:ext>
                </a:extLst>
              </p:cNvPr>
              <p:cNvSpPr txBox="1">
                <a:spLocks noChangeArrowheads="1"/>
              </p:cNvSpPr>
              <p:nvPr/>
            </p:nvSpPr>
            <p:spPr bwMode="auto">
              <a:xfrm>
                <a:off x="1824" y="1584"/>
                <a:ext cx="1824" cy="250"/>
              </a:xfrm>
              <a:prstGeom prst="rect">
                <a:avLst/>
              </a:prstGeom>
              <a:noFill/>
              <a:ln w="44450">
                <a:noFill/>
                <a:miter lim="800000"/>
                <a:headEnd/>
                <a:tailEnd type="none" w="lg" len="med"/>
              </a:ln>
              <a:effectLst/>
            </p:spPr>
            <p:txBody>
              <a:bodyPr>
                <a:spAutoFit/>
              </a:bodyPr>
              <a:lstStyle/>
              <a:p>
                <a:pPr>
                  <a:spcBef>
                    <a:spcPct val="50000"/>
                  </a:spcBef>
                </a:pPr>
                <a:r>
                  <a:rPr lang="en-US" sz="2000" b="1" dirty="0">
                    <a:latin typeface="Arial" charset="0"/>
                  </a:rPr>
                  <a:t>           PPP frame</a:t>
                </a:r>
              </a:p>
            </p:txBody>
          </p:sp>
          <p:sp>
            <p:nvSpPr>
              <p:cNvPr id="40" name="Line 19">
                <a:extLst>
                  <a:ext uri="{FF2B5EF4-FFF2-40B4-BE49-F238E27FC236}">
                    <a16:creationId xmlns="" xmlns:a16="http://schemas.microsoft.com/office/drawing/2014/main" id="{D3B50CAE-9EEA-45BA-BB77-FCA7E76BE3DC}"/>
                  </a:ext>
                </a:extLst>
              </p:cNvPr>
              <p:cNvSpPr>
                <a:spLocks noChangeShapeType="1"/>
              </p:cNvSpPr>
              <p:nvPr/>
            </p:nvSpPr>
            <p:spPr bwMode="auto">
              <a:xfrm>
                <a:off x="3264" y="1728"/>
                <a:ext cx="2160" cy="0"/>
              </a:xfrm>
              <a:prstGeom prst="line">
                <a:avLst/>
              </a:prstGeom>
              <a:noFill/>
              <a:ln w="19050">
                <a:solidFill>
                  <a:schemeClr val="tx1"/>
                </a:solidFill>
                <a:round/>
                <a:headEnd/>
                <a:tailEnd type="stealth" w="lg" len="med"/>
              </a:ln>
              <a:effectLst/>
            </p:spPr>
            <p:txBody>
              <a:bodyPr wrap="none"/>
              <a:lstStyle/>
              <a:p>
                <a:endParaRPr lang="en-US"/>
              </a:p>
            </p:txBody>
          </p:sp>
          <p:sp>
            <p:nvSpPr>
              <p:cNvPr id="41" name="Line 20">
                <a:extLst>
                  <a:ext uri="{FF2B5EF4-FFF2-40B4-BE49-F238E27FC236}">
                    <a16:creationId xmlns="" xmlns:a16="http://schemas.microsoft.com/office/drawing/2014/main" id="{8176A544-3D11-4B19-8577-8CDDA3E00D79}"/>
                  </a:ext>
                </a:extLst>
              </p:cNvPr>
              <p:cNvSpPr>
                <a:spLocks noChangeShapeType="1"/>
              </p:cNvSpPr>
              <p:nvPr/>
            </p:nvSpPr>
            <p:spPr bwMode="auto">
              <a:xfrm flipH="1">
                <a:off x="240" y="1728"/>
                <a:ext cx="2016" cy="0"/>
              </a:xfrm>
              <a:prstGeom prst="line">
                <a:avLst/>
              </a:prstGeom>
              <a:noFill/>
              <a:ln w="19050">
                <a:solidFill>
                  <a:schemeClr val="tx1"/>
                </a:solidFill>
                <a:round/>
                <a:headEnd/>
                <a:tailEnd type="stealth" w="lg" len="med"/>
              </a:ln>
              <a:effectLst/>
            </p:spPr>
            <p:txBody>
              <a:bodyPr wrap="none"/>
              <a:lstStyle/>
              <a:p>
                <a:endParaRPr lang="en-US" dirty="0"/>
              </a:p>
            </p:txBody>
          </p:sp>
          <p:sp>
            <p:nvSpPr>
              <p:cNvPr id="42" name="Line 21">
                <a:extLst>
                  <a:ext uri="{FF2B5EF4-FFF2-40B4-BE49-F238E27FC236}">
                    <a16:creationId xmlns="" xmlns:a16="http://schemas.microsoft.com/office/drawing/2014/main" id="{DB3A9A2E-C681-4F60-8A64-877B68FF6F1C}"/>
                  </a:ext>
                </a:extLst>
              </p:cNvPr>
              <p:cNvSpPr>
                <a:spLocks noChangeShapeType="1"/>
              </p:cNvSpPr>
              <p:nvPr/>
            </p:nvSpPr>
            <p:spPr bwMode="auto">
              <a:xfrm>
                <a:off x="5424" y="1584"/>
                <a:ext cx="0" cy="240"/>
              </a:xfrm>
              <a:prstGeom prst="line">
                <a:avLst/>
              </a:prstGeom>
              <a:noFill/>
              <a:ln w="19050">
                <a:solidFill>
                  <a:schemeClr val="tx1"/>
                </a:solidFill>
                <a:round/>
                <a:headEnd/>
                <a:tailEnd type="none" w="lg" len="med"/>
              </a:ln>
              <a:effectLst/>
            </p:spPr>
            <p:txBody>
              <a:bodyPr wrap="none"/>
              <a:lstStyle/>
              <a:p>
                <a:endParaRPr lang="en-US"/>
              </a:p>
            </p:txBody>
          </p:sp>
          <p:sp>
            <p:nvSpPr>
              <p:cNvPr id="43" name="Line 22">
                <a:extLst>
                  <a:ext uri="{FF2B5EF4-FFF2-40B4-BE49-F238E27FC236}">
                    <a16:creationId xmlns="" xmlns:a16="http://schemas.microsoft.com/office/drawing/2014/main" id="{14ECFBFF-376F-4A2D-90AA-78874E106A2F}"/>
                  </a:ext>
                </a:extLst>
              </p:cNvPr>
              <p:cNvSpPr>
                <a:spLocks noChangeShapeType="1"/>
              </p:cNvSpPr>
              <p:nvPr/>
            </p:nvSpPr>
            <p:spPr bwMode="auto">
              <a:xfrm>
                <a:off x="240" y="1584"/>
                <a:ext cx="0" cy="240"/>
              </a:xfrm>
              <a:prstGeom prst="line">
                <a:avLst/>
              </a:prstGeom>
              <a:noFill/>
              <a:ln w="19050">
                <a:solidFill>
                  <a:schemeClr val="tx1"/>
                </a:solidFill>
                <a:round/>
                <a:headEnd/>
                <a:tailEnd type="none" w="lg" len="med"/>
              </a:ln>
              <a:effectLst/>
            </p:spPr>
            <p:txBody>
              <a:bodyPr wrap="none"/>
              <a:lstStyle/>
              <a:p>
                <a:endParaRPr lang="en-US"/>
              </a:p>
            </p:txBody>
          </p:sp>
        </p:grpSp>
        <p:sp>
          <p:nvSpPr>
            <p:cNvPr id="36" name="Rectangle 35">
              <a:extLst>
                <a:ext uri="{FF2B5EF4-FFF2-40B4-BE49-F238E27FC236}">
                  <a16:creationId xmlns="" xmlns:a16="http://schemas.microsoft.com/office/drawing/2014/main" id="{20E991B4-E8DE-44C1-8278-86106A902C3F}"/>
                </a:ext>
              </a:extLst>
            </p:cNvPr>
            <p:cNvSpPr/>
            <p:nvPr/>
          </p:nvSpPr>
          <p:spPr>
            <a:xfrm>
              <a:off x="363656" y="1720711"/>
              <a:ext cx="1447800" cy="369332"/>
            </a:xfrm>
            <a:prstGeom prst="rect">
              <a:avLst/>
            </a:prstGeom>
          </p:spPr>
          <p:txBody>
            <a:bodyPr wrap="square">
              <a:spAutoFit/>
            </a:bodyPr>
            <a:lstStyle/>
            <a:p>
              <a:r>
                <a:rPr lang="en-US" dirty="0"/>
                <a:t>“01111110” </a:t>
              </a:r>
            </a:p>
          </p:txBody>
        </p:sp>
        <p:sp>
          <p:nvSpPr>
            <p:cNvPr id="37" name="Rectangle 36">
              <a:extLst>
                <a:ext uri="{FF2B5EF4-FFF2-40B4-BE49-F238E27FC236}">
                  <a16:creationId xmlns="" xmlns:a16="http://schemas.microsoft.com/office/drawing/2014/main" id="{61834C1A-0733-4A10-8AE8-7C81EAC675F3}"/>
                </a:ext>
              </a:extLst>
            </p:cNvPr>
            <p:cNvSpPr/>
            <p:nvPr/>
          </p:nvSpPr>
          <p:spPr>
            <a:xfrm rot="10800000" flipH="1" flipV="1">
              <a:off x="1627310" y="1661190"/>
              <a:ext cx="1114513" cy="369332"/>
            </a:xfrm>
            <a:prstGeom prst="rect">
              <a:avLst/>
            </a:prstGeom>
          </p:spPr>
          <p:txBody>
            <a:bodyPr wrap="square">
              <a:spAutoFit/>
            </a:bodyPr>
            <a:lstStyle/>
            <a:p>
              <a:r>
                <a:rPr lang="en-US" dirty="0"/>
                <a:t>11111111</a:t>
              </a:r>
            </a:p>
          </p:txBody>
        </p:sp>
        <p:sp>
          <p:nvSpPr>
            <p:cNvPr id="38" name="Rectangle 37">
              <a:extLst>
                <a:ext uri="{FF2B5EF4-FFF2-40B4-BE49-F238E27FC236}">
                  <a16:creationId xmlns="" xmlns:a16="http://schemas.microsoft.com/office/drawing/2014/main" id="{83891091-5E1B-46AA-B951-52E5B80F0B53}"/>
                </a:ext>
              </a:extLst>
            </p:cNvPr>
            <p:cNvSpPr/>
            <p:nvPr/>
          </p:nvSpPr>
          <p:spPr>
            <a:xfrm>
              <a:off x="2718746" y="1683159"/>
              <a:ext cx="1371600" cy="369332"/>
            </a:xfrm>
            <a:prstGeom prst="rect">
              <a:avLst/>
            </a:prstGeom>
          </p:spPr>
          <p:txBody>
            <a:bodyPr wrap="square">
              <a:spAutoFit/>
            </a:bodyPr>
            <a:lstStyle/>
            <a:p>
              <a:r>
                <a:rPr lang="en-US" dirty="0"/>
                <a:t>00000011</a:t>
              </a:r>
            </a:p>
          </p:txBody>
        </p:sp>
      </p:grpSp>
    </p:spTree>
    <p:extLst>
      <p:ext uri="{BB962C8B-B14F-4D97-AF65-F5344CB8AC3E}">
        <p14:creationId xmlns:p14="http://schemas.microsoft.com/office/powerpoint/2010/main" val="387347836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 name="Title 1">
            <a:extLst>
              <a:ext uri="{FF2B5EF4-FFF2-40B4-BE49-F238E27FC236}">
                <a16:creationId xmlns="" xmlns:a16="http://schemas.microsoft.com/office/drawing/2014/main" id="{99F54027-D46E-43CC-989F-A72D48F1ECCE}"/>
              </a:ext>
            </a:extLst>
          </p:cNvPr>
          <p:cNvSpPr>
            <a:spLocks noGrp="1"/>
          </p:cNvSpPr>
          <p:nvPr>
            <p:ph type="title"/>
          </p:nvPr>
        </p:nvSpPr>
        <p:spPr/>
        <p:txBody>
          <a:bodyPr/>
          <a:lstStyle/>
          <a:p>
            <a:r>
              <a:rPr lang="en-US" sz="3200" dirty="0">
                <a:latin typeface="Cambria" panose="02040503050406030204" pitchFamily="18" charset="0"/>
                <a:ea typeface="Cambria" panose="02040503050406030204" pitchFamily="18" charset="0"/>
              </a:rPr>
              <a:t>PPP – Frame Format</a:t>
            </a:r>
            <a:endParaRPr lang="en-IN" sz="3200" dirty="0">
              <a:latin typeface="Cambria" panose="02040503050406030204" pitchFamily="18" charset="0"/>
              <a:ea typeface="Cambria" panose="02040503050406030204" pitchFamily="18" charset="0"/>
            </a:endParaRPr>
          </a:p>
        </p:txBody>
      </p:sp>
      <p:sp>
        <p:nvSpPr>
          <p:cNvPr id="3" name="Text Placeholder 2">
            <a:extLst>
              <a:ext uri="{FF2B5EF4-FFF2-40B4-BE49-F238E27FC236}">
                <a16:creationId xmlns="" xmlns:a16="http://schemas.microsoft.com/office/drawing/2014/main" id="{92BCB746-B18C-4F1C-B863-E7CC7AB95DA0}"/>
              </a:ext>
            </a:extLst>
          </p:cNvPr>
          <p:cNvSpPr>
            <a:spLocks noGrp="1"/>
          </p:cNvSpPr>
          <p:nvPr>
            <p:ph type="body" idx="1"/>
          </p:nvPr>
        </p:nvSpPr>
        <p:spPr/>
        <p:txBody>
          <a:bodyPr/>
          <a:lstStyle/>
          <a:p>
            <a:pPr>
              <a:lnSpc>
                <a:spcPct val="100000"/>
              </a:lnSpc>
              <a:buAutoNum type="arabicPeriod"/>
            </a:pPr>
            <a:r>
              <a:rPr lang="en-IN" sz="1400" b="1" dirty="0">
                <a:latin typeface="Cambria" panose="02040503050406030204" pitchFamily="18" charset="0"/>
                <a:ea typeface="Cambria" panose="02040503050406030204" pitchFamily="18" charset="0"/>
              </a:rPr>
              <a:t>Flag field. </a:t>
            </a:r>
            <a:r>
              <a:rPr lang="en-IN" sz="1400" dirty="0">
                <a:latin typeface="Cambria" panose="02040503050406030204" pitchFamily="18" charset="0"/>
                <a:ea typeface="Cambria" panose="02040503050406030204" pitchFamily="18" charset="0"/>
              </a:rPr>
              <a:t>The flag field identifies the boundaries of a PPP frame. Its value is 01111110.</a:t>
            </a:r>
          </a:p>
          <a:p>
            <a:pPr marL="114300" indent="0">
              <a:lnSpc>
                <a:spcPct val="100000"/>
              </a:lnSpc>
              <a:buNone/>
            </a:pPr>
            <a:endParaRPr lang="en-IN" sz="1400" dirty="0">
              <a:latin typeface="Cambria" panose="02040503050406030204" pitchFamily="18" charset="0"/>
              <a:ea typeface="Cambria" panose="02040503050406030204" pitchFamily="18" charset="0"/>
            </a:endParaRPr>
          </a:p>
          <a:p>
            <a:pPr marL="114300" indent="0">
              <a:lnSpc>
                <a:spcPct val="100000"/>
              </a:lnSpc>
              <a:buNone/>
            </a:pPr>
            <a:r>
              <a:rPr lang="en-IN" sz="1400" b="1" dirty="0">
                <a:latin typeface="Cambria" panose="02040503050406030204" pitchFamily="18" charset="0"/>
                <a:ea typeface="Cambria" panose="02040503050406030204" pitchFamily="18" charset="0"/>
              </a:rPr>
              <a:t>2. Address field. </a:t>
            </a:r>
            <a:r>
              <a:rPr lang="en-IN" sz="1400" dirty="0">
                <a:latin typeface="Cambria" panose="02040503050406030204" pitchFamily="18" charset="0"/>
                <a:ea typeface="Cambria" panose="02040503050406030204" pitchFamily="18" charset="0"/>
              </a:rPr>
              <a:t>Because PPP is used for a point-to-point connection, it uses the broadcast address used in most LANs, 11111111, to avoid a data link address in the protocol.</a:t>
            </a:r>
          </a:p>
          <a:p>
            <a:pPr marL="114300" indent="0">
              <a:lnSpc>
                <a:spcPct val="100000"/>
              </a:lnSpc>
              <a:buNone/>
            </a:pPr>
            <a:endParaRPr lang="en-IN" sz="1400" dirty="0">
              <a:latin typeface="Cambria" panose="02040503050406030204" pitchFamily="18" charset="0"/>
              <a:ea typeface="Cambria" panose="02040503050406030204" pitchFamily="18" charset="0"/>
            </a:endParaRPr>
          </a:p>
          <a:p>
            <a:pPr marL="114300" indent="0">
              <a:lnSpc>
                <a:spcPct val="100000"/>
              </a:lnSpc>
              <a:buNone/>
            </a:pPr>
            <a:r>
              <a:rPr lang="en-IN" sz="1400" b="1" dirty="0">
                <a:latin typeface="Cambria" panose="02040503050406030204" pitchFamily="18" charset="0"/>
                <a:ea typeface="Cambria" panose="02040503050406030204" pitchFamily="18" charset="0"/>
              </a:rPr>
              <a:t>3. Control field. </a:t>
            </a:r>
            <a:r>
              <a:rPr lang="en-IN" sz="1400" dirty="0">
                <a:latin typeface="Cambria" panose="02040503050406030204" pitchFamily="18" charset="0"/>
                <a:ea typeface="Cambria" panose="02040503050406030204" pitchFamily="18" charset="0"/>
              </a:rPr>
              <a:t>The control field is assigned the value 11000000 to show that, as inmost LANs, the frame has no sequence number; each frame is independent.</a:t>
            </a:r>
          </a:p>
          <a:p>
            <a:pPr marL="114300" indent="0">
              <a:lnSpc>
                <a:spcPct val="100000"/>
              </a:lnSpc>
              <a:buNone/>
            </a:pPr>
            <a:endParaRPr lang="en-IN" sz="1400" dirty="0">
              <a:latin typeface="Cambria" panose="02040503050406030204" pitchFamily="18" charset="0"/>
              <a:ea typeface="Cambria" panose="02040503050406030204" pitchFamily="18" charset="0"/>
            </a:endParaRPr>
          </a:p>
          <a:p>
            <a:pPr marL="114300" indent="0">
              <a:lnSpc>
                <a:spcPct val="100000"/>
              </a:lnSpc>
              <a:buNone/>
            </a:pPr>
            <a:r>
              <a:rPr lang="en-IN" sz="1400" b="1" dirty="0">
                <a:latin typeface="Cambria" panose="02040503050406030204" pitchFamily="18" charset="0"/>
                <a:ea typeface="Cambria" panose="02040503050406030204" pitchFamily="18" charset="0"/>
              </a:rPr>
              <a:t>4. Protocol field. </a:t>
            </a:r>
            <a:r>
              <a:rPr lang="en-IN" sz="1400" dirty="0">
                <a:latin typeface="Cambria" panose="02040503050406030204" pitchFamily="18" charset="0"/>
                <a:ea typeface="Cambria" panose="02040503050406030204" pitchFamily="18" charset="0"/>
              </a:rPr>
              <a:t>The protocol field defines the type of data being carried in the </a:t>
            </a:r>
            <a:r>
              <a:rPr lang="en-IN" sz="1400" dirty="0" err="1">
                <a:latin typeface="Cambria" panose="02040503050406030204" pitchFamily="18" charset="0"/>
                <a:ea typeface="Cambria" panose="02040503050406030204" pitchFamily="18" charset="0"/>
              </a:rPr>
              <a:t>datafield</a:t>
            </a:r>
            <a:r>
              <a:rPr lang="en-IN" sz="1400" dirty="0">
                <a:latin typeface="Cambria" panose="02040503050406030204" pitchFamily="18" charset="0"/>
                <a:ea typeface="Cambria" panose="02040503050406030204" pitchFamily="18" charset="0"/>
              </a:rPr>
              <a:t>: user data or other information.</a:t>
            </a:r>
          </a:p>
          <a:p>
            <a:pPr marL="114300" indent="0">
              <a:lnSpc>
                <a:spcPct val="100000"/>
              </a:lnSpc>
              <a:buNone/>
            </a:pPr>
            <a:endParaRPr lang="en-IN" sz="1400" dirty="0">
              <a:latin typeface="Cambria" panose="02040503050406030204" pitchFamily="18" charset="0"/>
              <a:ea typeface="Cambria" panose="02040503050406030204" pitchFamily="18" charset="0"/>
            </a:endParaRPr>
          </a:p>
          <a:p>
            <a:pPr marL="114300" indent="0">
              <a:lnSpc>
                <a:spcPct val="100000"/>
              </a:lnSpc>
              <a:buNone/>
            </a:pPr>
            <a:r>
              <a:rPr lang="en-IN" sz="1400" b="1" dirty="0">
                <a:latin typeface="Cambria" panose="02040503050406030204" pitchFamily="18" charset="0"/>
                <a:ea typeface="Cambria" panose="02040503050406030204" pitchFamily="18" charset="0"/>
              </a:rPr>
              <a:t>5. Data field. </a:t>
            </a:r>
            <a:r>
              <a:rPr lang="en-IN" sz="1400" dirty="0">
                <a:latin typeface="Cambria" panose="02040503050406030204" pitchFamily="18" charset="0"/>
                <a:ea typeface="Cambria" panose="02040503050406030204" pitchFamily="18" charset="0"/>
              </a:rPr>
              <a:t>This field carries either user data or other information.</a:t>
            </a:r>
          </a:p>
          <a:p>
            <a:pPr marL="114300" indent="0">
              <a:lnSpc>
                <a:spcPct val="100000"/>
              </a:lnSpc>
              <a:buNone/>
            </a:pPr>
            <a:endParaRPr lang="en-IN" sz="1400" dirty="0">
              <a:latin typeface="Cambria" panose="02040503050406030204" pitchFamily="18" charset="0"/>
              <a:ea typeface="Cambria" panose="02040503050406030204" pitchFamily="18" charset="0"/>
            </a:endParaRPr>
          </a:p>
          <a:p>
            <a:pPr marL="114300" indent="0">
              <a:lnSpc>
                <a:spcPct val="100000"/>
              </a:lnSpc>
              <a:buNone/>
            </a:pPr>
            <a:r>
              <a:rPr lang="en-IN" sz="1400" b="1" dirty="0">
                <a:latin typeface="Cambria" panose="02040503050406030204" pitchFamily="18" charset="0"/>
                <a:ea typeface="Cambria" panose="02040503050406030204" pitchFamily="18" charset="0"/>
              </a:rPr>
              <a:t>6. FCS. </a:t>
            </a:r>
            <a:r>
              <a:rPr lang="en-IN" sz="1400" dirty="0">
                <a:latin typeface="Cambria" panose="02040503050406030204" pitchFamily="18" charset="0"/>
                <a:ea typeface="Cambria" panose="02040503050406030204" pitchFamily="18" charset="0"/>
              </a:rPr>
              <a:t>The frame check sequence field is simply a 2-byte or 4-byte CRC used for</a:t>
            </a:r>
          </a:p>
          <a:p>
            <a:pPr marL="114300" indent="0">
              <a:lnSpc>
                <a:spcPct val="100000"/>
              </a:lnSpc>
              <a:buNone/>
            </a:pPr>
            <a:r>
              <a:rPr lang="en-IN" sz="1400" dirty="0">
                <a:latin typeface="Cambria" panose="02040503050406030204" pitchFamily="18" charset="0"/>
                <a:ea typeface="Cambria" panose="02040503050406030204" pitchFamily="18" charset="0"/>
              </a:rPr>
              <a:t>error detection.</a:t>
            </a:r>
            <a:endParaRPr lang="en-IN" sz="1400" dirty="0">
              <a:solidFill>
                <a:schemeClr val="bg2"/>
              </a:solidFill>
              <a:latin typeface="Cambria" panose="02040503050406030204" pitchFamily="18" charset="0"/>
              <a:ea typeface="Cambria" panose="02040503050406030204" pitchFamily="18" charset="0"/>
            </a:endParaRPr>
          </a:p>
        </p:txBody>
      </p:sp>
      <p:sp>
        <p:nvSpPr>
          <p:cNvPr id="93" name="Google Shape;93;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123</a:t>
            </a:fld>
            <a:endParaRPr>
              <a:latin typeface="Cambria" panose="02040503050406030204" pitchFamily="18" charset="0"/>
              <a:ea typeface="Cambria" panose="02040503050406030204" pitchFamily="18" charset="0"/>
            </a:endParaRPr>
          </a:p>
        </p:txBody>
      </p:sp>
      <p:pic>
        <p:nvPicPr>
          <p:cNvPr id="94" name="Google Shape;94;p16"/>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95" name="Google Shape;95;p16"/>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mbria" panose="02040503050406030204" pitchFamily="18" charset="0"/>
                <a:ea typeface="Cambria" panose="02040503050406030204" pitchFamily="18" charset="0"/>
                <a:cs typeface="Cambria"/>
                <a:sym typeface="Cambria"/>
              </a:rPr>
              <a:t>18CSC302J- School of Computing (Odd sem 2020)</a:t>
            </a:r>
            <a:endParaRPr sz="1000">
              <a:latin typeface="Cambria" panose="02040503050406030204" pitchFamily="18" charset="0"/>
              <a:ea typeface="Cambria" panose="02040503050406030204" pitchFamily="18" charset="0"/>
              <a:cs typeface="Cambria"/>
              <a:sym typeface="Cambria"/>
            </a:endParaRPr>
          </a:p>
        </p:txBody>
      </p:sp>
    </p:spTree>
    <p:extLst>
      <p:ext uri="{BB962C8B-B14F-4D97-AF65-F5344CB8AC3E}">
        <p14:creationId xmlns:p14="http://schemas.microsoft.com/office/powerpoint/2010/main" val="39617796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 name="Title 1">
            <a:extLst>
              <a:ext uri="{FF2B5EF4-FFF2-40B4-BE49-F238E27FC236}">
                <a16:creationId xmlns="" xmlns:a16="http://schemas.microsoft.com/office/drawing/2014/main" id="{99F54027-D46E-43CC-989F-A72D48F1ECCE}"/>
              </a:ext>
            </a:extLst>
          </p:cNvPr>
          <p:cNvSpPr>
            <a:spLocks noGrp="1"/>
          </p:cNvSpPr>
          <p:nvPr>
            <p:ph type="title"/>
          </p:nvPr>
        </p:nvSpPr>
        <p:spPr/>
        <p:txBody>
          <a:bodyPr/>
          <a:lstStyle/>
          <a:p>
            <a:r>
              <a:rPr lang="en-US" sz="3200" dirty="0">
                <a:latin typeface="Cambria" panose="02040503050406030204" pitchFamily="18" charset="0"/>
                <a:ea typeface="Cambria" panose="02040503050406030204" pitchFamily="18" charset="0"/>
              </a:rPr>
              <a:t>Link Control Protocol (LCP)</a:t>
            </a:r>
            <a:endParaRPr lang="en-IN" sz="3200" dirty="0">
              <a:latin typeface="Cambria" panose="02040503050406030204" pitchFamily="18" charset="0"/>
              <a:ea typeface="Cambria" panose="02040503050406030204" pitchFamily="18" charset="0"/>
            </a:endParaRPr>
          </a:p>
        </p:txBody>
      </p:sp>
      <p:sp>
        <p:nvSpPr>
          <p:cNvPr id="3" name="Text Placeholder 2">
            <a:extLst>
              <a:ext uri="{FF2B5EF4-FFF2-40B4-BE49-F238E27FC236}">
                <a16:creationId xmlns="" xmlns:a16="http://schemas.microsoft.com/office/drawing/2014/main" id="{92BCB746-B18C-4F1C-B863-E7CC7AB95DA0}"/>
              </a:ext>
            </a:extLst>
          </p:cNvPr>
          <p:cNvSpPr>
            <a:spLocks noGrp="1"/>
          </p:cNvSpPr>
          <p:nvPr>
            <p:ph type="body" idx="1"/>
          </p:nvPr>
        </p:nvSpPr>
        <p:spPr/>
        <p:txBody>
          <a:bodyPr/>
          <a:lstStyle/>
          <a:p>
            <a:r>
              <a:rPr lang="en-US" sz="1400" b="1" dirty="0">
                <a:solidFill>
                  <a:schemeClr val="bg2"/>
                </a:solidFill>
                <a:latin typeface="Cambria" panose="02040503050406030204" pitchFamily="18" charset="0"/>
                <a:ea typeface="Cambria" panose="02040503050406030204" pitchFamily="18" charset="0"/>
              </a:rPr>
              <a:t>Purposes</a:t>
            </a:r>
            <a:endParaRPr lang="en-US" sz="1400" dirty="0">
              <a:solidFill>
                <a:schemeClr val="bg2"/>
              </a:solidFill>
              <a:latin typeface="Cambria" panose="02040503050406030204" pitchFamily="18" charset="0"/>
              <a:ea typeface="Cambria" panose="02040503050406030204" pitchFamily="18" charset="0"/>
            </a:endParaRPr>
          </a:p>
          <a:p>
            <a:pPr lvl="1"/>
            <a:r>
              <a:rPr lang="en-US" dirty="0">
                <a:solidFill>
                  <a:schemeClr val="bg2"/>
                </a:solidFill>
                <a:latin typeface="Cambria" panose="02040503050406030204" pitchFamily="18" charset="0"/>
                <a:ea typeface="Cambria" panose="02040503050406030204" pitchFamily="18" charset="0"/>
              </a:rPr>
              <a:t>Link establishment </a:t>
            </a:r>
          </a:p>
          <a:p>
            <a:pPr lvl="1"/>
            <a:r>
              <a:rPr lang="en-US" dirty="0">
                <a:solidFill>
                  <a:schemeClr val="bg2"/>
                </a:solidFill>
                <a:latin typeface="Cambria" panose="02040503050406030204" pitchFamily="18" charset="0"/>
                <a:ea typeface="Cambria" panose="02040503050406030204" pitchFamily="18" charset="0"/>
              </a:rPr>
              <a:t>Link maintenance</a:t>
            </a:r>
          </a:p>
          <a:p>
            <a:pPr lvl="1"/>
            <a:r>
              <a:rPr lang="en-US" dirty="0">
                <a:solidFill>
                  <a:schemeClr val="bg2"/>
                </a:solidFill>
                <a:latin typeface="Cambria" panose="02040503050406030204" pitchFamily="18" charset="0"/>
                <a:ea typeface="Cambria" panose="02040503050406030204" pitchFamily="18" charset="0"/>
              </a:rPr>
              <a:t>Link termination</a:t>
            </a:r>
          </a:p>
          <a:p>
            <a:r>
              <a:rPr lang="en-US" sz="1400" b="1" dirty="0">
                <a:solidFill>
                  <a:schemeClr val="bg2"/>
                </a:solidFill>
                <a:latin typeface="Cambria" panose="02040503050406030204" pitchFamily="18" charset="0"/>
                <a:ea typeface="Cambria" panose="02040503050406030204" pitchFamily="18" charset="0"/>
              </a:rPr>
              <a:t>Optional operations</a:t>
            </a:r>
            <a:endParaRPr lang="en-US" sz="1400" dirty="0">
              <a:solidFill>
                <a:schemeClr val="bg2"/>
              </a:solidFill>
              <a:latin typeface="Cambria" panose="02040503050406030204" pitchFamily="18" charset="0"/>
              <a:ea typeface="Cambria" panose="02040503050406030204" pitchFamily="18" charset="0"/>
            </a:endParaRPr>
          </a:p>
          <a:p>
            <a:pPr lvl="1"/>
            <a:r>
              <a:rPr lang="en-US" dirty="0">
                <a:solidFill>
                  <a:schemeClr val="bg2"/>
                </a:solidFill>
                <a:latin typeface="Cambria" panose="02040503050406030204" pitchFamily="18" charset="0"/>
                <a:ea typeface="Cambria" panose="02040503050406030204" pitchFamily="18" charset="0"/>
              </a:rPr>
              <a:t>Link quality determination</a:t>
            </a:r>
          </a:p>
          <a:p>
            <a:pPr lvl="1"/>
            <a:r>
              <a:rPr lang="en-US" dirty="0">
                <a:solidFill>
                  <a:schemeClr val="bg2"/>
                </a:solidFill>
                <a:latin typeface="Cambria" panose="02040503050406030204" pitchFamily="18" charset="0"/>
                <a:ea typeface="Cambria" panose="02040503050406030204" pitchFamily="18" charset="0"/>
              </a:rPr>
              <a:t>Authentication</a:t>
            </a:r>
          </a:p>
          <a:p>
            <a:endParaRPr lang="en-IN" sz="1400" dirty="0">
              <a:solidFill>
                <a:schemeClr val="bg2"/>
              </a:solidFill>
              <a:latin typeface="Cambria" panose="02040503050406030204" pitchFamily="18" charset="0"/>
              <a:ea typeface="Cambria" panose="02040503050406030204" pitchFamily="18" charset="0"/>
            </a:endParaRPr>
          </a:p>
        </p:txBody>
      </p:sp>
      <p:sp>
        <p:nvSpPr>
          <p:cNvPr id="93" name="Google Shape;93;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124</a:t>
            </a:fld>
            <a:endParaRPr>
              <a:latin typeface="Cambria" panose="02040503050406030204" pitchFamily="18" charset="0"/>
              <a:ea typeface="Cambria" panose="02040503050406030204" pitchFamily="18" charset="0"/>
            </a:endParaRPr>
          </a:p>
        </p:txBody>
      </p:sp>
      <p:pic>
        <p:nvPicPr>
          <p:cNvPr id="94" name="Google Shape;94;p16"/>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95" name="Google Shape;95;p16"/>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mbria" panose="02040503050406030204" pitchFamily="18" charset="0"/>
                <a:ea typeface="Cambria" panose="02040503050406030204" pitchFamily="18" charset="0"/>
                <a:cs typeface="Cambria"/>
                <a:sym typeface="Cambria"/>
              </a:rPr>
              <a:t>18CSC302J- School of Computing (Odd sem 2020)</a:t>
            </a:r>
            <a:endParaRPr sz="1000">
              <a:latin typeface="Cambria" panose="02040503050406030204" pitchFamily="18" charset="0"/>
              <a:ea typeface="Cambria" panose="02040503050406030204" pitchFamily="18" charset="0"/>
              <a:cs typeface="Cambria"/>
              <a:sym typeface="Cambria"/>
            </a:endParaRPr>
          </a:p>
        </p:txBody>
      </p:sp>
    </p:spTree>
    <p:extLst>
      <p:ext uri="{BB962C8B-B14F-4D97-AF65-F5344CB8AC3E}">
        <p14:creationId xmlns:p14="http://schemas.microsoft.com/office/powerpoint/2010/main" val="237329157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 name="Title 1">
            <a:extLst>
              <a:ext uri="{FF2B5EF4-FFF2-40B4-BE49-F238E27FC236}">
                <a16:creationId xmlns="" xmlns:a16="http://schemas.microsoft.com/office/drawing/2014/main" id="{99F54027-D46E-43CC-989F-A72D48F1ECCE}"/>
              </a:ext>
            </a:extLst>
          </p:cNvPr>
          <p:cNvSpPr>
            <a:spLocks noGrp="1"/>
          </p:cNvSpPr>
          <p:nvPr>
            <p:ph type="title"/>
          </p:nvPr>
        </p:nvSpPr>
        <p:spPr/>
        <p:txBody>
          <a:bodyPr/>
          <a:lstStyle/>
          <a:p>
            <a:r>
              <a:rPr lang="en-US" sz="3200" dirty="0">
                <a:latin typeface="Cambria" panose="02040503050406030204" pitchFamily="18" charset="0"/>
                <a:ea typeface="Cambria" panose="02040503050406030204" pitchFamily="18" charset="0"/>
              </a:rPr>
              <a:t>Link Control Protocol (LCP)- Packets</a:t>
            </a:r>
            <a:endParaRPr lang="en-IN" sz="3200" dirty="0">
              <a:latin typeface="Cambria" panose="02040503050406030204" pitchFamily="18" charset="0"/>
              <a:ea typeface="Cambria" panose="02040503050406030204" pitchFamily="18" charset="0"/>
            </a:endParaRPr>
          </a:p>
        </p:txBody>
      </p:sp>
      <p:sp>
        <p:nvSpPr>
          <p:cNvPr id="3" name="Text Placeholder 2">
            <a:extLst>
              <a:ext uri="{FF2B5EF4-FFF2-40B4-BE49-F238E27FC236}">
                <a16:creationId xmlns="" xmlns:a16="http://schemas.microsoft.com/office/drawing/2014/main" id="{92BCB746-B18C-4F1C-B863-E7CC7AB95DA0}"/>
              </a:ext>
            </a:extLst>
          </p:cNvPr>
          <p:cNvSpPr>
            <a:spLocks noGrp="1"/>
          </p:cNvSpPr>
          <p:nvPr>
            <p:ph type="body" idx="1"/>
          </p:nvPr>
        </p:nvSpPr>
        <p:spPr/>
        <p:txBody>
          <a:bodyPr/>
          <a:lstStyle/>
          <a:p>
            <a:pPr>
              <a:lnSpc>
                <a:spcPct val="100000"/>
              </a:lnSpc>
            </a:pPr>
            <a:r>
              <a:rPr lang="en-US" sz="1400" dirty="0">
                <a:solidFill>
                  <a:schemeClr val="bg2"/>
                </a:solidFill>
                <a:latin typeface="Cambria" panose="02040503050406030204" pitchFamily="18" charset="0"/>
                <a:ea typeface="Cambria" panose="02040503050406030204" pitchFamily="18" charset="0"/>
              </a:rPr>
              <a:t>There are 3 classes of LCP packets:</a:t>
            </a:r>
          </a:p>
          <a:p>
            <a:pPr marL="114300" indent="0">
              <a:lnSpc>
                <a:spcPct val="100000"/>
              </a:lnSpc>
              <a:buNone/>
            </a:pPr>
            <a:endParaRPr lang="en-US" sz="1400" dirty="0">
              <a:solidFill>
                <a:schemeClr val="bg2"/>
              </a:solidFill>
              <a:latin typeface="Cambria" panose="02040503050406030204" pitchFamily="18" charset="0"/>
              <a:ea typeface="Cambria" panose="02040503050406030204" pitchFamily="18" charset="0"/>
            </a:endParaRPr>
          </a:p>
          <a:p>
            <a:pPr lvl="1">
              <a:lnSpc>
                <a:spcPct val="100000"/>
              </a:lnSpc>
              <a:spcBef>
                <a:spcPts val="0"/>
              </a:spcBef>
            </a:pPr>
            <a:r>
              <a:rPr lang="en-US" b="1" dirty="0">
                <a:solidFill>
                  <a:schemeClr val="bg2"/>
                </a:solidFill>
                <a:latin typeface="Cambria" panose="02040503050406030204" pitchFamily="18" charset="0"/>
                <a:ea typeface="Cambria" panose="02040503050406030204" pitchFamily="18" charset="0"/>
              </a:rPr>
              <a:t>Link configuration  </a:t>
            </a:r>
          </a:p>
          <a:p>
            <a:pPr lvl="2">
              <a:lnSpc>
                <a:spcPct val="100000"/>
              </a:lnSpc>
              <a:spcBef>
                <a:spcPts val="0"/>
              </a:spcBef>
              <a:buNone/>
            </a:pPr>
            <a:r>
              <a:rPr lang="en-US" dirty="0">
                <a:solidFill>
                  <a:schemeClr val="bg2"/>
                </a:solidFill>
                <a:latin typeface="Cambria" panose="02040503050406030204" pitchFamily="18" charset="0"/>
                <a:ea typeface="Cambria" panose="02040503050406030204" pitchFamily="18" charset="0"/>
              </a:rPr>
              <a:t>configure-request, configure-ack, </a:t>
            </a:r>
          </a:p>
          <a:p>
            <a:pPr lvl="2">
              <a:lnSpc>
                <a:spcPct val="100000"/>
              </a:lnSpc>
              <a:spcBef>
                <a:spcPts val="0"/>
              </a:spcBef>
              <a:buNone/>
            </a:pPr>
            <a:r>
              <a:rPr lang="en-US" dirty="0">
                <a:solidFill>
                  <a:schemeClr val="bg2"/>
                </a:solidFill>
                <a:latin typeface="Cambria" panose="02040503050406030204" pitchFamily="18" charset="0"/>
                <a:ea typeface="Cambria" panose="02040503050406030204" pitchFamily="18" charset="0"/>
              </a:rPr>
              <a:t>configure-</a:t>
            </a:r>
            <a:r>
              <a:rPr lang="en-US" dirty="0" err="1">
                <a:solidFill>
                  <a:schemeClr val="bg2"/>
                </a:solidFill>
                <a:latin typeface="Cambria" panose="02040503050406030204" pitchFamily="18" charset="0"/>
                <a:ea typeface="Cambria" panose="02040503050406030204" pitchFamily="18" charset="0"/>
              </a:rPr>
              <a:t>nak</a:t>
            </a:r>
            <a:r>
              <a:rPr lang="en-US" dirty="0">
                <a:solidFill>
                  <a:schemeClr val="bg2"/>
                </a:solidFill>
                <a:latin typeface="Cambria" panose="02040503050406030204" pitchFamily="18" charset="0"/>
                <a:ea typeface="Cambria" panose="02040503050406030204" pitchFamily="18" charset="0"/>
              </a:rPr>
              <a:t> &amp; configure-reject</a:t>
            </a:r>
          </a:p>
          <a:p>
            <a:pPr lvl="2">
              <a:lnSpc>
                <a:spcPct val="100000"/>
              </a:lnSpc>
              <a:spcBef>
                <a:spcPts val="0"/>
              </a:spcBef>
              <a:buNone/>
            </a:pPr>
            <a:endParaRPr lang="en-US" dirty="0">
              <a:solidFill>
                <a:schemeClr val="bg2"/>
              </a:solidFill>
              <a:latin typeface="Cambria" panose="02040503050406030204" pitchFamily="18" charset="0"/>
              <a:ea typeface="Cambria" panose="02040503050406030204" pitchFamily="18" charset="0"/>
            </a:endParaRPr>
          </a:p>
          <a:p>
            <a:pPr lvl="1">
              <a:lnSpc>
                <a:spcPct val="100000"/>
              </a:lnSpc>
              <a:spcBef>
                <a:spcPts val="0"/>
              </a:spcBef>
            </a:pPr>
            <a:r>
              <a:rPr lang="en-US" b="1" dirty="0">
                <a:solidFill>
                  <a:schemeClr val="bg2"/>
                </a:solidFill>
                <a:latin typeface="Cambria" panose="02040503050406030204" pitchFamily="18" charset="0"/>
                <a:ea typeface="Cambria" panose="02040503050406030204" pitchFamily="18" charset="0"/>
              </a:rPr>
              <a:t>Link termination</a:t>
            </a:r>
          </a:p>
          <a:p>
            <a:pPr lvl="2">
              <a:lnSpc>
                <a:spcPct val="100000"/>
              </a:lnSpc>
              <a:spcBef>
                <a:spcPts val="0"/>
              </a:spcBef>
              <a:buNone/>
            </a:pPr>
            <a:r>
              <a:rPr lang="en-US" dirty="0">
                <a:solidFill>
                  <a:schemeClr val="bg2"/>
                </a:solidFill>
                <a:latin typeface="Cambria" panose="02040503050406030204" pitchFamily="18" charset="0"/>
                <a:ea typeface="Cambria" panose="02040503050406030204" pitchFamily="18" charset="0"/>
              </a:rPr>
              <a:t>terminate-request &amp; terminate-ack</a:t>
            </a:r>
          </a:p>
          <a:p>
            <a:pPr lvl="2">
              <a:lnSpc>
                <a:spcPct val="100000"/>
              </a:lnSpc>
              <a:spcBef>
                <a:spcPts val="0"/>
              </a:spcBef>
              <a:buNone/>
            </a:pPr>
            <a:endParaRPr lang="en-US" dirty="0">
              <a:solidFill>
                <a:schemeClr val="bg2"/>
              </a:solidFill>
              <a:latin typeface="Cambria" panose="02040503050406030204" pitchFamily="18" charset="0"/>
              <a:ea typeface="Cambria" panose="02040503050406030204" pitchFamily="18" charset="0"/>
            </a:endParaRPr>
          </a:p>
          <a:p>
            <a:pPr lvl="1">
              <a:lnSpc>
                <a:spcPct val="100000"/>
              </a:lnSpc>
              <a:spcBef>
                <a:spcPts val="0"/>
              </a:spcBef>
            </a:pPr>
            <a:r>
              <a:rPr lang="en-US" b="1" dirty="0">
                <a:solidFill>
                  <a:schemeClr val="bg2"/>
                </a:solidFill>
                <a:latin typeface="Cambria" panose="02040503050406030204" pitchFamily="18" charset="0"/>
                <a:ea typeface="Cambria" panose="02040503050406030204" pitchFamily="18" charset="0"/>
              </a:rPr>
              <a:t>Link monitoring</a:t>
            </a:r>
          </a:p>
          <a:p>
            <a:pPr lvl="2">
              <a:lnSpc>
                <a:spcPct val="100000"/>
              </a:lnSpc>
              <a:spcBef>
                <a:spcPts val="0"/>
              </a:spcBef>
              <a:buNone/>
            </a:pPr>
            <a:r>
              <a:rPr lang="en-US" dirty="0">
                <a:solidFill>
                  <a:schemeClr val="bg2"/>
                </a:solidFill>
                <a:latin typeface="Cambria" panose="02040503050406030204" pitchFamily="18" charset="0"/>
                <a:ea typeface="Cambria" panose="02040503050406030204" pitchFamily="18" charset="0"/>
              </a:rPr>
              <a:t>code-reject, protocol-reject, echo-request, </a:t>
            </a:r>
          </a:p>
          <a:p>
            <a:pPr lvl="2">
              <a:lnSpc>
                <a:spcPct val="100000"/>
              </a:lnSpc>
              <a:spcBef>
                <a:spcPts val="0"/>
              </a:spcBef>
              <a:buNone/>
            </a:pPr>
            <a:r>
              <a:rPr lang="en-US" dirty="0">
                <a:solidFill>
                  <a:schemeClr val="bg2"/>
                </a:solidFill>
                <a:latin typeface="Cambria" panose="02040503050406030204" pitchFamily="18" charset="0"/>
                <a:ea typeface="Cambria" panose="02040503050406030204" pitchFamily="18" charset="0"/>
              </a:rPr>
              <a:t>echo-reply &amp; discard-request</a:t>
            </a:r>
          </a:p>
          <a:p>
            <a:pPr>
              <a:lnSpc>
                <a:spcPct val="100000"/>
              </a:lnSpc>
            </a:pPr>
            <a:endParaRPr lang="en-IN" sz="1400" dirty="0">
              <a:solidFill>
                <a:schemeClr val="bg2"/>
              </a:solidFill>
              <a:latin typeface="Cambria" panose="02040503050406030204" pitchFamily="18" charset="0"/>
              <a:ea typeface="Cambria" panose="02040503050406030204" pitchFamily="18" charset="0"/>
            </a:endParaRPr>
          </a:p>
        </p:txBody>
      </p:sp>
      <p:sp>
        <p:nvSpPr>
          <p:cNvPr id="93" name="Google Shape;93;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125</a:t>
            </a:fld>
            <a:endParaRPr>
              <a:latin typeface="Cambria" panose="02040503050406030204" pitchFamily="18" charset="0"/>
              <a:ea typeface="Cambria" panose="02040503050406030204" pitchFamily="18" charset="0"/>
            </a:endParaRPr>
          </a:p>
        </p:txBody>
      </p:sp>
      <p:pic>
        <p:nvPicPr>
          <p:cNvPr id="94" name="Google Shape;94;p16"/>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95" name="Google Shape;95;p16"/>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mbria" panose="02040503050406030204" pitchFamily="18" charset="0"/>
                <a:ea typeface="Cambria" panose="02040503050406030204" pitchFamily="18" charset="0"/>
                <a:cs typeface="Cambria"/>
                <a:sym typeface="Cambria"/>
              </a:rPr>
              <a:t>18CSC302J- School of Computing (Odd sem 2020)</a:t>
            </a:r>
            <a:endParaRPr sz="1000">
              <a:latin typeface="Cambria" panose="02040503050406030204" pitchFamily="18" charset="0"/>
              <a:ea typeface="Cambria" panose="02040503050406030204" pitchFamily="18" charset="0"/>
              <a:cs typeface="Cambria"/>
              <a:sym typeface="Cambria"/>
            </a:endParaRPr>
          </a:p>
        </p:txBody>
      </p:sp>
    </p:spTree>
    <p:extLst>
      <p:ext uri="{BB962C8B-B14F-4D97-AF65-F5344CB8AC3E}">
        <p14:creationId xmlns:p14="http://schemas.microsoft.com/office/powerpoint/2010/main" val="330907620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 name="Title 1">
            <a:extLst>
              <a:ext uri="{FF2B5EF4-FFF2-40B4-BE49-F238E27FC236}">
                <a16:creationId xmlns="" xmlns:a16="http://schemas.microsoft.com/office/drawing/2014/main" id="{99F54027-D46E-43CC-989F-A72D48F1ECCE}"/>
              </a:ext>
            </a:extLst>
          </p:cNvPr>
          <p:cNvSpPr>
            <a:spLocks noGrp="1"/>
          </p:cNvSpPr>
          <p:nvPr>
            <p:ph type="title"/>
          </p:nvPr>
        </p:nvSpPr>
        <p:spPr/>
        <p:txBody>
          <a:bodyPr/>
          <a:lstStyle/>
          <a:p>
            <a:r>
              <a:rPr lang="en-US" sz="3200" dirty="0">
                <a:latin typeface="Cambria" panose="02040503050406030204" pitchFamily="18" charset="0"/>
                <a:ea typeface="Cambria" panose="02040503050406030204" pitchFamily="18" charset="0"/>
              </a:rPr>
              <a:t>Link Control Protocol (LCP)- Packets Format</a:t>
            </a:r>
            <a:endParaRPr lang="en-IN" sz="3200" dirty="0">
              <a:latin typeface="Cambria" panose="02040503050406030204" pitchFamily="18" charset="0"/>
              <a:ea typeface="Cambria" panose="02040503050406030204" pitchFamily="18" charset="0"/>
            </a:endParaRPr>
          </a:p>
        </p:txBody>
      </p:sp>
      <p:sp>
        <p:nvSpPr>
          <p:cNvPr id="3" name="Text Placeholder 2">
            <a:extLst>
              <a:ext uri="{FF2B5EF4-FFF2-40B4-BE49-F238E27FC236}">
                <a16:creationId xmlns="" xmlns:a16="http://schemas.microsoft.com/office/drawing/2014/main" id="{92BCB746-B18C-4F1C-B863-E7CC7AB95DA0}"/>
              </a:ext>
            </a:extLst>
          </p:cNvPr>
          <p:cNvSpPr>
            <a:spLocks noGrp="1"/>
          </p:cNvSpPr>
          <p:nvPr>
            <p:ph type="body" idx="1"/>
          </p:nvPr>
        </p:nvSpPr>
        <p:spPr/>
        <p:txBody>
          <a:bodyPr/>
          <a:lstStyle/>
          <a:p>
            <a:pPr marL="114300" indent="0">
              <a:lnSpc>
                <a:spcPct val="100000"/>
              </a:lnSpc>
              <a:buNone/>
            </a:pPr>
            <a:endParaRPr lang="en-US" sz="1400" dirty="0">
              <a:solidFill>
                <a:schemeClr val="bg2"/>
              </a:solidFill>
              <a:latin typeface="Cambria" panose="02040503050406030204" pitchFamily="18" charset="0"/>
              <a:ea typeface="Cambria" panose="02040503050406030204" pitchFamily="18" charset="0"/>
            </a:endParaRPr>
          </a:p>
          <a:p>
            <a:pPr marL="114300" indent="0">
              <a:lnSpc>
                <a:spcPct val="100000"/>
              </a:lnSpc>
              <a:buNone/>
            </a:pPr>
            <a:endParaRPr lang="en-US" sz="1400" dirty="0">
              <a:solidFill>
                <a:schemeClr val="bg2"/>
              </a:solidFill>
              <a:latin typeface="Cambria" panose="02040503050406030204" pitchFamily="18" charset="0"/>
              <a:ea typeface="Cambria" panose="02040503050406030204" pitchFamily="18" charset="0"/>
            </a:endParaRPr>
          </a:p>
          <a:p>
            <a:pPr marL="114300" indent="0">
              <a:lnSpc>
                <a:spcPct val="100000"/>
              </a:lnSpc>
              <a:buNone/>
            </a:pPr>
            <a:endParaRPr lang="en-US" sz="1400" dirty="0">
              <a:solidFill>
                <a:schemeClr val="bg2"/>
              </a:solidFill>
              <a:latin typeface="Cambria" panose="02040503050406030204" pitchFamily="18" charset="0"/>
              <a:ea typeface="Cambria" panose="02040503050406030204" pitchFamily="18" charset="0"/>
            </a:endParaRPr>
          </a:p>
          <a:p>
            <a:pPr marL="114300" indent="0">
              <a:lnSpc>
                <a:spcPct val="100000"/>
              </a:lnSpc>
              <a:buNone/>
            </a:pPr>
            <a:endParaRPr lang="en-US" sz="1400" dirty="0">
              <a:solidFill>
                <a:schemeClr val="bg2"/>
              </a:solidFill>
              <a:latin typeface="Cambria" panose="02040503050406030204" pitchFamily="18" charset="0"/>
              <a:ea typeface="Cambria" panose="02040503050406030204" pitchFamily="18" charset="0"/>
            </a:endParaRPr>
          </a:p>
          <a:p>
            <a:pPr marL="114300" indent="0">
              <a:lnSpc>
                <a:spcPct val="100000"/>
              </a:lnSpc>
              <a:buNone/>
            </a:pPr>
            <a:endParaRPr lang="en-US" sz="1400" dirty="0">
              <a:solidFill>
                <a:schemeClr val="bg2"/>
              </a:solidFill>
              <a:latin typeface="Cambria" panose="02040503050406030204" pitchFamily="18" charset="0"/>
              <a:ea typeface="Cambria" panose="02040503050406030204" pitchFamily="18" charset="0"/>
            </a:endParaRPr>
          </a:p>
          <a:p>
            <a:pPr lvl="1"/>
            <a:r>
              <a:rPr lang="en-US" b="1" dirty="0">
                <a:solidFill>
                  <a:schemeClr val="bg2"/>
                </a:solidFill>
                <a:latin typeface="Cambria" panose="02040503050406030204" pitchFamily="18" charset="0"/>
                <a:ea typeface="Cambria" panose="02040503050406030204" pitchFamily="18" charset="0"/>
              </a:rPr>
              <a:t>Code</a:t>
            </a:r>
            <a:r>
              <a:rPr lang="en-US" dirty="0">
                <a:solidFill>
                  <a:schemeClr val="bg2"/>
                </a:solidFill>
                <a:latin typeface="Cambria" panose="02040503050406030204" pitchFamily="18" charset="0"/>
                <a:ea typeface="Cambria" panose="02040503050406030204" pitchFamily="18" charset="0"/>
              </a:rPr>
              <a:t> – type of LCP packet (configure-ack </a:t>
            </a:r>
            <a:r>
              <a:rPr lang="en-US" dirty="0" err="1">
                <a:solidFill>
                  <a:schemeClr val="bg2"/>
                </a:solidFill>
                <a:latin typeface="Cambria" panose="02040503050406030204" pitchFamily="18" charset="0"/>
                <a:ea typeface="Cambria" panose="02040503050406030204" pitchFamily="18" charset="0"/>
              </a:rPr>
              <a:t>etc</a:t>
            </a:r>
            <a:r>
              <a:rPr lang="en-US" dirty="0">
                <a:solidFill>
                  <a:schemeClr val="bg2"/>
                </a:solidFill>
                <a:latin typeface="Cambria" panose="02040503050406030204" pitchFamily="18" charset="0"/>
                <a:ea typeface="Cambria" panose="02040503050406030204" pitchFamily="18" charset="0"/>
              </a:rPr>
              <a:t>`)</a:t>
            </a:r>
          </a:p>
          <a:p>
            <a:pPr lvl="1"/>
            <a:r>
              <a:rPr lang="en-US" b="1" dirty="0">
                <a:solidFill>
                  <a:schemeClr val="bg2"/>
                </a:solidFill>
                <a:latin typeface="Cambria" panose="02040503050406030204" pitchFamily="18" charset="0"/>
                <a:ea typeface="Cambria" panose="02040503050406030204" pitchFamily="18" charset="0"/>
              </a:rPr>
              <a:t>ID</a:t>
            </a:r>
            <a:r>
              <a:rPr lang="en-US" dirty="0">
                <a:solidFill>
                  <a:schemeClr val="bg2"/>
                </a:solidFill>
                <a:latin typeface="Cambria" panose="02040503050406030204" pitchFamily="18" charset="0"/>
                <a:ea typeface="Cambria" panose="02040503050406030204" pitchFamily="18" charset="0"/>
              </a:rPr>
              <a:t> – request-response matching ID</a:t>
            </a:r>
          </a:p>
          <a:p>
            <a:pPr lvl="1"/>
            <a:r>
              <a:rPr lang="en-US" b="1" dirty="0">
                <a:solidFill>
                  <a:schemeClr val="bg2"/>
                </a:solidFill>
                <a:latin typeface="Cambria" panose="02040503050406030204" pitchFamily="18" charset="0"/>
                <a:ea typeface="Cambria" panose="02040503050406030204" pitchFamily="18" charset="0"/>
              </a:rPr>
              <a:t>Length</a:t>
            </a:r>
            <a:r>
              <a:rPr lang="en-US" dirty="0">
                <a:solidFill>
                  <a:schemeClr val="bg2"/>
                </a:solidFill>
                <a:latin typeface="Cambria" panose="02040503050406030204" pitchFamily="18" charset="0"/>
                <a:ea typeface="Cambria" panose="02040503050406030204" pitchFamily="18" charset="0"/>
              </a:rPr>
              <a:t> – of the LCP packet </a:t>
            </a:r>
          </a:p>
          <a:p>
            <a:pPr lvl="1"/>
            <a:r>
              <a:rPr lang="en-US" b="1" dirty="0">
                <a:solidFill>
                  <a:schemeClr val="bg2"/>
                </a:solidFill>
                <a:latin typeface="Cambria" panose="02040503050406030204" pitchFamily="18" charset="0"/>
                <a:ea typeface="Cambria" panose="02040503050406030204" pitchFamily="18" charset="0"/>
              </a:rPr>
              <a:t>Data</a:t>
            </a:r>
            <a:r>
              <a:rPr lang="en-US" dirty="0">
                <a:solidFill>
                  <a:schemeClr val="bg2"/>
                </a:solidFill>
                <a:latin typeface="Cambria" panose="02040503050406030204" pitchFamily="18" charset="0"/>
                <a:ea typeface="Cambria" panose="02040503050406030204" pitchFamily="18" charset="0"/>
              </a:rPr>
              <a:t> – the LCP packet</a:t>
            </a:r>
          </a:p>
          <a:p>
            <a:pPr marL="114300" indent="0">
              <a:lnSpc>
                <a:spcPct val="100000"/>
              </a:lnSpc>
              <a:buNone/>
            </a:pPr>
            <a:endParaRPr lang="en-IN" sz="1400" dirty="0">
              <a:solidFill>
                <a:schemeClr val="bg2"/>
              </a:solidFill>
              <a:latin typeface="Cambria" panose="02040503050406030204" pitchFamily="18" charset="0"/>
              <a:ea typeface="Cambria" panose="02040503050406030204" pitchFamily="18" charset="0"/>
            </a:endParaRPr>
          </a:p>
        </p:txBody>
      </p:sp>
      <p:sp>
        <p:nvSpPr>
          <p:cNvPr id="93" name="Google Shape;93;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126</a:t>
            </a:fld>
            <a:endParaRPr>
              <a:latin typeface="Cambria" panose="02040503050406030204" pitchFamily="18" charset="0"/>
              <a:ea typeface="Cambria" panose="02040503050406030204" pitchFamily="18" charset="0"/>
            </a:endParaRPr>
          </a:p>
        </p:txBody>
      </p:sp>
      <p:pic>
        <p:nvPicPr>
          <p:cNvPr id="94" name="Google Shape;94;p16"/>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95" name="Google Shape;95;p16"/>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mbria" panose="02040503050406030204" pitchFamily="18" charset="0"/>
                <a:ea typeface="Cambria" panose="02040503050406030204" pitchFamily="18" charset="0"/>
                <a:cs typeface="Cambria"/>
                <a:sym typeface="Cambria"/>
              </a:rPr>
              <a:t>18CSC302J- School of Computing (Odd sem 2020)</a:t>
            </a:r>
            <a:endParaRPr sz="1000">
              <a:latin typeface="Cambria" panose="02040503050406030204" pitchFamily="18" charset="0"/>
              <a:ea typeface="Cambria" panose="02040503050406030204" pitchFamily="18" charset="0"/>
              <a:cs typeface="Cambria"/>
              <a:sym typeface="Cambria"/>
            </a:endParaRPr>
          </a:p>
        </p:txBody>
      </p:sp>
      <p:grpSp>
        <p:nvGrpSpPr>
          <p:cNvPr id="7" name="Group 21">
            <a:extLst>
              <a:ext uri="{FF2B5EF4-FFF2-40B4-BE49-F238E27FC236}">
                <a16:creationId xmlns="" xmlns:a16="http://schemas.microsoft.com/office/drawing/2014/main" id="{A08F6CC0-FF5A-492C-8399-9A62754DF7B9}"/>
              </a:ext>
            </a:extLst>
          </p:cNvPr>
          <p:cNvGrpSpPr>
            <a:grpSpLocks/>
          </p:cNvGrpSpPr>
          <p:nvPr/>
        </p:nvGrpSpPr>
        <p:grpSpPr bwMode="auto">
          <a:xfrm>
            <a:off x="489098" y="1557670"/>
            <a:ext cx="7772400" cy="609600"/>
            <a:chOff x="-48" y="2592"/>
            <a:chExt cx="4896" cy="384"/>
          </a:xfrm>
        </p:grpSpPr>
        <p:sp>
          <p:nvSpPr>
            <p:cNvPr id="8" name="Rectangle 6">
              <a:extLst>
                <a:ext uri="{FF2B5EF4-FFF2-40B4-BE49-F238E27FC236}">
                  <a16:creationId xmlns="" xmlns:a16="http://schemas.microsoft.com/office/drawing/2014/main" id="{A5C24F93-F3C6-476D-B515-C4CB65A936F8}"/>
                </a:ext>
              </a:extLst>
            </p:cNvPr>
            <p:cNvSpPr>
              <a:spLocks noChangeArrowheads="1"/>
            </p:cNvSpPr>
            <p:nvPr/>
          </p:nvSpPr>
          <p:spPr bwMode="auto">
            <a:xfrm>
              <a:off x="1056" y="2592"/>
              <a:ext cx="528" cy="384"/>
            </a:xfrm>
            <a:prstGeom prst="rect">
              <a:avLst/>
            </a:prstGeom>
            <a:solidFill>
              <a:schemeClr val="accent1"/>
            </a:solidFill>
            <a:ln w="9525">
              <a:solidFill>
                <a:schemeClr val="tx1"/>
              </a:solidFill>
              <a:miter lim="800000"/>
              <a:headEnd/>
              <a:tailEnd/>
            </a:ln>
            <a:effectLst/>
          </p:spPr>
          <p:txBody>
            <a:bodyPr wrap="none" anchor="ctr"/>
            <a:lstStyle/>
            <a:p>
              <a:pPr algn="ctr" rtl="0"/>
              <a:r>
                <a:rPr lang="en-US" b="1" dirty="0">
                  <a:latin typeface="Cambria" panose="02040503050406030204" pitchFamily="18" charset="0"/>
                  <a:ea typeface="Cambria" panose="02040503050406030204" pitchFamily="18" charset="0"/>
                </a:rPr>
                <a:t>code</a:t>
              </a:r>
            </a:p>
          </p:txBody>
        </p:sp>
        <p:sp>
          <p:nvSpPr>
            <p:cNvPr id="9" name="Rectangle 7">
              <a:extLst>
                <a:ext uri="{FF2B5EF4-FFF2-40B4-BE49-F238E27FC236}">
                  <a16:creationId xmlns="" xmlns:a16="http://schemas.microsoft.com/office/drawing/2014/main" id="{58F02FD8-6FCA-4DFA-AD55-A6DC039D4764}"/>
                </a:ext>
              </a:extLst>
            </p:cNvPr>
            <p:cNvSpPr>
              <a:spLocks noChangeArrowheads="1"/>
            </p:cNvSpPr>
            <p:nvPr/>
          </p:nvSpPr>
          <p:spPr bwMode="auto">
            <a:xfrm>
              <a:off x="2112" y="2592"/>
              <a:ext cx="816" cy="384"/>
            </a:xfrm>
            <a:prstGeom prst="rect">
              <a:avLst/>
            </a:prstGeom>
            <a:solidFill>
              <a:schemeClr val="accent1"/>
            </a:solidFill>
            <a:ln w="9525">
              <a:solidFill>
                <a:schemeClr val="tx1"/>
              </a:solidFill>
              <a:miter lim="800000"/>
              <a:headEnd/>
              <a:tailEnd/>
            </a:ln>
            <a:effectLst/>
          </p:spPr>
          <p:txBody>
            <a:bodyPr wrap="none" anchor="ctr"/>
            <a:lstStyle/>
            <a:p>
              <a:pPr algn="ctr" rtl="0"/>
              <a:r>
                <a:rPr lang="en-US" b="1">
                  <a:latin typeface="Cambria" panose="02040503050406030204" pitchFamily="18" charset="0"/>
                  <a:ea typeface="Cambria" panose="02040503050406030204" pitchFamily="18" charset="0"/>
                </a:rPr>
                <a:t>length</a:t>
              </a:r>
            </a:p>
          </p:txBody>
        </p:sp>
        <p:sp>
          <p:nvSpPr>
            <p:cNvPr id="10" name="Rectangle 8">
              <a:extLst>
                <a:ext uri="{FF2B5EF4-FFF2-40B4-BE49-F238E27FC236}">
                  <a16:creationId xmlns="" xmlns:a16="http://schemas.microsoft.com/office/drawing/2014/main" id="{2927E4C2-B1D9-4259-B704-080B82E9DF64}"/>
                </a:ext>
              </a:extLst>
            </p:cNvPr>
            <p:cNvSpPr>
              <a:spLocks noChangeArrowheads="1"/>
            </p:cNvSpPr>
            <p:nvPr/>
          </p:nvSpPr>
          <p:spPr bwMode="auto">
            <a:xfrm>
              <a:off x="2928" y="2592"/>
              <a:ext cx="816" cy="384"/>
            </a:xfrm>
            <a:prstGeom prst="rect">
              <a:avLst/>
            </a:prstGeom>
            <a:solidFill>
              <a:schemeClr val="accent1"/>
            </a:solidFill>
            <a:ln w="9525">
              <a:solidFill>
                <a:schemeClr val="tx1"/>
              </a:solidFill>
              <a:miter lim="800000"/>
              <a:headEnd/>
              <a:tailEnd/>
            </a:ln>
            <a:effectLst/>
          </p:spPr>
          <p:txBody>
            <a:bodyPr wrap="none" anchor="ctr"/>
            <a:lstStyle/>
            <a:p>
              <a:pPr algn="ctr" rtl="0"/>
              <a:r>
                <a:rPr lang="en-US" b="1">
                  <a:latin typeface="Cambria" panose="02040503050406030204" pitchFamily="18" charset="0"/>
                  <a:ea typeface="Cambria" panose="02040503050406030204" pitchFamily="18" charset="0"/>
                </a:rPr>
                <a:t>Data</a:t>
              </a:r>
            </a:p>
          </p:txBody>
        </p:sp>
        <p:sp>
          <p:nvSpPr>
            <p:cNvPr id="11" name="Rectangle 10">
              <a:extLst>
                <a:ext uri="{FF2B5EF4-FFF2-40B4-BE49-F238E27FC236}">
                  <a16:creationId xmlns="" xmlns:a16="http://schemas.microsoft.com/office/drawing/2014/main" id="{7B1389C5-93D3-4EC7-AF2E-DE906AF6912F}"/>
                </a:ext>
              </a:extLst>
            </p:cNvPr>
            <p:cNvSpPr>
              <a:spLocks noChangeArrowheads="1"/>
            </p:cNvSpPr>
            <p:nvPr/>
          </p:nvSpPr>
          <p:spPr bwMode="auto">
            <a:xfrm>
              <a:off x="1584" y="2592"/>
              <a:ext cx="528" cy="384"/>
            </a:xfrm>
            <a:prstGeom prst="rect">
              <a:avLst/>
            </a:prstGeom>
            <a:solidFill>
              <a:schemeClr val="accent1"/>
            </a:solidFill>
            <a:ln w="9525">
              <a:solidFill>
                <a:schemeClr val="tx1"/>
              </a:solidFill>
              <a:miter lim="800000"/>
              <a:headEnd/>
              <a:tailEnd/>
            </a:ln>
            <a:effectLst/>
          </p:spPr>
          <p:txBody>
            <a:bodyPr wrap="none" anchor="ctr"/>
            <a:lstStyle/>
            <a:p>
              <a:pPr algn="ctr" rtl="0"/>
              <a:r>
                <a:rPr lang="en-US" b="1">
                  <a:latin typeface="Cambria" panose="02040503050406030204" pitchFamily="18" charset="0"/>
                  <a:ea typeface="Cambria" panose="02040503050406030204" pitchFamily="18" charset="0"/>
                </a:rPr>
                <a:t>ID</a:t>
              </a:r>
            </a:p>
          </p:txBody>
        </p:sp>
        <p:sp>
          <p:nvSpPr>
            <p:cNvPr id="12" name="Rectangle 19">
              <a:extLst>
                <a:ext uri="{FF2B5EF4-FFF2-40B4-BE49-F238E27FC236}">
                  <a16:creationId xmlns="" xmlns:a16="http://schemas.microsoft.com/office/drawing/2014/main" id="{DDD3D1AA-337D-41BC-8A3F-E5C0129D9DD3}"/>
                </a:ext>
              </a:extLst>
            </p:cNvPr>
            <p:cNvSpPr>
              <a:spLocks noChangeArrowheads="1"/>
            </p:cNvSpPr>
            <p:nvPr/>
          </p:nvSpPr>
          <p:spPr bwMode="auto">
            <a:xfrm>
              <a:off x="3744" y="2592"/>
              <a:ext cx="1104" cy="384"/>
            </a:xfrm>
            <a:prstGeom prst="rect">
              <a:avLst/>
            </a:prstGeom>
            <a:noFill/>
            <a:ln w="9525">
              <a:solidFill>
                <a:schemeClr val="tx1"/>
              </a:solidFill>
              <a:miter lim="800000"/>
              <a:headEnd/>
              <a:tailEnd/>
            </a:ln>
            <a:effectLst/>
          </p:spPr>
          <p:txBody>
            <a:bodyPr wrap="none" anchor="ctr"/>
            <a:lstStyle/>
            <a:p>
              <a:pPr algn="ctr" rtl="0"/>
              <a:r>
                <a:rPr lang="en-US" b="1">
                  <a:latin typeface="Cambria" panose="02040503050406030204" pitchFamily="18" charset="0"/>
                  <a:ea typeface="Cambria" panose="02040503050406030204" pitchFamily="18" charset="0"/>
                </a:rPr>
                <a:t>PPP frame</a:t>
              </a:r>
            </a:p>
          </p:txBody>
        </p:sp>
        <p:sp>
          <p:nvSpPr>
            <p:cNvPr id="13" name="Rectangle 20">
              <a:extLst>
                <a:ext uri="{FF2B5EF4-FFF2-40B4-BE49-F238E27FC236}">
                  <a16:creationId xmlns="" xmlns:a16="http://schemas.microsoft.com/office/drawing/2014/main" id="{D102E94F-DAD6-4146-AC64-EF587222DE29}"/>
                </a:ext>
              </a:extLst>
            </p:cNvPr>
            <p:cNvSpPr>
              <a:spLocks noChangeArrowheads="1"/>
            </p:cNvSpPr>
            <p:nvPr/>
          </p:nvSpPr>
          <p:spPr bwMode="auto">
            <a:xfrm>
              <a:off x="-48" y="2592"/>
              <a:ext cx="1104" cy="384"/>
            </a:xfrm>
            <a:prstGeom prst="rect">
              <a:avLst/>
            </a:prstGeom>
            <a:noFill/>
            <a:ln w="9525">
              <a:solidFill>
                <a:schemeClr val="tx1"/>
              </a:solidFill>
              <a:miter lim="800000"/>
              <a:headEnd/>
              <a:tailEnd/>
            </a:ln>
            <a:effectLst/>
          </p:spPr>
          <p:txBody>
            <a:bodyPr wrap="none" anchor="ctr"/>
            <a:lstStyle/>
            <a:p>
              <a:pPr algn="ctr" rtl="0"/>
              <a:r>
                <a:rPr lang="en-US" b="1">
                  <a:latin typeface="Cambria" panose="02040503050406030204" pitchFamily="18" charset="0"/>
                  <a:ea typeface="Cambria" panose="02040503050406030204" pitchFamily="18" charset="0"/>
                </a:rPr>
                <a:t>PPP frame</a:t>
              </a:r>
            </a:p>
          </p:txBody>
        </p:sp>
      </p:grpSp>
    </p:spTree>
    <p:extLst>
      <p:ext uri="{BB962C8B-B14F-4D97-AF65-F5344CB8AC3E}">
        <p14:creationId xmlns:p14="http://schemas.microsoft.com/office/powerpoint/2010/main" val="220756336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 name="Title 1">
            <a:extLst>
              <a:ext uri="{FF2B5EF4-FFF2-40B4-BE49-F238E27FC236}">
                <a16:creationId xmlns="" xmlns:a16="http://schemas.microsoft.com/office/drawing/2014/main" id="{99F54027-D46E-43CC-989F-A72D48F1ECCE}"/>
              </a:ext>
            </a:extLst>
          </p:cNvPr>
          <p:cNvSpPr>
            <a:spLocks noGrp="1"/>
          </p:cNvSpPr>
          <p:nvPr>
            <p:ph type="title"/>
          </p:nvPr>
        </p:nvSpPr>
        <p:spPr/>
        <p:txBody>
          <a:bodyPr/>
          <a:lstStyle/>
          <a:p>
            <a:r>
              <a:rPr lang="en-US" sz="3200" dirty="0">
                <a:latin typeface="Cambria" panose="02040503050406030204" pitchFamily="18" charset="0"/>
                <a:ea typeface="Cambria" panose="02040503050406030204" pitchFamily="18" charset="0"/>
              </a:rPr>
              <a:t>Link Control Protocol (LCP)- Options</a:t>
            </a:r>
            <a:endParaRPr lang="en-IN" sz="3200" dirty="0">
              <a:latin typeface="Cambria" panose="02040503050406030204" pitchFamily="18" charset="0"/>
              <a:ea typeface="Cambria" panose="02040503050406030204" pitchFamily="18" charset="0"/>
            </a:endParaRPr>
          </a:p>
        </p:txBody>
      </p:sp>
      <p:sp>
        <p:nvSpPr>
          <p:cNvPr id="3" name="Text Placeholder 2">
            <a:extLst>
              <a:ext uri="{FF2B5EF4-FFF2-40B4-BE49-F238E27FC236}">
                <a16:creationId xmlns="" xmlns:a16="http://schemas.microsoft.com/office/drawing/2014/main" id="{92BCB746-B18C-4F1C-B863-E7CC7AB95DA0}"/>
              </a:ext>
            </a:extLst>
          </p:cNvPr>
          <p:cNvSpPr>
            <a:spLocks noGrp="1"/>
          </p:cNvSpPr>
          <p:nvPr>
            <p:ph type="body" idx="1"/>
          </p:nvPr>
        </p:nvSpPr>
        <p:spPr/>
        <p:txBody>
          <a:bodyPr/>
          <a:lstStyle/>
          <a:p>
            <a:pPr marL="114300" indent="0">
              <a:lnSpc>
                <a:spcPct val="100000"/>
              </a:lnSpc>
              <a:buNone/>
            </a:pPr>
            <a:endParaRPr lang="en-US" sz="1400" dirty="0">
              <a:solidFill>
                <a:schemeClr val="bg2"/>
              </a:solidFill>
              <a:latin typeface="Cambria" panose="02040503050406030204" pitchFamily="18" charset="0"/>
              <a:ea typeface="Cambria" panose="02040503050406030204" pitchFamily="18" charset="0"/>
            </a:endParaRPr>
          </a:p>
          <a:p>
            <a:r>
              <a:rPr lang="en-US" sz="1400" dirty="0"/>
              <a:t>MRU determination</a:t>
            </a:r>
          </a:p>
          <a:p>
            <a:pPr marL="114300" indent="0">
              <a:buNone/>
            </a:pPr>
            <a:endParaRPr lang="en-US" sz="1400" dirty="0"/>
          </a:p>
          <a:p>
            <a:r>
              <a:rPr lang="en-US" sz="1400" dirty="0"/>
              <a:t>Magic number selection</a:t>
            </a:r>
          </a:p>
          <a:p>
            <a:pPr marL="114300" indent="0">
              <a:buNone/>
            </a:pPr>
            <a:endParaRPr lang="en-US" sz="1400" dirty="0"/>
          </a:p>
          <a:p>
            <a:r>
              <a:rPr lang="en-US" sz="1400" dirty="0"/>
              <a:t>Authentication Protocol</a:t>
            </a:r>
          </a:p>
          <a:p>
            <a:pPr marL="114300" indent="0">
              <a:buNone/>
            </a:pPr>
            <a:endParaRPr lang="en-US" sz="1400" dirty="0"/>
          </a:p>
          <a:p>
            <a:r>
              <a:rPr lang="en-US" sz="1400" dirty="0"/>
              <a:t>Escaped characters map</a:t>
            </a:r>
          </a:p>
          <a:p>
            <a:pPr marL="114300" indent="0">
              <a:lnSpc>
                <a:spcPct val="100000"/>
              </a:lnSpc>
              <a:buNone/>
            </a:pPr>
            <a:endParaRPr lang="en-US" sz="1400" dirty="0">
              <a:solidFill>
                <a:schemeClr val="bg2"/>
              </a:solidFill>
              <a:latin typeface="Cambria" panose="02040503050406030204" pitchFamily="18" charset="0"/>
              <a:ea typeface="Cambria" panose="02040503050406030204" pitchFamily="18" charset="0"/>
            </a:endParaRPr>
          </a:p>
          <a:p>
            <a:pPr marL="114300" indent="0">
              <a:lnSpc>
                <a:spcPct val="100000"/>
              </a:lnSpc>
              <a:buNone/>
            </a:pPr>
            <a:endParaRPr lang="en-US" sz="1400" dirty="0">
              <a:solidFill>
                <a:schemeClr val="bg2"/>
              </a:solidFill>
              <a:latin typeface="Cambria" panose="02040503050406030204" pitchFamily="18" charset="0"/>
              <a:ea typeface="Cambria" panose="02040503050406030204" pitchFamily="18" charset="0"/>
            </a:endParaRPr>
          </a:p>
          <a:p>
            <a:pPr marL="114300" indent="0">
              <a:lnSpc>
                <a:spcPct val="100000"/>
              </a:lnSpc>
              <a:buNone/>
            </a:pPr>
            <a:endParaRPr lang="en-US" sz="1400" dirty="0">
              <a:solidFill>
                <a:schemeClr val="bg2"/>
              </a:solidFill>
              <a:latin typeface="Cambria" panose="02040503050406030204" pitchFamily="18" charset="0"/>
              <a:ea typeface="Cambria" panose="02040503050406030204" pitchFamily="18" charset="0"/>
            </a:endParaRPr>
          </a:p>
          <a:p>
            <a:pPr marL="114300" indent="0">
              <a:lnSpc>
                <a:spcPct val="100000"/>
              </a:lnSpc>
              <a:buNone/>
            </a:pPr>
            <a:endParaRPr lang="en-US" sz="1400" dirty="0">
              <a:solidFill>
                <a:schemeClr val="bg2"/>
              </a:solidFill>
              <a:latin typeface="Cambria" panose="02040503050406030204" pitchFamily="18" charset="0"/>
              <a:ea typeface="Cambria" panose="02040503050406030204" pitchFamily="18" charset="0"/>
            </a:endParaRPr>
          </a:p>
          <a:p>
            <a:pPr marL="114300" indent="0">
              <a:lnSpc>
                <a:spcPct val="100000"/>
              </a:lnSpc>
              <a:buNone/>
            </a:pPr>
            <a:endParaRPr lang="en-IN" sz="1400" dirty="0">
              <a:solidFill>
                <a:schemeClr val="bg2"/>
              </a:solidFill>
              <a:latin typeface="Cambria" panose="02040503050406030204" pitchFamily="18" charset="0"/>
              <a:ea typeface="Cambria" panose="02040503050406030204" pitchFamily="18" charset="0"/>
            </a:endParaRPr>
          </a:p>
        </p:txBody>
      </p:sp>
      <p:sp>
        <p:nvSpPr>
          <p:cNvPr id="93" name="Google Shape;93;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127</a:t>
            </a:fld>
            <a:endParaRPr>
              <a:latin typeface="Cambria" panose="02040503050406030204" pitchFamily="18" charset="0"/>
              <a:ea typeface="Cambria" panose="02040503050406030204" pitchFamily="18" charset="0"/>
            </a:endParaRPr>
          </a:p>
        </p:txBody>
      </p:sp>
      <p:pic>
        <p:nvPicPr>
          <p:cNvPr id="94" name="Google Shape;94;p16"/>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95" name="Google Shape;95;p16"/>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mbria" panose="02040503050406030204" pitchFamily="18" charset="0"/>
                <a:ea typeface="Cambria" panose="02040503050406030204" pitchFamily="18" charset="0"/>
                <a:cs typeface="Cambria"/>
                <a:sym typeface="Cambria"/>
              </a:rPr>
              <a:t>18CSC302J- School of Computing (Odd sem 2020)</a:t>
            </a:r>
            <a:endParaRPr sz="1000">
              <a:latin typeface="Cambria" panose="02040503050406030204" pitchFamily="18" charset="0"/>
              <a:ea typeface="Cambria" panose="02040503050406030204" pitchFamily="18" charset="0"/>
              <a:cs typeface="Cambria"/>
              <a:sym typeface="Cambria"/>
            </a:endParaRPr>
          </a:p>
        </p:txBody>
      </p:sp>
    </p:spTree>
    <p:extLst>
      <p:ext uri="{BB962C8B-B14F-4D97-AF65-F5344CB8AC3E}">
        <p14:creationId xmlns:p14="http://schemas.microsoft.com/office/powerpoint/2010/main" val="351700263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 name="Title 1">
            <a:extLst>
              <a:ext uri="{FF2B5EF4-FFF2-40B4-BE49-F238E27FC236}">
                <a16:creationId xmlns="" xmlns:a16="http://schemas.microsoft.com/office/drawing/2014/main" id="{99F54027-D46E-43CC-989F-A72D48F1ECCE}"/>
              </a:ext>
            </a:extLst>
          </p:cNvPr>
          <p:cNvSpPr>
            <a:spLocks noGrp="1"/>
          </p:cNvSpPr>
          <p:nvPr>
            <p:ph type="title"/>
          </p:nvPr>
        </p:nvSpPr>
        <p:spPr/>
        <p:txBody>
          <a:bodyPr/>
          <a:lstStyle/>
          <a:p>
            <a:r>
              <a:rPr lang="en-US" sz="3200" dirty="0">
                <a:latin typeface="Cambria" panose="02040503050406030204" pitchFamily="18" charset="0"/>
                <a:ea typeface="Cambria" panose="02040503050406030204" pitchFamily="18" charset="0"/>
              </a:rPr>
              <a:t>Network Control Protocol(NCP)</a:t>
            </a:r>
            <a:endParaRPr lang="en-IN" sz="3200" dirty="0">
              <a:latin typeface="Cambria" panose="02040503050406030204" pitchFamily="18" charset="0"/>
              <a:ea typeface="Cambria" panose="02040503050406030204" pitchFamily="18" charset="0"/>
            </a:endParaRPr>
          </a:p>
        </p:txBody>
      </p:sp>
      <p:sp>
        <p:nvSpPr>
          <p:cNvPr id="3" name="Text Placeholder 2">
            <a:extLst>
              <a:ext uri="{FF2B5EF4-FFF2-40B4-BE49-F238E27FC236}">
                <a16:creationId xmlns="" xmlns:a16="http://schemas.microsoft.com/office/drawing/2014/main" id="{92BCB746-B18C-4F1C-B863-E7CC7AB95DA0}"/>
              </a:ext>
            </a:extLst>
          </p:cNvPr>
          <p:cNvSpPr>
            <a:spLocks noGrp="1"/>
          </p:cNvSpPr>
          <p:nvPr>
            <p:ph type="body" idx="1"/>
          </p:nvPr>
        </p:nvSpPr>
        <p:spPr/>
        <p:txBody>
          <a:bodyPr/>
          <a:lstStyle/>
          <a:p>
            <a:r>
              <a:rPr lang="en-US" sz="1400" b="1" dirty="0">
                <a:solidFill>
                  <a:schemeClr val="bg2"/>
                </a:solidFill>
                <a:latin typeface="Cambria" panose="02040503050406030204" pitchFamily="18" charset="0"/>
                <a:ea typeface="Cambria" panose="02040503050406030204" pitchFamily="18" charset="0"/>
              </a:rPr>
              <a:t>Purpose</a:t>
            </a:r>
          </a:p>
          <a:p>
            <a:pPr lvl="1">
              <a:buNone/>
            </a:pPr>
            <a:r>
              <a:rPr lang="en-US" dirty="0">
                <a:solidFill>
                  <a:schemeClr val="bg2"/>
                </a:solidFill>
                <a:latin typeface="Cambria" panose="02040503050406030204" pitchFamily="18" charset="0"/>
                <a:ea typeface="Cambria" panose="02040503050406030204" pitchFamily="18" charset="0"/>
              </a:rPr>
              <a:t>Configuring the network layer protocol. </a:t>
            </a:r>
          </a:p>
          <a:p>
            <a:pPr lvl="1">
              <a:buNone/>
            </a:pPr>
            <a:r>
              <a:rPr lang="en-US" dirty="0">
                <a:solidFill>
                  <a:schemeClr val="bg2"/>
                </a:solidFill>
                <a:latin typeface="Cambria" panose="02040503050406030204" pitchFamily="18" charset="0"/>
                <a:ea typeface="Cambria" panose="02040503050406030204" pitchFamily="18" charset="0"/>
              </a:rPr>
              <a:t>There exists a separate NCP for each </a:t>
            </a:r>
          </a:p>
          <a:p>
            <a:pPr lvl="1">
              <a:buNone/>
            </a:pPr>
            <a:r>
              <a:rPr lang="en-US" dirty="0">
                <a:solidFill>
                  <a:schemeClr val="bg2"/>
                </a:solidFill>
                <a:latin typeface="Cambria" panose="02040503050406030204" pitchFamily="18" charset="0"/>
                <a:ea typeface="Cambria" panose="02040503050406030204" pitchFamily="18" charset="0"/>
              </a:rPr>
              <a:t>network layer protocol</a:t>
            </a:r>
          </a:p>
          <a:p>
            <a:r>
              <a:rPr lang="en-US" sz="1400" b="1" dirty="0">
                <a:solidFill>
                  <a:schemeClr val="bg2"/>
                </a:solidFill>
                <a:latin typeface="Cambria" panose="02040503050406030204" pitchFamily="18" charset="0"/>
                <a:ea typeface="Cambria" panose="02040503050406030204" pitchFamily="18" charset="0"/>
              </a:rPr>
              <a:t>Negotiation process</a:t>
            </a:r>
          </a:p>
          <a:p>
            <a:pPr lvl="1">
              <a:buNone/>
            </a:pPr>
            <a:r>
              <a:rPr lang="en-US" dirty="0">
                <a:solidFill>
                  <a:schemeClr val="bg2"/>
                </a:solidFill>
                <a:latin typeface="Cambria" panose="02040503050406030204" pitchFamily="18" charset="0"/>
                <a:ea typeface="Cambria" panose="02040503050406030204" pitchFamily="18" charset="0"/>
              </a:rPr>
              <a:t>Same message formats, code numbers </a:t>
            </a:r>
          </a:p>
          <a:p>
            <a:pPr lvl="1">
              <a:buNone/>
            </a:pPr>
            <a:r>
              <a:rPr lang="en-US" dirty="0">
                <a:solidFill>
                  <a:schemeClr val="bg2"/>
                </a:solidFill>
                <a:latin typeface="Cambria" panose="02040503050406030204" pitchFamily="18" charset="0"/>
                <a:ea typeface="Cambria" panose="02040503050406030204" pitchFamily="18" charset="0"/>
              </a:rPr>
              <a:t>and state machines as LCP</a:t>
            </a:r>
          </a:p>
          <a:p>
            <a:pPr marL="114300" indent="0">
              <a:lnSpc>
                <a:spcPct val="100000"/>
              </a:lnSpc>
              <a:buNone/>
            </a:pPr>
            <a:endParaRPr lang="en-US" sz="1400" dirty="0">
              <a:solidFill>
                <a:schemeClr val="bg2"/>
              </a:solidFill>
              <a:latin typeface="Cambria" panose="02040503050406030204" pitchFamily="18" charset="0"/>
              <a:ea typeface="Cambria" panose="02040503050406030204" pitchFamily="18" charset="0"/>
            </a:endParaRPr>
          </a:p>
          <a:p>
            <a:pPr marL="114300" indent="0">
              <a:lnSpc>
                <a:spcPct val="100000"/>
              </a:lnSpc>
              <a:buNone/>
            </a:pPr>
            <a:endParaRPr lang="en-IN" sz="1400" dirty="0">
              <a:solidFill>
                <a:schemeClr val="bg2"/>
              </a:solidFill>
              <a:latin typeface="Cambria" panose="02040503050406030204" pitchFamily="18" charset="0"/>
              <a:ea typeface="Cambria" panose="02040503050406030204" pitchFamily="18" charset="0"/>
            </a:endParaRPr>
          </a:p>
        </p:txBody>
      </p:sp>
      <p:sp>
        <p:nvSpPr>
          <p:cNvPr id="93" name="Google Shape;93;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128</a:t>
            </a:fld>
            <a:endParaRPr>
              <a:latin typeface="Cambria" panose="02040503050406030204" pitchFamily="18" charset="0"/>
              <a:ea typeface="Cambria" panose="02040503050406030204" pitchFamily="18" charset="0"/>
            </a:endParaRPr>
          </a:p>
        </p:txBody>
      </p:sp>
      <p:pic>
        <p:nvPicPr>
          <p:cNvPr id="94" name="Google Shape;94;p16"/>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95" name="Google Shape;95;p16"/>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mbria" panose="02040503050406030204" pitchFamily="18" charset="0"/>
                <a:ea typeface="Cambria" panose="02040503050406030204" pitchFamily="18" charset="0"/>
                <a:cs typeface="Cambria"/>
                <a:sym typeface="Cambria"/>
              </a:rPr>
              <a:t>18CSC302J- School of Computing (Odd sem 2020)</a:t>
            </a:r>
            <a:endParaRPr sz="1000">
              <a:latin typeface="Cambria" panose="02040503050406030204" pitchFamily="18" charset="0"/>
              <a:ea typeface="Cambria" panose="02040503050406030204" pitchFamily="18" charset="0"/>
              <a:cs typeface="Cambria"/>
              <a:sym typeface="Cambria"/>
            </a:endParaRPr>
          </a:p>
        </p:txBody>
      </p:sp>
    </p:spTree>
    <p:extLst>
      <p:ext uri="{BB962C8B-B14F-4D97-AF65-F5344CB8AC3E}">
        <p14:creationId xmlns:p14="http://schemas.microsoft.com/office/powerpoint/2010/main" val="265966423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 name="Title 1">
            <a:extLst>
              <a:ext uri="{FF2B5EF4-FFF2-40B4-BE49-F238E27FC236}">
                <a16:creationId xmlns="" xmlns:a16="http://schemas.microsoft.com/office/drawing/2014/main" id="{99F54027-D46E-43CC-989F-A72D48F1ECCE}"/>
              </a:ext>
            </a:extLst>
          </p:cNvPr>
          <p:cNvSpPr>
            <a:spLocks noGrp="1"/>
          </p:cNvSpPr>
          <p:nvPr>
            <p:ph type="title"/>
          </p:nvPr>
        </p:nvSpPr>
        <p:spPr/>
        <p:txBody>
          <a:bodyPr/>
          <a:lstStyle/>
          <a:p>
            <a:r>
              <a:rPr lang="en-US" sz="3200" dirty="0">
                <a:latin typeface="Cambria" panose="02040503050406030204" pitchFamily="18" charset="0"/>
                <a:ea typeface="Cambria" panose="02040503050406030204" pitchFamily="18" charset="0"/>
              </a:rPr>
              <a:t>IPCP – IP Control Protocol </a:t>
            </a:r>
            <a:endParaRPr lang="en-IN" sz="3200" dirty="0">
              <a:latin typeface="Cambria" panose="02040503050406030204" pitchFamily="18" charset="0"/>
              <a:ea typeface="Cambria" panose="02040503050406030204" pitchFamily="18" charset="0"/>
            </a:endParaRPr>
          </a:p>
        </p:txBody>
      </p:sp>
      <p:sp>
        <p:nvSpPr>
          <p:cNvPr id="3" name="Text Placeholder 2">
            <a:extLst>
              <a:ext uri="{FF2B5EF4-FFF2-40B4-BE49-F238E27FC236}">
                <a16:creationId xmlns="" xmlns:a16="http://schemas.microsoft.com/office/drawing/2014/main" id="{92BCB746-B18C-4F1C-B863-E7CC7AB95DA0}"/>
              </a:ext>
            </a:extLst>
          </p:cNvPr>
          <p:cNvSpPr>
            <a:spLocks noGrp="1"/>
          </p:cNvSpPr>
          <p:nvPr>
            <p:ph type="body" idx="1"/>
          </p:nvPr>
        </p:nvSpPr>
        <p:spPr/>
        <p:txBody>
          <a:bodyPr/>
          <a:lstStyle/>
          <a:p>
            <a:pPr marL="114300" indent="0">
              <a:lnSpc>
                <a:spcPct val="100000"/>
              </a:lnSpc>
              <a:buNone/>
            </a:pPr>
            <a:endParaRPr lang="en-US" sz="1400" dirty="0">
              <a:solidFill>
                <a:schemeClr val="bg2"/>
              </a:solidFill>
              <a:latin typeface="Cambria" panose="02040503050406030204" pitchFamily="18" charset="0"/>
              <a:ea typeface="Cambria" panose="02040503050406030204" pitchFamily="18" charset="0"/>
            </a:endParaRPr>
          </a:p>
          <a:p>
            <a:pPr>
              <a:lnSpc>
                <a:spcPct val="90000"/>
              </a:lnSpc>
            </a:pPr>
            <a:r>
              <a:rPr lang="en-US" sz="1400" b="1" dirty="0">
                <a:solidFill>
                  <a:schemeClr val="bg2"/>
                </a:solidFill>
                <a:latin typeface="Cambria" panose="02040503050406030204" pitchFamily="18" charset="0"/>
                <a:ea typeface="Cambria" panose="02040503050406030204" pitchFamily="18" charset="0"/>
              </a:rPr>
              <a:t>Purpose</a:t>
            </a:r>
          </a:p>
          <a:p>
            <a:pPr lvl="1">
              <a:lnSpc>
                <a:spcPct val="90000"/>
              </a:lnSpc>
            </a:pPr>
            <a:r>
              <a:rPr lang="en-US" dirty="0">
                <a:latin typeface="Cambria" panose="02040503050406030204" pitchFamily="18" charset="0"/>
                <a:ea typeface="Cambria" panose="02040503050406030204" pitchFamily="18" charset="0"/>
              </a:rPr>
              <a:t>TCP/IP matching NCP</a:t>
            </a:r>
          </a:p>
          <a:p>
            <a:pPr lvl="1">
              <a:lnSpc>
                <a:spcPct val="90000"/>
              </a:lnSpc>
            </a:pPr>
            <a:r>
              <a:rPr lang="en-US" dirty="0">
                <a:latin typeface="Cambria" panose="02040503050406030204" pitchFamily="18" charset="0"/>
                <a:ea typeface="Cambria" panose="02040503050406030204" pitchFamily="18" charset="0"/>
              </a:rPr>
              <a:t>Establishes, configures and terminates the TCP/IP network layer protocol</a:t>
            </a:r>
          </a:p>
          <a:p>
            <a:pPr>
              <a:lnSpc>
                <a:spcPct val="90000"/>
              </a:lnSpc>
            </a:pPr>
            <a:r>
              <a:rPr lang="en-US" sz="1400" b="1" dirty="0">
                <a:solidFill>
                  <a:schemeClr val="bg2"/>
                </a:solidFill>
                <a:latin typeface="Cambria" panose="02040503050406030204" pitchFamily="18" charset="0"/>
                <a:ea typeface="Cambria" panose="02040503050406030204" pitchFamily="18" charset="0"/>
              </a:rPr>
              <a:t>Options</a:t>
            </a:r>
          </a:p>
          <a:p>
            <a:pPr lvl="1">
              <a:lnSpc>
                <a:spcPct val="90000"/>
              </a:lnSpc>
            </a:pPr>
            <a:r>
              <a:rPr lang="en-US" dirty="0">
                <a:latin typeface="Cambria" panose="02040503050406030204" pitchFamily="18" charset="0"/>
                <a:ea typeface="Cambria" panose="02040503050406030204" pitchFamily="18" charset="0"/>
              </a:rPr>
              <a:t>IP-Compression protocol – </a:t>
            </a:r>
            <a:r>
              <a:rPr lang="en-US" dirty="0" err="1">
                <a:latin typeface="Cambria" panose="02040503050406030204" pitchFamily="18" charset="0"/>
                <a:ea typeface="Cambria" panose="02040503050406030204" pitchFamily="18" charset="0"/>
              </a:rPr>
              <a:t>I.e</a:t>
            </a:r>
            <a:r>
              <a:rPr lang="en-US" dirty="0">
                <a:latin typeface="Cambria" panose="02040503050406030204" pitchFamily="18" charset="0"/>
                <a:ea typeface="Cambria" panose="02040503050406030204" pitchFamily="18" charset="0"/>
              </a:rPr>
              <a:t> Van-Jacobson (VJ) compressed TCP/IP</a:t>
            </a:r>
          </a:p>
          <a:p>
            <a:pPr lvl="1">
              <a:lnSpc>
                <a:spcPct val="90000"/>
              </a:lnSpc>
            </a:pPr>
            <a:r>
              <a:rPr lang="en-US" dirty="0">
                <a:latin typeface="Cambria" panose="02040503050406030204" pitchFamily="18" charset="0"/>
                <a:ea typeface="Cambria" panose="02040503050406030204" pitchFamily="18" charset="0"/>
              </a:rPr>
              <a:t>IP address – allows dynamic IP configuration</a:t>
            </a:r>
          </a:p>
          <a:p>
            <a:pPr lvl="1">
              <a:lnSpc>
                <a:spcPct val="90000"/>
              </a:lnSpc>
            </a:pPr>
            <a:r>
              <a:rPr lang="en-US" dirty="0">
                <a:latin typeface="Cambria" panose="02040503050406030204" pitchFamily="18" charset="0"/>
                <a:ea typeface="Cambria" panose="02040503050406030204" pitchFamily="18" charset="0"/>
              </a:rPr>
              <a:t>DNS &amp; NBNS address(NetBIOS Name Server)</a:t>
            </a:r>
          </a:p>
          <a:p>
            <a:pPr marL="114300" indent="0">
              <a:lnSpc>
                <a:spcPct val="100000"/>
              </a:lnSpc>
              <a:buNone/>
            </a:pPr>
            <a:endParaRPr lang="en-IN" sz="1400" dirty="0">
              <a:solidFill>
                <a:schemeClr val="bg2"/>
              </a:solidFill>
              <a:latin typeface="Cambria" panose="02040503050406030204" pitchFamily="18" charset="0"/>
              <a:ea typeface="Cambria" panose="02040503050406030204" pitchFamily="18" charset="0"/>
            </a:endParaRPr>
          </a:p>
        </p:txBody>
      </p:sp>
      <p:sp>
        <p:nvSpPr>
          <p:cNvPr id="93" name="Google Shape;93;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129</a:t>
            </a:fld>
            <a:endParaRPr>
              <a:latin typeface="Cambria" panose="02040503050406030204" pitchFamily="18" charset="0"/>
              <a:ea typeface="Cambria" panose="02040503050406030204" pitchFamily="18" charset="0"/>
            </a:endParaRPr>
          </a:p>
        </p:txBody>
      </p:sp>
      <p:pic>
        <p:nvPicPr>
          <p:cNvPr id="94" name="Google Shape;94;p16"/>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95" name="Google Shape;95;p16"/>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mbria" panose="02040503050406030204" pitchFamily="18" charset="0"/>
                <a:ea typeface="Cambria" panose="02040503050406030204" pitchFamily="18" charset="0"/>
                <a:cs typeface="Cambria"/>
                <a:sym typeface="Cambria"/>
              </a:rPr>
              <a:t>18CSC302J- School of Computing (Odd sem 2020)</a:t>
            </a:r>
            <a:endParaRPr sz="1000">
              <a:latin typeface="Cambria" panose="02040503050406030204" pitchFamily="18" charset="0"/>
              <a:ea typeface="Cambria" panose="02040503050406030204" pitchFamily="18" charset="0"/>
              <a:cs typeface="Cambria"/>
              <a:sym typeface="Cambria"/>
            </a:endParaRPr>
          </a:p>
        </p:txBody>
      </p:sp>
    </p:spTree>
    <p:extLst>
      <p:ext uri="{BB962C8B-B14F-4D97-AF65-F5344CB8AC3E}">
        <p14:creationId xmlns:p14="http://schemas.microsoft.com/office/powerpoint/2010/main" val="1003790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099" name="Rectangle 3"/>
          <p:cNvSpPr>
            <a:spLocks noGrp="1" noChangeArrowheads="1"/>
          </p:cNvSpPr>
          <p:nvPr>
            <p:ph type="body" idx="1"/>
          </p:nvPr>
        </p:nvSpPr>
        <p:spPr>
          <a:xfrm>
            <a:off x="311700" y="367862"/>
            <a:ext cx="8520600" cy="4775638"/>
          </a:xfrm>
        </p:spPr>
        <p:txBody>
          <a:bodyPr>
            <a:noAutofit/>
          </a:bodyPr>
          <a:lstStyle/>
          <a:p>
            <a:pPr lvl="1">
              <a:buClrTx/>
            </a:pPr>
            <a:r>
              <a:rPr lang="en-US" altLang="ko-KR" dirty="0">
                <a:solidFill>
                  <a:srgbClr val="0A0806"/>
                </a:solidFill>
                <a:latin typeface="Cambria" pitchFamily="18" charset="0"/>
                <a:ea typeface="Cambria" pitchFamily="18" charset="0"/>
              </a:rPr>
              <a:t>  Modulation</a:t>
            </a:r>
          </a:p>
          <a:p>
            <a:pPr lvl="2">
              <a:buClrTx/>
            </a:pPr>
            <a:r>
              <a:rPr lang="en-US" altLang="ko-KR" dirty="0">
                <a:solidFill>
                  <a:srgbClr val="0A0806"/>
                </a:solidFill>
                <a:latin typeface="Cambria" pitchFamily="18" charset="0"/>
                <a:ea typeface="Cambria" pitchFamily="18" charset="0"/>
              </a:rPr>
              <a:t>Downstream data are modulated using 64-QAM</a:t>
            </a:r>
          </a:p>
          <a:p>
            <a:pPr lvl="1">
              <a:buClrTx/>
            </a:pPr>
            <a:r>
              <a:rPr lang="en-US" altLang="ko-KR" dirty="0">
                <a:solidFill>
                  <a:srgbClr val="0A0806"/>
                </a:solidFill>
                <a:latin typeface="Cambria" pitchFamily="18" charset="0"/>
                <a:ea typeface="Cambria" pitchFamily="18" charset="0"/>
              </a:rPr>
              <a:t> Data rate</a:t>
            </a:r>
          </a:p>
          <a:p>
            <a:pPr lvl="2">
              <a:buClrTx/>
            </a:pPr>
            <a:r>
              <a:rPr lang="en-US" altLang="ko-KR" dirty="0">
                <a:solidFill>
                  <a:srgbClr val="0A0806"/>
                </a:solidFill>
                <a:latin typeface="Cambria" pitchFamily="18" charset="0"/>
                <a:ea typeface="Cambria" pitchFamily="18" charset="0"/>
              </a:rPr>
              <a:t> 6 bits for each baud  in 64-QAM (1bit : control bit)</a:t>
            </a:r>
          </a:p>
          <a:p>
            <a:pPr lvl="2">
              <a:buClrTx/>
            </a:pPr>
            <a:r>
              <a:rPr lang="en-US" altLang="ko-KR" dirty="0">
                <a:solidFill>
                  <a:srgbClr val="0A0806"/>
                </a:solidFill>
                <a:latin typeface="Cambria" pitchFamily="18" charset="0"/>
                <a:ea typeface="Cambria" pitchFamily="18" charset="0"/>
              </a:rPr>
              <a:t> Theoretically, 5bits/Hz x 6 </a:t>
            </a:r>
            <a:r>
              <a:rPr lang="en-US" altLang="ko-KR" dirty="0" err="1">
                <a:solidFill>
                  <a:srgbClr val="0A0806"/>
                </a:solidFill>
                <a:latin typeface="Cambria" pitchFamily="18" charset="0"/>
                <a:ea typeface="Cambria" pitchFamily="18" charset="0"/>
              </a:rPr>
              <a:t>Mhz</a:t>
            </a:r>
            <a:r>
              <a:rPr lang="en-US" altLang="ko-KR" dirty="0">
                <a:solidFill>
                  <a:srgbClr val="0A0806"/>
                </a:solidFill>
                <a:latin typeface="Cambria" pitchFamily="18" charset="0"/>
                <a:ea typeface="Cambria" pitchFamily="18" charset="0"/>
              </a:rPr>
              <a:t> = 30 Mbps</a:t>
            </a:r>
          </a:p>
          <a:p>
            <a:pPr>
              <a:buClrTx/>
            </a:pPr>
            <a:r>
              <a:rPr lang="en-US" altLang="ko-KR" sz="1400" dirty="0">
                <a:solidFill>
                  <a:srgbClr val="0A0806"/>
                </a:solidFill>
                <a:latin typeface="Cambria" pitchFamily="18" charset="0"/>
                <a:ea typeface="Cambria" pitchFamily="18" charset="0"/>
              </a:rPr>
              <a:t> Upstream data band</a:t>
            </a:r>
          </a:p>
          <a:p>
            <a:pPr lvl="1">
              <a:buClrTx/>
            </a:pPr>
            <a:r>
              <a:rPr lang="en-US" altLang="ko-KR" dirty="0">
                <a:solidFill>
                  <a:srgbClr val="0A0806"/>
                </a:solidFill>
                <a:latin typeface="Cambria" pitchFamily="18" charset="0"/>
                <a:ea typeface="Cambria" pitchFamily="18" charset="0"/>
              </a:rPr>
              <a:t> Modulation </a:t>
            </a:r>
          </a:p>
          <a:p>
            <a:pPr lvl="2">
              <a:buClrTx/>
            </a:pPr>
            <a:r>
              <a:rPr lang="en-US" altLang="ko-KR" dirty="0">
                <a:solidFill>
                  <a:srgbClr val="0A0806"/>
                </a:solidFill>
                <a:latin typeface="Cambria" pitchFamily="18" charset="0"/>
                <a:ea typeface="Cambria" pitchFamily="18" charset="0"/>
              </a:rPr>
              <a:t> upstream data band uses lower frequencies that are more susceptible to noise and interference</a:t>
            </a:r>
          </a:p>
          <a:p>
            <a:pPr lvl="2">
              <a:buClrTx/>
            </a:pPr>
            <a:r>
              <a:rPr lang="en-US" altLang="ko-KR" dirty="0">
                <a:solidFill>
                  <a:srgbClr val="0A0806"/>
                </a:solidFill>
                <a:latin typeface="Cambria" pitchFamily="18" charset="0"/>
                <a:ea typeface="Cambria" pitchFamily="18" charset="0"/>
              </a:rPr>
              <a:t> for this reason, using QPSK instead of QAM</a:t>
            </a:r>
          </a:p>
          <a:p>
            <a:pPr lvl="1">
              <a:buClrTx/>
            </a:pPr>
            <a:r>
              <a:rPr lang="en-US" altLang="ko-KR" dirty="0">
                <a:solidFill>
                  <a:srgbClr val="0A0806"/>
                </a:solidFill>
                <a:latin typeface="Cambria" pitchFamily="18" charset="0"/>
                <a:ea typeface="Cambria" pitchFamily="18" charset="0"/>
              </a:rPr>
              <a:t> Data rate : 2 bits/</a:t>
            </a:r>
            <a:r>
              <a:rPr lang="en-US" altLang="ko-KR" dirty="0" err="1">
                <a:solidFill>
                  <a:srgbClr val="0A0806"/>
                </a:solidFill>
                <a:latin typeface="Cambria" pitchFamily="18" charset="0"/>
                <a:ea typeface="Cambria" pitchFamily="18" charset="0"/>
              </a:rPr>
              <a:t>hz</a:t>
            </a:r>
            <a:r>
              <a:rPr lang="en-US" altLang="ko-KR" dirty="0">
                <a:solidFill>
                  <a:srgbClr val="0A0806"/>
                </a:solidFill>
                <a:latin typeface="Cambria" pitchFamily="18" charset="0"/>
                <a:ea typeface="Cambria" pitchFamily="18" charset="0"/>
              </a:rPr>
              <a:t> x 6 </a:t>
            </a:r>
            <a:r>
              <a:rPr lang="en-US" altLang="ko-KR" dirty="0" err="1">
                <a:solidFill>
                  <a:srgbClr val="0A0806"/>
                </a:solidFill>
                <a:latin typeface="Cambria" pitchFamily="18" charset="0"/>
                <a:ea typeface="Cambria" pitchFamily="18" charset="0"/>
              </a:rPr>
              <a:t>Mhz</a:t>
            </a:r>
            <a:r>
              <a:rPr lang="en-US" altLang="ko-KR" dirty="0">
                <a:solidFill>
                  <a:srgbClr val="0A0806"/>
                </a:solidFill>
                <a:latin typeface="Cambria" pitchFamily="18" charset="0"/>
                <a:ea typeface="Cambria" pitchFamily="18" charset="0"/>
              </a:rPr>
              <a:t> = 12 Mbps</a:t>
            </a:r>
          </a:p>
        </p:txBody>
      </p:sp>
      <p:pic>
        <p:nvPicPr>
          <p:cNvPr id="5" name="Google Shape;68;p13"/>
          <p:cNvPicPr preferRelativeResize="0"/>
          <p:nvPr/>
        </p:nvPicPr>
        <p:blipFill>
          <a:blip r:embed="rId2">
            <a:alphaModFix/>
          </a:blip>
          <a:stretch>
            <a:fillRect/>
          </a:stretch>
        </p:blipFill>
        <p:spPr>
          <a:xfrm>
            <a:off x="8089175" y="101825"/>
            <a:ext cx="934101" cy="518950"/>
          </a:xfrm>
          <a:prstGeom prst="rect">
            <a:avLst/>
          </a:prstGeom>
          <a:noFill/>
          <a:ln>
            <a:noFill/>
          </a:ln>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 name="Title 1">
            <a:extLst>
              <a:ext uri="{FF2B5EF4-FFF2-40B4-BE49-F238E27FC236}">
                <a16:creationId xmlns="" xmlns:a16="http://schemas.microsoft.com/office/drawing/2014/main" id="{99F54027-D46E-43CC-989F-A72D48F1ECCE}"/>
              </a:ext>
            </a:extLst>
          </p:cNvPr>
          <p:cNvSpPr>
            <a:spLocks noGrp="1"/>
          </p:cNvSpPr>
          <p:nvPr>
            <p:ph type="title"/>
          </p:nvPr>
        </p:nvSpPr>
        <p:spPr/>
        <p:txBody>
          <a:bodyPr/>
          <a:lstStyle/>
          <a:p>
            <a:r>
              <a:rPr lang="en-US" sz="3200" dirty="0">
                <a:latin typeface="Cambria" panose="02040503050406030204" pitchFamily="18" charset="0"/>
                <a:ea typeface="Cambria" panose="02040503050406030204" pitchFamily="18" charset="0"/>
              </a:rPr>
              <a:t>IPCP – IP Control Protocol </a:t>
            </a:r>
            <a:endParaRPr lang="en-IN" sz="3200" dirty="0">
              <a:latin typeface="Cambria" panose="02040503050406030204" pitchFamily="18" charset="0"/>
              <a:ea typeface="Cambria" panose="02040503050406030204" pitchFamily="18" charset="0"/>
            </a:endParaRPr>
          </a:p>
        </p:txBody>
      </p:sp>
      <p:sp>
        <p:nvSpPr>
          <p:cNvPr id="3" name="Text Placeholder 2">
            <a:extLst>
              <a:ext uri="{FF2B5EF4-FFF2-40B4-BE49-F238E27FC236}">
                <a16:creationId xmlns="" xmlns:a16="http://schemas.microsoft.com/office/drawing/2014/main" id="{92BCB746-B18C-4F1C-B863-E7CC7AB95DA0}"/>
              </a:ext>
            </a:extLst>
          </p:cNvPr>
          <p:cNvSpPr>
            <a:spLocks noGrp="1"/>
          </p:cNvSpPr>
          <p:nvPr>
            <p:ph type="body" idx="1"/>
          </p:nvPr>
        </p:nvSpPr>
        <p:spPr/>
        <p:txBody>
          <a:bodyPr/>
          <a:lstStyle/>
          <a:p>
            <a:pPr marL="114300" indent="0">
              <a:lnSpc>
                <a:spcPct val="100000"/>
              </a:lnSpc>
              <a:buNone/>
            </a:pPr>
            <a:endParaRPr lang="en-IN" sz="1400" dirty="0">
              <a:solidFill>
                <a:schemeClr val="bg2"/>
              </a:solidFill>
              <a:latin typeface="Cambria" panose="02040503050406030204" pitchFamily="18" charset="0"/>
              <a:ea typeface="Cambria" panose="02040503050406030204" pitchFamily="18" charset="0"/>
            </a:endParaRPr>
          </a:p>
        </p:txBody>
      </p:sp>
      <p:sp>
        <p:nvSpPr>
          <p:cNvPr id="93" name="Google Shape;93;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130</a:t>
            </a:fld>
            <a:endParaRPr>
              <a:latin typeface="Cambria" panose="02040503050406030204" pitchFamily="18" charset="0"/>
              <a:ea typeface="Cambria" panose="02040503050406030204" pitchFamily="18" charset="0"/>
            </a:endParaRPr>
          </a:p>
        </p:txBody>
      </p:sp>
      <p:pic>
        <p:nvPicPr>
          <p:cNvPr id="94" name="Google Shape;94;p16"/>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95" name="Google Shape;95;p16"/>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mbria" panose="02040503050406030204" pitchFamily="18" charset="0"/>
                <a:ea typeface="Cambria" panose="02040503050406030204" pitchFamily="18" charset="0"/>
                <a:cs typeface="Cambria"/>
                <a:sym typeface="Cambria"/>
              </a:rPr>
              <a:t>18CSC302J- School of Computing (Odd sem 2020)</a:t>
            </a:r>
            <a:endParaRPr sz="1000">
              <a:latin typeface="Cambria" panose="02040503050406030204" pitchFamily="18" charset="0"/>
              <a:ea typeface="Cambria" panose="02040503050406030204" pitchFamily="18" charset="0"/>
              <a:cs typeface="Cambria"/>
              <a:sym typeface="Cambria"/>
            </a:endParaRPr>
          </a:p>
        </p:txBody>
      </p:sp>
      <p:grpSp>
        <p:nvGrpSpPr>
          <p:cNvPr id="29" name="Group 33">
            <a:extLst>
              <a:ext uri="{FF2B5EF4-FFF2-40B4-BE49-F238E27FC236}">
                <a16:creationId xmlns="" xmlns:a16="http://schemas.microsoft.com/office/drawing/2014/main" id="{FF86A48D-EF7E-411B-A245-CC2C8ECDCB45}"/>
              </a:ext>
            </a:extLst>
          </p:cNvPr>
          <p:cNvGrpSpPr>
            <a:grpSpLocks/>
          </p:cNvGrpSpPr>
          <p:nvPr/>
        </p:nvGrpSpPr>
        <p:grpSpPr bwMode="auto">
          <a:xfrm>
            <a:off x="502845" y="1266325"/>
            <a:ext cx="7543800" cy="2530475"/>
            <a:chOff x="624" y="1430"/>
            <a:chExt cx="4752" cy="1594"/>
          </a:xfrm>
        </p:grpSpPr>
        <p:grpSp>
          <p:nvGrpSpPr>
            <p:cNvPr id="30" name="Group 13">
              <a:extLst>
                <a:ext uri="{FF2B5EF4-FFF2-40B4-BE49-F238E27FC236}">
                  <a16:creationId xmlns="" xmlns:a16="http://schemas.microsoft.com/office/drawing/2014/main" id="{686C6081-D318-42D6-B2E9-4E22FA0D9391}"/>
                </a:ext>
              </a:extLst>
            </p:cNvPr>
            <p:cNvGrpSpPr>
              <a:grpSpLocks/>
            </p:cNvGrpSpPr>
            <p:nvPr/>
          </p:nvGrpSpPr>
          <p:grpSpPr bwMode="auto">
            <a:xfrm>
              <a:off x="624" y="1680"/>
              <a:ext cx="4752" cy="384"/>
              <a:chOff x="240" y="1344"/>
              <a:chExt cx="4752" cy="384"/>
            </a:xfrm>
          </p:grpSpPr>
          <p:sp>
            <p:nvSpPr>
              <p:cNvPr id="45" name="Rectangle 5">
                <a:extLst>
                  <a:ext uri="{FF2B5EF4-FFF2-40B4-BE49-F238E27FC236}">
                    <a16:creationId xmlns="" xmlns:a16="http://schemas.microsoft.com/office/drawing/2014/main" id="{949CE664-9C30-4728-8B3E-23991FCBD1AC}"/>
                  </a:ext>
                </a:extLst>
              </p:cNvPr>
              <p:cNvSpPr>
                <a:spLocks noChangeArrowheads="1"/>
              </p:cNvSpPr>
              <p:nvPr/>
            </p:nvSpPr>
            <p:spPr bwMode="auto">
              <a:xfrm>
                <a:off x="2880" y="1344"/>
                <a:ext cx="1392" cy="384"/>
              </a:xfrm>
              <a:prstGeom prst="rect">
                <a:avLst/>
              </a:prstGeom>
              <a:solidFill>
                <a:schemeClr val="accent1"/>
              </a:solidFill>
              <a:ln w="9525">
                <a:solidFill>
                  <a:schemeClr val="tx1"/>
                </a:solidFill>
                <a:miter lim="800000"/>
                <a:headEnd/>
                <a:tailEnd/>
              </a:ln>
              <a:effectLst/>
            </p:spPr>
            <p:txBody>
              <a:bodyPr wrap="none" anchor="ctr"/>
              <a:lstStyle/>
              <a:p>
                <a:pPr algn="ctr" rtl="0"/>
                <a:r>
                  <a:rPr lang="en-US" b="1">
                    <a:solidFill>
                      <a:schemeClr val="bg2"/>
                    </a:solidFill>
                    <a:latin typeface="Cambria" panose="02040503050406030204" pitchFamily="18" charset="0"/>
                    <a:ea typeface="Cambria" panose="02040503050406030204" pitchFamily="18" charset="0"/>
                  </a:rPr>
                  <a:t>data</a:t>
                </a:r>
              </a:p>
            </p:txBody>
          </p:sp>
          <p:sp>
            <p:nvSpPr>
              <p:cNvPr id="46" name="Rectangle 6">
                <a:extLst>
                  <a:ext uri="{FF2B5EF4-FFF2-40B4-BE49-F238E27FC236}">
                    <a16:creationId xmlns="" xmlns:a16="http://schemas.microsoft.com/office/drawing/2014/main" id="{523913BE-0054-4C0B-9ADF-F5F5BD302E57}"/>
                  </a:ext>
                </a:extLst>
              </p:cNvPr>
              <p:cNvSpPr>
                <a:spLocks noChangeArrowheads="1"/>
              </p:cNvSpPr>
              <p:nvPr/>
            </p:nvSpPr>
            <p:spPr bwMode="auto">
              <a:xfrm>
                <a:off x="2064" y="1344"/>
                <a:ext cx="816" cy="384"/>
              </a:xfrm>
              <a:prstGeom prst="rect">
                <a:avLst/>
              </a:prstGeom>
              <a:solidFill>
                <a:schemeClr val="accent1"/>
              </a:solidFill>
              <a:ln w="9525">
                <a:solidFill>
                  <a:schemeClr val="tx1"/>
                </a:solidFill>
                <a:miter lim="800000"/>
                <a:headEnd/>
                <a:tailEnd/>
              </a:ln>
              <a:effectLst/>
            </p:spPr>
            <p:txBody>
              <a:bodyPr wrap="none" anchor="ctr"/>
              <a:lstStyle/>
              <a:p>
                <a:pPr algn="ctr" rtl="0"/>
                <a:r>
                  <a:rPr lang="en-US" b="1">
                    <a:solidFill>
                      <a:schemeClr val="bg2"/>
                    </a:solidFill>
                    <a:latin typeface="Cambria" panose="02040503050406030204" pitchFamily="18" charset="0"/>
                    <a:ea typeface="Cambria" panose="02040503050406030204" pitchFamily="18" charset="0"/>
                  </a:rPr>
                  <a:t>0x8021</a:t>
                </a:r>
              </a:p>
            </p:txBody>
          </p:sp>
          <p:sp>
            <p:nvSpPr>
              <p:cNvPr id="47" name="Rectangle 7">
                <a:extLst>
                  <a:ext uri="{FF2B5EF4-FFF2-40B4-BE49-F238E27FC236}">
                    <a16:creationId xmlns="" xmlns:a16="http://schemas.microsoft.com/office/drawing/2014/main" id="{C4648C47-521C-4CA7-9AD8-285429F00B38}"/>
                  </a:ext>
                </a:extLst>
              </p:cNvPr>
              <p:cNvSpPr>
                <a:spLocks noChangeArrowheads="1"/>
              </p:cNvSpPr>
              <p:nvPr/>
            </p:nvSpPr>
            <p:spPr bwMode="auto">
              <a:xfrm>
                <a:off x="240" y="1344"/>
                <a:ext cx="624" cy="384"/>
              </a:xfrm>
              <a:prstGeom prst="rect">
                <a:avLst/>
              </a:prstGeom>
              <a:noFill/>
              <a:ln w="9525">
                <a:solidFill>
                  <a:schemeClr val="tx1"/>
                </a:solidFill>
                <a:miter lim="800000"/>
                <a:headEnd/>
                <a:tailEnd/>
              </a:ln>
              <a:effectLst/>
            </p:spPr>
            <p:txBody>
              <a:bodyPr wrap="none" anchor="ctr"/>
              <a:lstStyle/>
              <a:p>
                <a:pPr algn="ctr" rtl="0"/>
                <a:r>
                  <a:rPr lang="en-US" b="1">
                    <a:solidFill>
                      <a:schemeClr val="bg2"/>
                    </a:solidFill>
                    <a:latin typeface="Cambria" panose="02040503050406030204" pitchFamily="18" charset="0"/>
                    <a:ea typeface="Cambria" panose="02040503050406030204" pitchFamily="18" charset="0"/>
                  </a:rPr>
                  <a:t>0x7E</a:t>
                </a:r>
              </a:p>
            </p:txBody>
          </p:sp>
          <p:sp>
            <p:nvSpPr>
              <p:cNvPr id="48" name="Rectangle 8">
                <a:extLst>
                  <a:ext uri="{FF2B5EF4-FFF2-40B4-BE49-F238E27FC236}">
                    <a16:creationId xmlns="" xmlns:a16="http://schemas.microsoft.com/office/drawing/2014/main" id="{25A11910-2525-4CBC-803A-0669CC841D64}"/>
                  </a:ext>
                </a:extLst>
              </p:cNvPr>
              <p:cNvSpPr>
                <a:spLocks noChangeArrowheads="1"/>
              </p:cNvSpPr>
              <p:nvPr/>
            </p:nvSpPr>
            <p:spPr bwMode="auto">
              <a:xfrm>
                <a:off x="864" y="1344"/>
                <a:ext cx="576" cy="384"/>
              </a:xfrm>
              <a:prstGeom prst="rect">
                <a:avLst/>
              </a:prstGeom>
              <a:noFill/>
              <a:ln w="9525">
                <a:solidFill>
                  <a:schemeClr val="tx1"/>
                </a:solidFill>
                <a:miter lim="800000"/>
                <a:headEnd/>
                <a:tailEnd/>
              </a:ln>
              <a:effectLst/>
            </p:spPr>
            <p:txBody>
              <a:bodyPr wrap="none" anchor="ctr"/>
              <a:lstStyle/>
              <a:p>
                <a:pPr algn="ctr" rtl="0"/>
                <a:r>
                  <a:rPr lang="en-US" b="1">
                    <a:solidFill>
                      <a:schemeClr val="bg2"/>
                    </a:solidFill>
                    <a:latin typeface="Cambria" panose="02040503050406030204" pitchFamily="18" charset="0"/>
                    <a:ea typeface="Cambria" panose="02040503050406030204" pitchFamily="18" charset="0"/>
                  </a:rPr>
                  <a:t>0xFF</a:t>
                </a:r>
              </a:p>
            </p:txBody>
          </p:sp>
          <p:sp>
            <p:nvSpPr>
              <p:cNvPr id="49" name="Rectangle 9">
                <a:extLst>
                  <a:ext uri="{FF2B5EF4-FFF2-40B4-BE49-F238E27FC236}">
                    <a16:creationId xmlns="" xmlns:a16="http://schemas.microsoft.com/office/drawing/2014/main" id="{7A9BCFF8-EF3E-44D4-81FF-ED98F0436581}"/>
                  </a:ext>
                </a:extLst>
              </p:cNvPr>
              <p:cNvSpPr>
                <a:spLocks noChangeArrowheads="1"/>
              </p:cNvSpPr>
              <p:nvPr/>
            </p:nvSpPr>
            <p:spPr bwMode="auto">
              <a:xfrm>
                <a:off x="1440" y="1344"/>
                <a:ext cx="624" cy="384"/>
              </a:xfrm>
              <a:prstGeom prst="rect">
                <a:avLst/>
              </a:prstGeom>
              <a:noFill/>
              <a:ln w="9525">
                <a:solidFill>
                  <a:schemeClr val="tx1"/>
                </a:solidFill>
                <a:miter lim="800000"/>
                <a:headEnd/>
                <a:tailEnd/>
              </a:ln>
              <a:effectLst/>
            </p:spPr>
            <p:txBody>
              <a:bodyPr wrap="none" anchor="ctr"/>
              <a:lstStyle/>
              <a:p>
                <a:pPr algn="ctr" rtl="0"/>
                <a:r>
                  <a:rPr lang="en-US" b="1">
                    <a:solidFill>
                      <a:schemeClr val="bg2"/>
                    </a:solidFill>
                    <a:latin typeface="Cambria" panose="02040503050406030204" pitchFamily="18" charset="0"/>
                    <a:ea typeface="Cambria" panose="02040503050406030204" pitchFamily="18" charset="0"/>
                  </a:rPr>
                  <a:t>0x03</a:t>
                </a:r>
              </a:p>
            </p:txBody>
          </p:sp>
          <p:sp>
            <p:nvSpPr>
              <p:cNvPr id="50" name="Rectangle 12">
                <a:extLst>
                  <a:ext uri="{FF2B5EF4-FFF2-40B4-BE49-F238E27FC236}">
                    <a16:creationId xmlns="" xmlns:a16="http://schemas.microsoft.com/office/drawing/2014/main" id="{9FCE28EE-8321-413C-A44A-91455FE4A324}"/>
                  </a:ext>
                </a:extLst>
              </p:cNvPr>
              <p:cNvSpPr>
                <a:spLocks noChangeArrowheads="1"/>
              </p:cNvSpPr>
              <p:nvPr/>
            </p:nvSpPr>
            <p:spPr bwMode="auto">
              <a:xfrm>
                <a:off x="4272" y="1344"/>
                <a:ext cx="720" cy="384"/>
              </a:xfrm>
              <a:prstGeom prst="rect">
                <a:avLst/>
              </a:prstGeom>
              <a:noFill/>
              <a:ln w="9525">
                <a:solidFill>
                  <a:schemeClr val="tx1"/>
                </a:solidFill>
                <a:miter lim="800000"/>
                <a:headEnd/>
                <a:tailEnd/>
              </a:ln>
              <a:effectLst/>
            </p:spPr>
            <p:txBody>
              <a:bodyPr wrap="none" anchor="ctr"/>
              <a:lstStyle/>
              <a:p>
                <a:pPr algn="ctr" rtl="0"/>
                <a:r>
                  <a:rPr lang="en-US" b="1">
                    <a:solidFill>
                      <a:schemeClr val="bg2"/>
                    </a:solidFill>
                    <a:latin typeface="Cambria" panose="02040503050406030204" pitchFamily="18" charset="0"/>
                    <a:ea typeface="Cambria" panose="02040503050406030204" pitchFamily="18" charset="0"/>
                  </a:rPr>
                  <a:t>check</a:t>
                </a:r>
              </a:p>
            </p:txBody>
          </p:sp>
        </p:grpSp>
        <p:grpSp>
          <p:nvGrpSpPr>
            <p:cNvPr id="31" name="Group 19">
              <a:extLst>
                <a:ext uri="{FF2B5EF4-FFF2-40B4-BE49-F238E27FC236}">
                  <a16:creationId xmlns="" xmlns:a16="http://schemas.microsoft.com/office/drawing/2014/main" id="{7364CBFE-BF6D-4A8E-A658-9876F5814F1E}"/>
                </a:ext>
              </a:extLst>
            </p:cNvPr>
            <p:cNvGrpSpPr>
              <a:grpSpLocks/>
            </p:cNvGrpSpPr>
            <p:nvPr/>
          </p:nvGrpSpPr>
          <p:grpSpPr bwMode="auto">
            <a:xfrm>
              <a:off x="624" y="1430"/>
              <a:ext cx="4752" cy="250"/>
              <a:chOff x="240" y="1286"/>
              <a:chExt cx="4752" cy="250"/>
            </a:xfrm>
          </p:grpSpPr>
          <p:sp>
            <p:nvSpPr>
              <p:cNvPr id="40" name="Text Box 14">
                <a:extLst>
                  <a:ext uri="{FF2B5EF4-FFF2-40B4-BE49-F238E27FC236}">
                    <a16:creationId xmlns="" xmlns:a16="http://schemas.microsoft.com/office/drawing/2014/main" id="{843C9980-C50C-43FE-870A-2557828F34E0}"/>
                  </a:ext>
                </a:extLst>
              </p:cNvPr>
              <p:cNvSpPr txBox="1">
                <a:spLocks noChangeArrowheads="1"/>
              </p:cNvSpPr>
              <p:nvPr/>
            </p:nvSpPr>
            <p:spPr bwMode="auto">
              <a:xfrm>
                <a:off x="1872" y="1286"/>
                <a:ext cx="1200" cy="194"/>
              </a:xfrm>
              <a:prstGeom prst="rect">
                <a:avLst/>
              </a:prstGeom>
              <a:noFill/>
              <a:ln w="44450">
                <a:noFill/>
                <a:miter lim="800000"/>
                <a:headEnd/>
                <a:tailEnd type="none" w="lg" len="med"/>
              </a:ln>
              <a:effectLst/>
            </p:spPr>
            <p:txBody>
              <a:bodyPr>
                <a:spAutoFit/>
              </a:bodyPr>
              <a:lstStyle/>
              <a:p>
                <a:pPr algn="ctr">
                  <a:spcBef>
                    <a:spcPct val="50000"/>
                  </a:spcBef>
                </a:pPr>
                <a:r>
                  <a:rPr lang="en-US" b="1" dirty="0">
                    <a:solidFill>
                      <a:schemeClr val="bg2"/>
                    </a:solidFill>
                    <a:latin typeface="Cambria" panose="02040503050406030204" pitchFamily="18" charset="0"/>
                    <a:ea typeface="Cambria" panose="02040503050406030204" pitchFamily="18" charset="0"/>
                  </a:rPr>
                  <a:t>   PPP frame</a:t>
                </a:r>
              </a:p>
            </p:txBody>
          </p:sp>
          <p:sp>
            <p:nvSpPr>
              <p:cNvPr id="41" name="Line 15">
                <a:extLst>
                  <a:ext uri="{FF2B5EF4-FFF2-40B4-BE49-F238E27FC236}">
                    <a16:creationId xmlns="" xmlns:a16="http://schemas.microsoft.com/office/drawing/2014/main" id="{FDE4FE6B-9AD2-4F45-9FA9-D40907287305}"/>
                  </a:ext>
                </a:extLst>
              </p:cNvPr>
              <p:cNvSpPr>
                <a:spLocks noChangeShapeType="1"/>
              </p:cNvSpPr>
              <p:nvPr/>
            </p:nvSpPr>
            <p:spPr bwMode="auto">
              <a:xfrm>
                <a:off x="2928" y="1440"/>
                <a:ext cx="2064" cy="0"/>
              </a:xfrm>
              <a:prstGeom prst="line">
                <a:avLst/>
              </a:prstGeom>
              <a:noFill/>
              <a:ln w="19050">
                <a:solidFill>
                  <a:schemeClr val="tx1"/>
                </a:solidFill>
                <a:round/>
                <a:headEnd/>
                <a:tailEnd type="stealth" w="lg" len="med"/>
              </a:ln>
              <a:effectLst/>
            </p:spPr>
            <p:txBody>
              <a:bodyPr wrap="none"/>
              <a:lstStyle/>
              <a:p>
                <a:pPr algn="ctr"/>
                <a:endParaRPr lang="en-US">
                  <a:solidFill>
                    <a:schemeClr val="bg2"/>
                  </a:solidFill>
                  <a:latin typeface="Cambria" panose="02040503050406030204" pitchFamily="18" charset="0"/>
                  <a:ea typeface="Cambria" panose="02040503050406030204" pitchFamily="18" charset="0"/>
                </a:endParaRPr>
              </a:p>
            </p:txBody>
          </p:sp>
          <p:sp>
            <p:nvSpPr>
              <p:cNvPr id="42" name="Line 16">
                <a:extLst>
                  <a:ext uri="{FF2B5EF4-FFF2-40B4-BE49-F238E27FC236}">
                    <a16:creationId xmlns="" xmlns:a16="http://schemas.microsoft.com/office/drawing/2014/main" id="{EF76C3CF-1F93-48FD-80EB-485E835B6F2E}"/>
                  </a:ext>
                </a:extLst>
              </p:cNvPr>
              <p:cNvSpPr>
                <a:spLocks noChangeShapeType="1"/>
              </p:cNvSpPr>
              <p:nvPr/>
            </p:nvSpPr>
            <p:spPr bwMode="auto">
              <a:xfrm flipH="1">
                <a:off x="240" y="1440"/>
                <a:ext cx="1776" cy="0"/>
              </a:xfrm>
              <a:prstGeom prst="line">
                <a:avLst/>
              </a:prstGeom>
              <a:noFill/>
              <a:ln w="19050">
                <a:solidFill>
                  <a:schemeClr val="tx1"/>
                </a:solidFill>
                <a:round/>
                <a:headEnd/>
                <a:tailEnd type="stealth" w="lg" len="med"/>
              </a:ln>
              <a:effectLst/>
            </p:spPr>
            <p:txBody>
              <a:bodyPr wrap="none"/>
              <a:lstStyle/>
              <a:p>
                <a:pPr algn="ctr"/>
                <a:endParaRPr lang="en-US" dirty="0">
                  <a:solidFill>
                    <a:schemeClr val="bg2"/>
                  </a:solidFill>
                  <a:latin typeface="Cambria" panose="02040503050406030204" pitchFamily="18" charset="0"/>
                  <a:ea typeface="Cambria" panose="02040503050406030204" pitchFamily="18" charset="0"/>
                </a:endParaRPr>
              </a:p>
            </p:txBody>
          </p:sp>
          <p:sp>
            <p:nvSpPr>
              <p:cNvPr id="43" name="Line 17">
                <a:extLst>
                  <a:ext uri="{FF2B5EF4-FFF2-40B4-BE49-F238E27FC236}">
                    <a16:creationId xmlns="" xmlns:a16="http://schemas.microsoft.com/office/drawing/2014/main" id="{9E6BC396-A2E4-4673-92EB-A7E20937D86D}"/>
                  </a:ext>
                </a:extLst>
              </p:cNvPr>
              <p:cNvSpPr>
                <a:spLocks noChangeShapeType="1"/>
              </p:cNvSpPr>
              <p:nvPr/>
            </p:nvSpPr>
            <p:spPr bwMode="auto">
              <a:xfrm flipV="1">
                <a:off x="4992" y="1344"/>
                <a:ext cx="0" cy="192"/>
              </a:xfrm>
              <a:prstGeom prst="line">
                <a:avLst/>
              </a:prstGeom>
              <a:noFill/>
              <a:ln w="19050">
                <a:solidFill>
                  <a:schemeClr val="tx1"/>
                </a:solidFill>
                <a:round/>
                <a:headEnd/>
                <a:tailEnd type="none" w="lg" len="med"/>
              </a:ln>
              <a:effectLst/>
            </p:spPr>
            <p:txBody>
              <a:bodyPr wrap="none"/>
              <a:lstStyle/>
              <a:p>
                <a:pPr algn="ctr"/>
                <a:endParaRPr lang="en-US">
                  <a:solidFill>
                    <a:schemeClr val="bg2"/>
                  </a:solidFill>
                  <a:latin typeface="Cambria" panose="02040503050406030204" pitchFamily="18" charset="0"/>
                  <a:ea typeface="Cambria" panose="02040503050406030204" pitchFamily="18" charset="0"/>
                </a:endParaRPr>
              </a:p>
            </p:txBody>
          </p:sp>
          <p:sp>
            <p:nvSpPr>
              <p:cNvPr id="44" name="Line 18">
                <a:extLst>
                  <a:ext uri="{FF2B5EF4-FFF2-40B4-BE49-F238E27FC236}">
                    <a16:creationId xmlns="" xmlns:a16="http://schemas.microsoft.com/office/drawing/2014/main" id="{96D21036-B85A-4698-9931-FA69163DFA6C}"/>
                  </a:ext>
                </a:extLst>
              </p:cNvPr>
              <p:cNvSpPr>
                <a:spLocks noChangeShapeType="1"/>
              </p:cNvSpPr>
              <p:nvPr/>
            </p:nvSpPr>
            <p:spPr bwMode="auto">
              <a:xfrm flipV="1">
                <a:off x="240" y="1344"/>
                <a:ext cx="0" cy="192"/>
              </a:xfrm>
              <a:prstGeom prst="line">
                <a:avLst/>
              </a:prstGeom>
              <a:noFill/>
              <a:ln w="19050">
                <a:solidFill>
                  <a:schemeClr val="tx1"/>
                </a:solidFill>
                <a:round/>
                <a:headEnd/>
                <a:tailEnd type="none" w="lg" len="med"/>
              </a:ln>
              <a:effectLst/>
            </p:spPr>
            <p:txBody>
              <a:bodyPr wrap="none"/>
              <a:lstStyle/>
              <a:p>
                <a:pPr algn="ctr"/>
                <a:endParaRPr lang="en-US">
                  <a:solidFill>
                    <a:schemeClr val="bg2"/>
                  </a:solidFill>
                  <a:latin typeface="Cambria" panose="02040503050406030204" pitchFamily="18" charset="0"/>
                  <a:ea typeface="Cambria" panose="02040503050406030204" pitchFamily="18" charset="0"/>
                </a:endParaRPr>
              </a:p>
            </p:txBody>
          </p:sp>
        </p:grpSp>
        <p:sp>
          <p:nvSpPr>
            <p:cNvPr id="32" name="Text Box 20">
              <a:extLst>
                <a:ext uri="{FF2B5EF4-FFF2-40B4-BE49-F238E27FC236}">
                  <a16:creationId xmlns="" xmlns:a16="http://schemas.microsoft.com/office/drawing/2014/main" id="{22AACA97-9A87-4991-A1E1-DA0143B2227B}"/>
                </a:ext>
              </a:extLst>
            </p:cNvPr>
            <p:cNvSpPr txBox="1">
              <a:spLocks noChangeArrowheads="1"/>
            </p:cNvSpPr>
            <p:nvPr/>
          </p:nvSpPr>
          <p:spPr bwMode="auto">
            <a:xfrm>
              <a:off x="2016" y="2054"/>
              <a:ext cx="1584" cy="194"/>
            </a:xfrm>
            <a:prstGeom prst="rect">
              <a:avLst/>
            </a:prstGeom>
            <a:noFill/>
            <a:ln w="44450">
              <a:noFill/>
              <a:miter lim="800000"/>
              <a:headEnd/>
              <a:tailEnd type="none" w="lg" len="med"/>
            </a:ln>
            <a:effectLst/>
          </p:spPr>
          <p:txBody>
            <a:bodyPr>
              <a:spAutoFit/>
            </a:bodyPr>
            <a:lstStyle/>
            <a:p>
              <a:pPr algn="ctr" rtl="0">
                <a:spcBef>
                  <a:spcPct val="50000"/>
                </a:spcBef>
              </a:pPr>
              <a:r>
                <a:rPr lang="en-US" b="1">
                  <a:solidFill>
                    <a:schemeClr val="bg2"/>
                  </a:solidFill>
                  <a:latin typeface="Cambria" panose="02040503050406030204" pitchFamily="18" charset="0"/>
                  <a:ea typeface="Cambria" panose="02040503050406030204" pitchFamily="18" charset="0"/>
                </a:rPr>
                <a:t>(protocol)</a:t>
              </a:r>
            </a:p>
          </p:txBody>
        </p:sp>
        <p:grpSp>
          <p:nvGrpSpPr>
            <p:cNvPr id="33" name="Group 28">
              <a:extLst>
                <a:ext uri="{FF2B5EF4-FFF2-40B4-BE49-F238E27FC236}">
                  <a16:creationId xmlns="" xmlns:a16="http://schemas.microsoft.com/office/drawing/2014/main" id="{274626D4-1EC1-4D6F-8B87-D0024B042BE3}"/>
                </a:ext>
              </a:extLst>
            </p:cNvPr>
            <p:cNvGrpSpPr>
              <a:grpSpLocks/>
            </p:cNvGrpSpPr>
            <p:nvPr/>
          </p:nvGrpSpPr>
          <p:grpSpPr bwMode="auto">
            <a:xfrm>
              <a:off x="2112" y="2640"/>
              <a:ext cx="2976" cy="384"/>
              <a:chOff x="432" y="2352"/>
              <a:chExt cx="2976" cy="384"/>
            </a:xfrm>
          </p:grpSpPr>
          <p:sp>
            <p:nvSpPr>
              <p:cNvPr id="36" name="Rectangle 22">
                <a:extLst>
                  <a:ext uri="{FF2B5EF4-FFF2-40B4-BE49-F238E27FC236}">
                    <a16:creationId xmlns="" xmlns:a16="http://schemas.microsoft.com/office/drawing/2014/main" id="{D3A34FAF-C1B6-4279-B614-E97FF14F3D47}"/>
                  </a:ext>
                </a:extLst>
              </p:cNvPr>
              <p:cNvSpPr>
                <a:spLocks noChangeArrowheads="1"/>
              </p:cNvSpPr>
              <p:nvPr/>
            </p:nvSpPr>
            <p:spPr bwMode="auto">
              <a:xfrm>
                <a:off x="2112" y="2352"/>
                <a:ext cx="1296" cy="384"/>
              </a:xfrm>
              <a:prstGeom prst="rect">
                <a:avLst/>
              </a:prstGeom>
              <a:solidFill>
                <a:schemeClr val="accent1"/>
              </a:solidFill>
              <a:ln w="9525">
                <a:solidFill>
                  <a:schemeClr val="tx2"/>
                </a:solidFill>
                <a:miter lim="800000"/>
                <a:headEnd/>
                <a:tailEnd/>
              </a:ln>
              <a:effectLst/>
            </p:spPr>
            <p:txBody>
              <a:bodyPr wrap="none" anchor="ctr"/>
              <a:lstStyle/>
              <a:p>
                <a:pPr algn="ctr" rtl="0"/>
                <a:r>
                  <a:rPr lang="en-US" b="1">
                    <a:solidFill>
                      <a:schemeClr val="bg2"/>
                    </a:solidFill>
                    <a:latin typeface="Cambria" panose="02040503050406030204" pitchFamily="18" charset="0"/>
                    <a:ea typeface="Cambria" panose="02040503050406030204" pitchFamily="18" charset="0"/>
                  </a:rPr>
                  <a:t> IPCP data</a:t>
                </a:r>
              </a:p>
            </p:txBody>
          </p:sp>
          <p:sp>
            <p:nvSpPr>
              <p:cNvPr id="37" name="Rectangle 23">
                <a:extLst>
                  <a:ext uri="{FF2B5EF4-FFF2-40B4-BE49-F238E27FC236}">
                    <a16:creationId xmlns="" xmlns:a16="http://schemas.microsoft.com/office/drawing/2014/main" id="{705A0D48-F5E1-48D7-894D-20DA16BECF2E}"/>
                  </a:ext>
                </a:extLst>
              </p:cNvPr>
              <p:cNvSpPr>
                <a:spLocks noChangeArrowheads="1"/>
              </p:cNvSpPr>
              <p:nvPr/>
            </p:nvSpPr>
            <p:spPr bwMode="auto">
              <a:xfrm>
                <a:off x="1440" y="2352"/>
                <a:ext cx="672" cy="384"/>
              </a:xfrm>
              <a:prstGeom prst="rect">
                <a:avLst/>
              </a:prstGeom>
              <a:noFill/>
              <a:ln w="9525">
                <a:solidFill>
                  <a:schemeClr val="tx2"/>
                </a:solidFill>
                <a:miter lim="800000"/>
                <a:headEnd/>
                <a:tailEnd/>
              </a:ln>
              <a:effectLst/>
            </p:spPr>
            <p:txBody>
              <a:bodyPr wrap="none" anchor="ctr"/>
              <a:lstStyle/>
              <a:p>
                <a:pPr algn="ctr" rtl="0"/>
                <a:r>
                  <a:rPr lang="en-US" b="1">
                    <a:solidFill>
                      <a:schemeClr val="bg2"/>
                    </a:solidFill>
                    <a:latin typeface="Cambria" panose="02040503050406030204" pitchFamily="18" charset="0"/>
                    <a:ea typeface="Cambria" panose="02040503050406030204" pitchFamily="18" charset="0"/>
                  </a:rPr>
                  <a:t>length</a:t>
                </a:r>
              </a:p>
            </p:txBody>
          </p:sp>
          <p:sp>
            <p:nvSpPr>
              <p:cNvPr id="38" name="Rectangle 24">
                <a:extLst>
                  <a:ext uri="{FF2B5EF4-FFF2-40B4-BE49-F238E27FC236}">
                    <a16:creationId xmlns="" xmlns:a16="http://schemas.microsoft.com/office/drawing/2014/main" id="{1C204CCB-26EC-4C85-B69E-149E6C0DB03D}"/>
                  </a:ext>
                </a:extLst>
              </p:cNvPr>
              <p:cNvSpPr>
                <a:spLocks noChangeArrowheads="1"/>
              </p:cNvSpPr>
              <p:nvPr/>
            </p:nvSpPr>
            <p:spPr bwMode="auto">
              <a:xfrm>
                <a:off x="432" y="2352"/>
                <a:ext cx="528" cy="384"/>
              </a:xfrm>
              <a:prstGeom prst="rect">
                <a:avLst/>
              </a:prstGeom>
              <a:noFill/>
              <a:ln w="9525">
                <a:solidFill>
                  <a:schemeClr val="tx2"/>
                </a:solidFill>
                <a:miter lim="800000"/>
                <a:headEnd/>
                <a:tailEnd/>
              </a:ln>
              <a:effectLst/>
            </p:spPr>
            <p:txBody>
              <a:bodyPr wrap="none" anchor="ctr"/>
              <a:lstStyle/>
              <a:p>
                <a:pPr algn="ctr" rtl="0"/>
                <a:r>
                  <a:rPr lang="en-US" b="1">
                    <a:solidFill>
                      <a:schemeClr val="bg2"/>
                    </a:solidFill>
                    <a:latin typeface="Cambria" panose="02040503050406030204" pitchFamily="18" charset="0"/>
                    <a:ea typeface="Cambria" panose="02040503050406030204" pitchFamily="18" charset="0"/>
                  </a:rPr>
                  <a:t>Code</a:t>
                </a:r>
              </a:p>
            </p:txBody>
          </p:sp>
          <p:sp>
            <p:nvSpPr>
              <p:cNvPr id="39" name="Rectangle 25">
                <a:extLst>
                  <a:ext uri="{FF2B5EF4-FFF2-40B4-BE49-F238E27FC236}">
                    <a16:creationId xmlns="" xmlns:a16="http://schemas.microsoft.com/office/drawing/2014/main" id="{1AD6C9D5-6874-47D9-954B-B70B2E147527}"/>
                  </a:ext>
                </a:extLst>
              </p:cNvPr>
              <p:cNvSpPr>
                <a:spLocks noChangeArrowheads="1"/>
              </p:cNvSpPr>
              <p:nvPr/>
            </p:nvSpPr>
            <p:spPr bwMode="auto">
              <a:xfrm>
                <a:off x="960" y="2352"/>
                <a:ext cx="480" cy="384"/>
              </a:xfrm>
              <a:prstGeom prst="rect">
                <a:avLst/>
              </a:prstGeom>
              <a:noFill/>
              <a:ln w="9525">
                <a:solidFill>
                  <a:schemeClr val="tx2"/>
                </a:solidFill>
                <a:miter lim="800000"/>
                <a:headEnd/>
                <a:tailEnd/>
              </a:ln>
              <a:effectLst/>
            </p:spPr>
            <p:txBody>
              <a:bodyPr wrap="none" anchor="ctr"/>
              <a:lstStyle/>
              <a:p>
                <a:pPr algn="ctr" rtl="0"/>
                <a:r>
                  <a:rPr lang="en-US" b="1">
                    <a:solidFill>
                      <a:schemeClr val="bg2"/>
                    </a:solidFill>
                    <a:latin typeface="Cambria" panose="02040503050406030204" pitchFamily="18" charset="0"/>
                    <a:ea typeface="Cambria" panose="02040503050406030204" pitchFamily="18" charset="0"/>
                  </a:rPr>
                  <a:t>ID</a:t>
                </a:r>
              </a:p>
            </p:txBody>
          </p:sp>
        </p:grpSp>
        <p:cxnSp>
          <p:nvCxnSpPr>
            <p:cNvPr id="34" name="AutoShape 30">
              <a:extLst>
                <a:ext uri="{FF2B5EF4-FFF2-40B4-BE49-F238E27FC236}">
                  <a16:creationId xmlns="" xmlns:a16="http://schemas.microsoft.com/office/drawing/2014/main" id="{F33107EB-FE5A-46A6-A949-4983C3733B4E}"/>
                </a:ext>
              </a:extLst>
            </p:cNvPr>
            <p:cNvCxnSpPr>
              <a:cxnSpLocks noChangeShapeType="1"/>
              <a:stCxn id="50" idx="1"/>
              <a:endCxn id="36" idx="3"/>
            </p:cNvCxnSpPr>
            <p:nvPr/>
          </p:nvCxnSpPr>
          <p:spPr bwMode="auto">
            <a:xfrm rot="10800000" flipH="1" flipV="1">
              <a:off x="4656" y="1872"/>
              <a:ext cx="432" cy="960"/>
            </a:xfrm>
            <a:prstGeom prst="bentConnector5">
              <a:avLst>
                <a:gd name="adj1" fmla="val -5"/>
                <a:gd name="adj2" fmla="val 50000"/>
                <a:gd name="adj3" fmla="val 99995"/>
              </a:avLst>
            </a:prstGeom>
            <a:noFill/>
            <a:ln w="12700">
              <a:solidFill>
                <a:schemeClr val="tx2"/>
              </a:solidFill>
              <a:miter lim="800000"/>
              <a:headEnd/>
              <a:tailEnd type="none" w="lg" len="med"/>
            </a:ln>
            <a:effectLst/>
          </p:spPr>
        </p:cxnSp>
        <p:cxnSp>
          <p:nvCxnSpPr>
            <p:cNvPr id="35" name="AutoShape 31">
              <a:extLst>
                <a:ext uri="{FF2B5EF4-FFF2-40B4-BE49-F238E27FC236}">
                  <a16:creationId xmlns="" xmlns:a16="http://schemas.microsoft.com/office/drawing/2014/main" id="{B9AF0B54-76E8-49AE-874A-FF97422DD748}"/>
                </a:ext>
              </a:extLst>
            </p:cNvPr>
            <p:cNvCxnSpPr>
              <a:cxnSpLocks noChangeShapeType="1"/>
            </p:cNvCxnSpPr>
            <p:nvPr/>
          </p:nvCxnSpPr>
          <p:spPr bwMode="auto">
            <a:xfrm flipH="1">
              <a:off x="2112" y="1872"/>
              <a:ext cx="1152" cy="960"/>
            </a:xfrm>
            <a:prstGeom prst="bentConnector5">
              <a:avLst>
                <a:gd name="adj1" fmla="val 1125"/>
                <a:gd name="adj2" fmla="val 50000"/>
                <a:gd name="adj3" fmla="val 100000"/>
              </a:avLst>
            </a:prstGeom>
            <a:noFill/>
            <a:ln w="12700">
              <a:solidFill>
                <a:schemeClr val="tx2"/>
              </a:solidFill>
              <a:miter lim="800000"/>
              <a:headEnd/>
              <a:tailEnd type="none" w="lg" len="med"/>
            </a:ln>
            <a:effectLst/>
          </p:spPr>
        </p:cxnSp>
      </p:grpSp>
    </p:spTree>
    <p:extLst>
      <p:ext uri="{BB962C8B-B14F-4D97-AF65-F5344CB8AC3E}">
        <p14:creationId xmlns:p14="http://schemas.microsoft.com/office/powerpoint/2010/main" val="88534401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 name="Title 1">
            <a:extLst>
              <a:ext uri="{FF2B5EF4-FFF2-40B4-BE49-F238E27FC236}">
                <a16:creationId xmlns="" xmlns:a16="http://schemas.microsoft.com/office/drawing/2014/main" id="{99F54027-D46E-43CC-989F-A72D48F1ECCE}"/>
              </a:ext>
            </a:extLst>
          </p:cNvPr>
          <p:cNvSpPr>
            <a:spLocks noGrp="1"/>
          </p:cNvSpPr>
          <p:nvPr>
            <p:ph type="title"/>
          </p:nvPr>
        </p:nvSpPr>
        <p:spPr/>
        <p:txBody>
          <a:bodyPr/>
          <a:lstStyle/>
          <a:p>
            <a:r>
              <a:rPr lang="en-US" sz="3200" dirty="0">
                <a:latin typeface="Cambria" panose="02040503050406030204" pitchFamily="18" charset="0"/>
                <a:ea typeface="Cambria" panose="02040503050406030204" pitchFamily="18" charset="0"/>
              </a:rPr>
              <a:t>PPP – unsupported options</a:t>
            </a:r>
            <a:endParaRPr lang="en-IN" sz="3200" dirty="0">
              <a:latin typeface="Cambria" panose="02040503050406030204" pitchFamily="18" charset="0"/>
              <a:ea typeface="Cambria" panose="02040503050406030204" pitchFamily="18" charset="0"/>
            </a:endParaRPr>
          </a:p>
        </p:txBody>
      </p:sp>
      <p:sp>
        <p:nvSpPr>
          <p:cNvPr id="3" name="Text Placeholder 2">
            <a:extLst>
              <a:ext uri="{FF2B5EF4-FFF2-40B4-BE49-F238E27FC236}">
                <a16:creationId xmlns="" xmlns:a16="http://schemas.microsoft.com/office/drawing/2014/main" id="{92BCB746-B18C-4F1C-B863-E7CC7AB95DA0}"/>
              </a:ext>
            </a:extLst>
          </p:cNvPr>
          <p:cNvSpPr>
            <a:spLocks noGrp="1"/>
          </p:cNvSpPr>
          <p:nvPr>
            <p:ph type="body" idx="1"/>
          </p:nvPr>
        </p:nvSpPr>
        <p:spPr/>
        <p:txBody>
          <a:bodyPr/>
          <a:lstStyle/>
          <a:p>
            <a:pPr>
              <a:lnSpc>
                <a:spcPct val="100000"/>
              </a:lnSpc>
            </a:pPr>
            <a:endParaRPr lang="en-US" sz="1400" b="1" dirty="0">
              <a:solidFill>
                <a:schemeClr val="bg2"/>
              </a:solidFill>
              <a:latin typeface="Cambria" panose="02040503050406030204" pitchFamily="18" charset="0"/>
              <a:ea typeface="Cambria" panose="02040503050406030204" pitchFamily="18" charset="0"/>
            </a:endParaRPr>
          </a:p>
          <a:p>
            <a:pPr>
              <a:lnSpc>
                <a:spcPct val="100000"/>
              </a:lnSpc>
            </a:pPr>
            <a:r>
              <a:rPr lang="en-US" sz="1400" b="1" dirty="0">
                <a:solidFill>
                  <a:schemeClr val="bg2"/>
                </a:solidFill>
                <a:latin typeface="Cambria" panose="02040503050406030204" pitchFamily="18" charset="0"/>
                <a:ea typeface="Cambria" panose="02040503050406030204" pitchFamily="18" charset="0"/>
              </a:rPr>
              <a:t>Flow control</a:t>
            </a:r>
          </a:p>
          <a:p>
            <a:pPr lvl="1">
              <a:lnSpc>
                <a:spcPct val="100000"/>
              </a:lnSpc>
              <a:spcBef>
                <a:spcPts val="0"/>
              </a:spcBef>
              <a:buNone/>
            </a:pPr>
            <a:r>
              <a:rPr lang="en-US" dirty="0">
                <a:solidFill>
                  <a:schemeClr val="bg2"/>
                </a:solidFill>
                <a:latin typeface="Cambria" panose="02040503050406030204" pitchFamily="18" charset="0"/>
                <a:ea typeface="Cambria" panose="02040503050406030204" pitchFamily="18" charset="0"/>
              </a:rPr>
              <a:t>Any PPP frame sent that overflows the</a:t>
            </a:r>
          </a:p>
          <a:p>
            <a:pPr lvl="1">
              <a:lnSpc>
                <a:spcPct val="100000"/>
              </a:lnSpc>
              <a:spcBef>
                <a:spcPts val="0"/>
              </a:spcBef>
              <a:buNone/>
            </a:pPr>
            <a:r>
              <a:rPr lang="en-US" dirty="0">
                <a:solidFill>
                  <a:schemeClr val="bg2"/>
                </a:solidFill>
                <a:latin typeface="Cambria" panose="02040503050406030204" pitchFamily="18" charset="0"/>
                <a:ea typeface="Cambria" panose="02040503050406030204" pitchFamily="18" charset="0"/>
              </a:rPr>
              <a:t>receiver's buffer are lost</a:t>
            </a:r>
          </a:p>
          <a:p>
            <a:pPr lvl="1">
              <a:lnSpc>
                <a:spcPct val="100000"/>
              </a:lnSpc>
              <a:spcBef>
                <a:spcPts val="0"/>
              </a:spcBef>
              <a:buNone/>
            </a:pPr>
            <a:endParaRPr lang="en-US" dirty="0">
              <a:solidFill>
                <a:schemeClr val="bg2"/>
              </a:solidFill>
              <a:latin typeface="Cambria" panose="02040503050406030204" pitchFamily="18" charset="0"/>
              <a:ea typeface="Cambria" panose="02040503050406030204" pitchFamily="18" charset="0"/>
            </a:endParaRPr>
          </a:p>
          <a:p>
            <a:pPr>
              <a:lnSpc>
                <a:spcPct val="100000"/>
              </a:lnSpc>
            </a:pPr>
            <a:r>
              <a:rPr lang="en-US" sz="1400" b="1" dirty="0">
                <a:solidFill>
                  <a:schemeClr val="bg2"/>
                </a:solidFill>
                <a:latin typeface="Cambria" panose="02040503050406030204" pitchFamily="18" charset="0"/>
                <a:ea typeface="Cambria" panose="02040503050406030204" pitchFamily="18" charset="0"/>
              </a:rPr>
              <a:t>Error correction</a:t>
            </a:r>
          </a:p>
          <a:p>
            <a:pPr lvl="1">
              <a:lnSpc>
                <a:spcPct val="100000"/>
              </a:lnSpc>
              <a:spcBef>
                <a:spcPts val="0"/>
              </a:spcBef>
              <a:buNone/>
            </a:pPr>
            <a:r>
              <a:rPr lang="en-US" dirty="0">
                <a:solidFill>
                  <a:schemeClr val="bg2"/>
                </a:solidFill>
                <a:latin typeface="Cambria" panose="02040503050406030204" pitchFamily="18" charset="0"/>
                <a:ea typeface="Cambria" panose="02040503050406030204" pitchFamily="18" charset="0"/>
              </a:rPr>
              <a:t>PPP includes only Frame Check </a:t>
            </a:r>
          </a:p>
          <a:p>
            <a:pPr lvl="1">
              <a:lnSpc>
                <a:spcPct val="100000"/>
              </a:lnSpc>
              <a:spcBef>
                <a:spcPts val="0"/>
              </a:spcBef>
              <a:buNone/>
            </a:pPr>
            <a:r>
              <a:rPr lang="en-US" dirty="0">
                <a:solidFill>
                  <a:schemeClr val="bg2"/>
                </a:solidFill>
                <a:latin typeface="Cambria" panose="02040503050406030204" pitchFamily="18" charset="0"/>
                <a:ea typeface="Cambria" panose="02040503050406030204" pitchFamily="18" charset="0"/>
              </a:rPr>
              <a:t>Sequence (CRC)</a:t>
            </a:r>
          </a:p>
          <a:p>
            <a:pPr lvl="1">
              <a:lnSpc>
                <a:spcPct val="100000"/>
              </a:lnSpc>
              <a:spcBef>
                <a:spcPts val="0"/>
              </a:spcBef>
              <a:buNone/>
            </a:pPr>
            <a:endParaRPr lang="en-US" dirty="0">
              <a:solidFill>
                <a:schemeClr val="bg2"/>
              </a:solidFill>
              <a:latin typeface="Cambria" panose="02040503050406030204" pitchFamily="18" charset="0"/>
              <a:ea typeface="Cambria" panose="02040503050406030204" pitchFamily="18" charset="0"/>
            </a:endParaRPr>
          </a:p>
          <a:p>
            <a:pPr>
              <a:lnSpc>
                <a:spcPct val="100000"/>
              </a:lnSpc>
            </a:pPr>
            <a:r>
              <a:rPr lang="en-US" sz="1400" b="1" dirty="0">
                <a:solidFill>
                  <a:schemeClr val="bg2"/>
                </a:solidFill>
                <a:latin typeface="Cambria" panose="02040503050406030204" pitchFamily="18" charset="0"/>
                <a:ea typeface="Cambria" panose="02040503050406030204" pitchFamily="18" charset="0"/>
              </a:rPr>
              <a:t>Re-sequencing</a:t>
            </a:r>
          </a:p>
          <a:p>
            <a:pPr lvl="1">
              <a:lnSpc>
                <a:spcPct val="100000"/>
              </a:lnSpc>
              <a:spcBef>
                <a:spcPts val="0"/>
              </a:spcBef>
              <a:buNone/>
            </a:pPr>
            <a:r>
              <a:rPr lang="en-US" dirty="0">
                <a:solidFill>
                  <a:schemeClr val="bg2"/>
                </a:solidFill>
                <a:latin typeface="Cambria" panose="02040503050406030204" pitchFamily="18" charset="0"/>
                <a:ea typeface="Cambria" panose="02040503050406030204" pitchFamily="18" charset="0"/>
              </a:rPr>
              <a:t>PPP assumes all frames, sent and received, </a:t>
            </a:r>
          </a:p>
          <a:p>
            <a:pPr lvl="1">
              <a:lnSpc>
                <a:spcPct val="100000"/>
              </a:lnSpc>
              <a:spcBef>
                <a:spcPts val="0"/>
              </a:spcBef>
              <a:buNone/>
            </a:pPr>
            <a:r>
              <a:rPr lang="en-US" dirty="0">
                <a:solidFill>
                  <a:schemeClr val="bg2"/>
                </a:solidFill>
                <a:latin typeface="Cambria" panose="02040503050406030204" pitchFamily="18" charset="0"/>
                <a:ea typeface="Cambria" panose="02040503050406030204" pitchFamily="18" charset="0"/>
              </a:rPr>
              <a:t>retain their original intended order</a:t>
            </a:r>
          </a:p>
          <a:p>
            <a:pPr marL="114300" indent="0">
              <a:lnSpc>
                <a:spcPct val="100000"/>
              </a:lnSpc>
              <a:buNone/>
            </a:pPr>
            <a:endParaRPr lang="en-IN" sz="1400" dirty="0">
              <a:solidFill>
                <a:schemeClr val="bg2"/>
              </a:solidFill>
              <a:latin typeface="Cambria" panose="02040503050406030204" pitchFamily="18" charset="0"/>
              <a:ea typeface="Cambria" panose="02040503050406030204" pitchFamily="18" charset="0"/>
            </a:endParaRPr>
          </a:p>
        </p:txBody>
      </p:sp>
      <p:sp>
        <p:nvSpPr>
          <p:cNvPr id="93" name="Google Shape;93;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131</a:t>
            </a:fld>
            <a:endParaRPr>
              <a:latin typeface="Cambria" panose="02040503050406030204" pitchFamily="18" charset="0"/>
              <a:ea typeface="Cambria" panose="02040503050406030204" pitchFamily="18" charset="0"/>
            </a:endParaRPr>
          </a:p>
        </p:txBody>
      </p:sp>
      <p:pic>
        <p:nvPicPr>
          <p:cNvPr id="94" name="Google Shape;94;p16"/>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95" name="Google Shape;95;p16"/>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mbria" panose="02040503050406030204" pitchFamily="18" charset="0"/>
                <a:ea typeface="Cambria" panose="02040503050406030204" pitchFamily="18" charset="0"/>
                <a:cs typeface="Cambria"/>
                <a:sym typeface="Cambria"/>
              </a:rPr>
              <a:t>18CSC302J- School of Computing (Odd sem 2020)</a:t>
            </a:r>
            <a:endParaRPr sz="1000">
              <a:latin typeface="Cambria" panose="02040503050406030204" pitchFamily="18" charset="0"/>
              <a:ea typeface="Cambria" panose="02040503050406030204" pitchFamily="18" charset="0"/>
              <a:cs typeface="Cambria"/>
              <a:sym typeface="Cambria"/>
            </a:endParaRPr>
          </a:p>
        </p:txBody>
      </p:sp>
    </p:spTree>
    <p:extLst>
      <p:ext uri="{BB962C8B-B14F-4D97-AF65-F5344CB8AC3E}">
        <p14:creationId xmlns:p14="http://schemas.microsoft.com/office/powerpoint/2010/main" val="42900624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 name="Title 1">
            <a:extLst>
              <a:ext uri="{FF2B5EF4-FFF2-40B4-BE49-F238E27FC236}">
                <a16:creationId xmlns="" xmlns:a16="http://schemas.microsoft.com/office/drawing/2014/main" id="{99F54027-D46E-43CC-989F-A72D48F1ECCE}"/>
              </a:ext>
            </a:extLst>
          </p:cNvPr>
          <p:cNvSpPr>
            <a:spLocks noGrp="1"/>
          </p:cNvSpPr>
          <p:nvPr>
            <p:ph type="title"/>
          </p:nvPr>
        </p:nvSpPr>
        <p:spPr/>
        <p:txBody>
          <a:bodyPr/>
          <a:lstStyle/>
          <a:p>
            <a:r>
              <a:rPr lang="en-US" sz="3200" dirty="0">
                <a:latin typeface="Cambria" panose="02040503050406030204" pitchFamily="18" charset="0"/>
                <a:ea typeface="Cambria" panose="02040503050406030204" pitchFamily="18" charset="0"/>
              </a:rPr>
              <a:t>Tunneling &amp; PPP	</a:t>
            </a:r>
            <a:endParaRPr lang="en-IN" sz="3200" dirty="0">
              <a:latin typeface="Cambria" panose="02040503050406030204" pitchFamily="18" charset="0"/>
              <a:ea typeface="Cambria" panose="02040503050406030204" pitchFamily="18" charset="0"/>
            </a:endParaRPr>
          </a:p>
        </p:txBody>
      </p:sp>
      <p:sp>
        <p:nvSpPr>
          <p:cNvPr id="3" name="Text Placeholder 2">
            <a:extLst>
              <a:ext uri="{FF2B5EF4-FFF2-40B4-BE49-F238E27FC236}">
                <a16:creationId xmlns="" xmlns:a16="http://schemas.microsoft.com/office/drawing/2014/main" id="{92BCB746-B18C-4F1C-B863-E7CC7AB95DA0}"/>
              </a:ext>
            </a:extLst>
          </p:cNvPr>
          <p:cNvSpPr>
            <a:spLocks noGrp="1"/>
          </p:cNvSpPr>
          <p:nvPr>
            <p:ph type="body" idx="1"/>
          </p:nvPr>
        </p:nvSpPr>
        <p:spPr/>
        <p:txBody>
          <a:bodyPr/>
          <a:lstStyle/>
          <a:p>
            <a:pPr>
              <a:lnSpc>
                <a:spcPct val="100000"/>
              </a:lnSpc>
            </a:pPr>
            <a:endParaRPr lang="en-US" sz="1400" b="1" dirty="0">
              <a:solidFill>
                <a:schemeClr val="bg2"/>
              </a:solidFill>
              <a:latin typeface="Cambria" panose="02040503050406030204" pitchFamily="18" charset="0"/>
              <a:ea typeface="Cambria" panose="02040503050406030204" pitchFamily="18" charset="0"/>
            </a:endParaRPr>
          </a:p>
          <a:p>
            <a:pPr marL="114300" indent="0">
              <a:lnSpc>
                <a:spcPct val="100000"/>
              </a:lnSpc>
              <a:buNone/>
            </a:pPr>
            <a:endParaRPr lang="en-IN" sz="1400" dirty="0">
              <a:solidFill>
                <a:schemeClr val="bg2"/>
              </a:solidFill>
              <a:latin typeface="Cambria" panose="02040503050406030204" pitchFamily="18" charset="0"/>
              <a:ea typeface="Cambria" panose="02040503050406030204" pitchFamily="18" charset="0"/>
            </a:endParaRPr>
          </a:p>
        </p:txBody>
      </p:sp>
      <p:sp>
        <p:nvSpPr>
          <p:cNvPr id="4" name="Text Placeholder 3">
            <a:extLst>
              <a:ext uri="{FF2B5EF4-FFF2-40B4-BE49-F238E27FC236}">
                <a16:creationId xmlns="" xmlns:a16="http://schemas.microsoft.com/office/drawing/2014/main" id="{CA329ED5-6E0F-4380-ADF7-9257612E6549}"/>
              </a:ext>
            </a:extLst>
          </p:cNvPr>
          <p:cNvSpPr>
            <a:spLocks noGrp="1"/>
          </p:cNvSpPr>
          <p:nvPr>
            <p:ph type="body" idx="2"/>
          </p:nvPr>
        </p:nvSpPr>
        <p:spPr/>
        <p:txBody>
          <a:bodyPr/>
          <a:lstStyle/>
          <a:p>
            <a:pPr>
              <a:lnSpc>
                <a:spcPct val="100000"/>
              </a:lnSpc>
            </a:pPr>
            <a:r>
              <a:rPr lang="en-US" dirty="0">
                <a:solidFill>
                  <a:schemeClr val="bg2"/>
                </a:solidFill>
                <a:latin typeface="Cambria" panose="02040503050406030204" pitchFamily="18" charset="0"/>
                <a:ea typeface="Cambria" panose="02040503050406030204" pitchFamily="18" charset="0"/>
              </a:rPr>
              <a:t>Tunneling - definition</a:t>
            </a:r>
          </a:p>
          <a:p>
            <a:pPr lvl="1">
              <a:lnSpc>
                <a:spcPct val="100000"/>
              </a:lnSpc>
              <a:spcBef>
                <a:spcPts val="0"/>
              </a:spcBef>
              <a:buNone/>
            </a:pPr>
            <a:r>
              <a:rPr lang="en-US" sz="1400" dirty="0">
                <a:solidFill>
                  <a:schemeClr val="bg2"/>
                </a:solidFill>
                <a:latin typeface="Cambria" panose="02040503050406030204" pitchFamily="18" charset="0"/>
                <a:ea typeface="Cambria" panose="02040503050406030204" pitchFamily="18" charset="0"/>
              </a:rPr>
              <a:t>The process of running one network protocol</a:t>
            </a:r>
          </a:p>
          <a:p>
            <a:pPr lvl="1">
              <a:lnSpc>
                <a:spcPct val="100000"/>
              </a:lnSpc>
              <a:spcBef>
                <a:spcPts val="0"/>
              </a:spcBef>
              <a:buNone/>
            </a:pPr>
            <a:r>
              <a:rPr lang="en-US" sz="1400" dirty="0">
                <a:solidFill>
                  <a:schemeClr val="bg2"/>
                </a:solidFill>
                <a:latin typeface="Cambria" panose="02040503050406030204" pitchFamily="18" charset="0"/>
                <a:ea typeface="Cambria" panose="02040503050406030204" pitchFamily="18" charset="0"/>
              </a:rPr>
              <a:t>on top of another.</a:t>
            </a:r>
          </a:p>
          <a:p>
            <a:pPr lvl="1">
              <a:lnSpc>
                <a:spcPct val="100000"/>
              </a:lnSpc>
              <a:spcBef>
                <a:spcPts val="0"/>
              </a:spcBef>
              <a:buNone/>
            </a:pPr>
            <a:r>
              <a:rPr lang="en-US" sz="1400" dirty="0">
                <a:solidFill>
                  <a:schemeClr val="bg2"/>
                </a:solidFill>
                <a:latin typeface="Cambria" panose="02040503050406030204" pitchFamily="18" charset="0"/>
                <a:ea typeface="Cambria" panose="02040503050406030204" pitchFamily="18" charset="0"/>
              </a:rPr>
              <a:t>Common use: VPN (Virtual Private Network)</a:t>
            </a:r>
          </a:p>
          <a:p>
            <a:pPr>
              <a:lnSpc>
                <a:spcPct val="100000"/>
              </a:lnSpc>
            </a:pPr>
            <a:r>
              <a:rPr lang="en-US" dirty="0">
                <a:solidFill>
                  <a:schemeClr val="bg2"/>
                </a:solidFill>
                <a:latin typeface="Cambria" panose="02040503050406030204" pitchFamily="18" charset="0"/>
                <a:ea typeface="Cambria" panose="02040503050406030204" pitchFamily="18" charset="0"/>
              </a:rPr>
              <a:t>Tunneling method</a:t>
            </a:r>
          </a:p>
          <a:p>
            <a:pPr lvl="1">
              <a:lnSpc>
                <a:spcPct val="100000"/>
              </a:lnSpc>
              <a:spcBef>
                <a:spcPts val="0"/>
              </a:spcBef>
              <a:buNone/>
            </a:pPr>
            <a:r>
              <a:rPr lang="en-US" sz="1400" dirty="0">
                <a:solidFill>
                  <a:schemeClr val="bg2"/>
                </a:solidFill>
                <a:latin typeface="Cambria" panose="02040503050406030204" pitchFamily="18" charset="0"/>
                <a:ea typeface="Cambria" panose="02040503050406030204" pitchFamily="18" charset="0"/>
              </a:rPr>
              <a:t>Extending the link between the HDLC driver</a:t>
            </a:r>
          </a:p>
          <a:p>
            <a:pPr lvl="1">
              <a:lnSpc>
                <a:spcPct val="100000"/>
              </a:lnSpc>
              <a:spcBef>
                <a:spcPts val="0"/>
              </a:spcBef>
              <a:buNone/>
            </a:pPr>
            <a:r>
              <a:rPr lang="en-US" sz="1400" dirty="0">
                <a:solidFill>
                  <a:schemeClr val="bg2"/>
                </a:solidFill>
                <a:latin typeface="Cambria" panose="02040503050406030204" pitchFamily="18" charset="0"/>
                <a:ea typeface="Cambria" panose="02040503050406030204" pitchFamily="18" charset="0"/>
              </a:rPr>
              <a:t>and the rest of PPP over a separate network</a:t>
            </a:r>
          </a:p>
          <a:p>
            <a:pPr>
              <a:lnSpc>
                <a:spcPct val="100000"/>
              </a:lnSpc>
            </a:pPr>
            <a:r>
              <a:rPr lang="en-US" dirty="0">
                <a:solidFill>
                  <a:schemeClr val="bg2"/>
                </a:solidFill>
                <a:latin typeface="Cambria" panose="02040503050406030204" pitchFamily="18" charset="0"/>
                <a:ea typeface="Cambria" panose="02040503050406030204" pitchFamily="18" charset="0"/>
              </a:rPr>
              <a:t>PPP tunneling protocols</a:t>
            </a:r>
          </a:p>
          <a:p>
            <a:pPr lvl="1">
              <a:lnSpc>
                <a:spcPct val="100000"/>
              </a:lnSpc>
              <a:spcBef>
                <a:spcPts val="0"/>
              </a:spcBef>
              <a:buNone/>
            </a:pPr>
            <a:r>
              <a:rPr lang="en-US" sz="1400" dirty="0">
                <a:solidFill>
                  <a:schemeClr val="bg2"/>
                </a:solidFill>
                <a:latin typeface="Cambria" panose="02040503050406030204" pitchFamily="18" charset="0"/>
                <a:ea typeface="Cambria" panose="02040503050406030204" pitchFamily="18" charset="0"/>
              </a:rPr>
              <a:t>L2TP, L2F(</a:t>
            </a:r>
            <a:r>
              <a:rPr lang="en-US" sz="1400" b="1" dirty="0">
                <a:solidFill>
                  <a:schemeClr val="bg2"/>
                </a:solidFill>
                <a:latin typeface="Cambria" panose="02040503050406030204" pitchFamily="18" charset="0"/>
                <a:ea typeface="Cambria" panose="02040503050406030204" pitchFamily="18" charset="0"/>
              </a:rPr>
              <a:t>Layer 2 Forwarding)</a:t>
            </a:r>
            <a:r>
              <a:rPr lang="en-US" sz="1400" dirty="0">
                <a:solidFill>
                  <a:schemeClr val="bg2"/>
                </a:solidFill>
                <a:latin typeface="Cambria" panose="02040503050406030204" pitchFamily="18" charset="0"/>
                <a:ea typeface="Cambria" panose="02040503050406030204" pitchFamily="18" charset="0"/>
              </a:rPr>
              <a:t>, PPTP(Point-to-</a:t>
            </a:r>
            <a:r>
              <a:rPr lang="en-US" sz="1400" dirty="0" err="1">
                <a:solidFill>
                  <a:schemeClr val="bg2"/>
                </a:solidFill>
                <a:latin typeface="Cambria" panose="02040503050406030204" pitchFamily="18" charset="0"/>
                <a:ea typeface="Cambria" panose="02040503050406030204" pitchFamily="18" charset="0"/>
              </a:rPr>
              <a:t>Point_Tunneling_Protocol</a:t>
            </a:r>
            <a:r>
              <a:rPr lang="en-US" sz="1400" dirty="0">
                <a:solidFill>
                  <a:schemeClr val="bg2"/>
                </a:solidFill>
                <a:latin typeface="Cambria" panose="02040503050406030204" pitchFamily="18" charset="0"/>
                <a:ea typeface="Cambria" panose="02040503050406030204" pitchFamily="18" charset="0"/>
              </a:rPr>
              <a:t>) &amp; ethernet (</a:t>
            </a:r>
            <a:r>
              <a:rPr lang="en-US" sz="1400" dirty="0" err="1">
                <a:solidFill>
                  <a:schemeClr val="bg2"/>
                </a:solidFill>
                <a:latin typeface="Cambria" panose="02040503050406030204" pitchFamily="18" charset="0"/>
                <a:ea typeface="Cambria" panose="02040503050406030204" pitchFamily="18" charset="0"/>
              </a:rPr>
              <a:t>PPPoE</a:t>
            </a:r>
            <a:r>
              <a:rPr lang="en-US" sz="1400" dirty="0">
                <a:solidFill>
                  <a:schemeClr val="bg2"/>
                </a:solidFill>
                <a:latin typeface="Cambria" panose="02040503050406030204" pitchFamily="18" charset="0"/>
                <a:ea typeface="Cambria" panose="02040503050406030204" pitchFamily="18" charset="0"/>
              </a:rPr>
              <a:t>)</a:t>
            </a:r>
          </a:p>
          <a:p>
            <a:pPr>
              <a:lnSpc>
                <a:spcPct val="100000"/>
              </a:lnSpc>
            </a:pPr>
            <a:endParaRPr lang="en-IN" dirty="0">
              <a:solidFill>
                <a:schemeClr val="bg2"/>
              </a:solidFill>
              <a:latin typeface="Cambria" panose="02040503050406030204" pitchFamily="18" charset="0"/>
              <a:ea typeface="Cambria" panose="02040503050406030204" pitchFamily="18" charset="0"/>
            </a:endParaRPr>
          </a:p>
        </p:txBody>
      </p:sp>
      <p:sp>
        <p:nvSpPr>
          <p:cNvPr id="93" name="Google Shape;93;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132</a:t>
            </a:fld>
            <a:endParaRPr>
              <a:latin typeface="Cambria" panose="02040503050406030204" pitchFamily="18" charset="0"/>
              <a:ea typeface="Cambria" panose="02040503050406030204" pitchFamily="18" charset="0"/>
            </a:endParaRPr>
          </a:p>
        </p:txBody>
      </p:sp>
      <p:pic>
        <p:nvPicPr>
          <p:cNvPr id="94" name="Google Shape;94;p16"/>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95" name="Google Shape;95;p16"/>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mbria" panose="02040503050406030204" pitchFamily="18" charset="0"/>
                <a:ea typeface="Cambria" panose="02040503050406030204" pitchFamily="18" charset="0"/>
                <a:cs typeface="Cambria"/>
                <a:sym typeface="Cambria"/>
              </a:rPr>
              <a:t>18CSC302J- School of Computing (Odd sem 2020)</a:t>
            </a:r>
            <a:endParaRPr sz="1000">
              <a:latin typeface="Cambria" panose="02040503050406030204" pitchFamily="18" charset="0"/>
              <a:ea typeface="Cambria" panose="02040503050406030204" pitchFamily="18" charset="0"/>
              <a:cs typeface="Cambria"/>
              <a:sym typeface="Cambria"/>
            </a:endParaRPr>
          </a:p>
        </p:txBody>
      </p:sp>
      <p:pic>
        <p:nvPicPr>
          <p:cNvPr id="8" name="Picture 7">
            <a:extLst>
              <a:ext uri="{FF2B5EF4-FFF2-40B4-BE49-F238E27FC236}">
                <a16:creationId xmlns="" xmlns:a16="http://schemas.microsoft.com/office/drawing/2014/main" id="{612E5A3D-6597-486D-BDF9-72B58F387B38}"/>
              </a:ext>
            </a:extLst>
          </p:cNvPr>
          <p:cNvPicPr>
            <a:picLocks noChangeAspect="1" noChangeArrowheads="1"/>
          </p:cNvPicPr>
          <p:nvPr/>
        </p:nvPicPr>
        <p:blipFill>
          <a:blip r:embed="rId4"/>
          <a:srcRect/>
          <a:stretch>
            <a:fillRect/>
          </a:stretch>
        </p:blipFill>
        <p:spPr>
          <a:xfrm>
            <a:off x="434811" y="2017291"/>
            <a:ext cx="3640263" cy="1966374"/>
          </a:xfrm>
          <a:prstGeom prst="rect">
            <a:avLst/>
          </a:prstGeom>
          <a:noFill/>
          <a:ln>
            <a:noFill/>
          </a:ln>
        </p:spPr>
      </p:pic>
    </p:spTree>
    <p:extLst>
      <p:ext uri="{BB962C8B-B14F-4D97-AF65-F5344CB8AC3E}">
        <p14:creationId xmlns:p14="http://schemas.microsoft.com/office/powerpoint/2010/main" val="124700786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391927"/>
            <a:ext cx="6858000" cy="690392"/>
          </a:xfrm>
        </p:spPr>
        <p:txBody>
          <a:bodyPr>
            <a:normAutofit/>
          </a:bodyPr>
          <a:lstStyle/>
          <a:p>
            <a:r>
              <a:rPr lang="en-IN" sz="2400" dirty="0" smtClean="0">
                <a:latin typeface="Cambria" panose="02040503050406030204" pitchFamily="18" charset="0"/>
                <a:ea typeface="Cambria" panose="02040503050406030204" pitchFamily="18" charset="0"/>
              </a:rPr>
              <a:t>HDLC</a:t>
            </a:r>
            <a:endParaRPr lang="en-IN" sz="2400" dirty="0">
              <a:latin typeface="Cambria" panose="02040503050406030204" pitchFamily="18" charset="0"/>
              <a:ea typeface="Cambria" panose="02040503050406030204" pitchFamily="18" charset="0"/>
            </a:endParaRPr>
          </a:p>
        </p:txBody>
      </p:sp>
      <p:sp>
        <p:nvSpPr>
          <p:cNvPr id="4" name="Footer Placeholder 3"/>
          <p:cNvSpPr>
            <a:spLocks noGrp="1"/>
          </p:cNvSpPr>
          <p:nvPr>
            <p:ph type="ftr" sz="quarter" idx="4294967295"/>
          </p:nvPr>
        </p:nvSpPr>
        <p:spPr>
          <a:xfrm>
            <a:off x="296465" y="4851394"/>
            <a:ext cx="3086100" cy="105579"/>
          </a:xfrm>
          <a:prstGeom prst="rect">
            <a:avLst/>
          </a:prstGeom>
        </p:spPr>
        <p:txBody>
          <a:bodyPr lIns="68580" tIns="34290" rIns="68580" bIns="34290"/>
          <a:lstStyle/>
          <a:p>
            <a:r>
              <a:rPr lang="en-IN" dirty="0" smtClean="0"/>
              <a:t>18CSC302J- School of Computing (Odd </a:t>
            </a:r>
            <a:r>
              <a:rPr lang="en-IN" dirty="0" err="1" smtClean="0"/>
              <a:t>sem</a:t>
            </a:r>
            <a:r>
              <a:rPr lang="en-IN" dirty="0" smtClean="0"/>
              <a:t> 2020)</a:t>
            </a:r>
            <a:endParaRPr lang="en-IN" dirty="0"/>
          </a:p>
        </p:txBody>
      </p:sp>
      <p:sp>
        <p:nvSpPr>
          <p:cNvPr id="5" name="Slide Number Placeholder 4"/>
          <p:cNvSpPr>
            <a:spLocks noGrp="1"/>
          </p:cNvSpPr>
          <p:nvPr>
            <p:ph type="sldNum" sz="quarter" idx="12"/>
          </p:nvPr>
        </p:nvSpPr>
        <p:spPr>
          <a:xfrm>
            <a:off x="6457950" y="4851395"/>
            <a:ext cx="2057400" cy="105579"/>
          </a:xfrm>
        </p:spPr>
        <p:txBody>
          <a:bodyPr/>
          <a:lstStyle/>
          <a:p>
            <a:fld id="{86E69FB4-98EA-4E3F-AFF0-2AAEAE902933}" type="slidenum">
              <a:rPr lang="en-IN" smtClean="0"/>
              <a:pPr/>
              <a:t>133</a:t>
            </a:fld>
            <a:endParaRPr lang="en-IN"/>
          </a:p>
        </p:txBody>
      </p:sp>
      <p:pic>
        <p:nvPicPr>
          <p:cNvPr id="6" name="Google Shape;77;p14"/>
          <p:cNvPicPr preferRelativeResize="0"/>
          <p:nvPr/>
        </p:nvPicPr>
        <p:blipFill>
          <a:blip r:embed="rId3">
            <a:alphaModFix/>
          </a:blip>
          <a:stretch>
            <a:fillRect/>
          </a:stretch>
        </p:blipFill>
        <p:spPr>
          <a:xfrm>
            <a:off x="8349309" y="119577"/>
            <a:ext cx="700576" cy="150059"/>
          </a:xfrm>
          <a:prstGeom prst="rect">
            <a:avLst/>
          </a:prstGeom>
          <a:noFill/>
          <a:ln>
            <a:noFill/>
          </a:ln>
        </p:spPr>
      </p:pic>
    </p:spTree>
    <p:extLst>
      <p:ext uri="{BB962C8B-B14F-4D97-AF65-F5344CB8AC3E}">
        <p14:creationId xmlns:p14="http://schemas.microsoft.com/office/powerpoint/2010/main" val="279000589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normAutofit/>
          </a:bodyPr>
          <a:lstStyle/>
          <a:p>
            <a:r>
              <a:rPr lang="en-US" sz="2400" dirty="0">
                <a:latin typeface="Cambria" panose="02040503050406030204" pitchFamily="18" charset="0"/>
                <a:ea typeface="Cambria" panose="02040503050406030204" pitchFamily="18" charset="0"/>
              </a:rPr>
              <a:t>Data link protocol </a:t>
            </a:r>
          </a:p>
        </p:txBody>
      </p:sp>
      <p:sp>
        <p:nvSpPr>
          <p:cNvPr id="17411" name="Rectangle 3"/>
          <p:cNvSpPr>
            <a:spLocks noGrp="1" noChangeArrowheads="1"/>
          </p:cNvSpPr>
          <p:nvPr>
            <p:ph type="body" idx="1"/>
          </p:nvPr>
        </p:nvSpPr>
        <p:spPr>
          <a:xfrm>
            <a:off x="1389461" y="1314450"/>
            <a:ext cx="6440090" cy="3429000"/>
          </a:xfrm>
        </p:spPr>
        <p:txBody>
          <a:bodyPr>
            <a:noAutofit/>
          </a:bodyPr>
          <a:lstStyle/>
          <a:p>
            <a:pPr algn="l" rtl="0">
              <a:lnSpc>
                <a:spcPct val="150000"/>
              </a:lnSpc>
              <a:buFont typeface="Wingdings" pitchFamily="2" charset="2"/>
              <a:buNone/>
            </a:pPr>
            <a:r>
              <a:rPr lang="en-US" sz="1500" b="1" dirty="0" err="1">
                <a:solidFill>
                  <a:srgbClr val="FF0000"/>
                </a:solidFill>
                <a:latin typeface="Cambria" panose="02040503050406030204" pitchFamily="18" charset="0"/>
                <a:ea typeface="Cambria" panose="02040503050406030204" pitchFamily="18" charset="0"/>
              </a:rPr>
              <a:t>Defintion</a:t>
            </a:r>
            <a:endParaRPr lang="en-US" sz="1500" dirty="0">
              <a:solidFill>
                <a:srgbClr val="FF0000"/>
              </a:solidFill>
              <a:latin typeface="Cambria" panose="02040503050406030204" pitchFamily="18" charset="0"/>
              <a:ea typeface="Cambria" panose="02040503050406030204" pitchFamily="18" charset="0"/>
            </a:endParaRPr>
          </a:p>
          <a:p>
            <a:pPr lvl="1" algn="l" rtl="0">
              <a:lnSpc>
                <a:spcPct val="150000"/>
              </a:lnSpc>
              <a:buFont typeface="Wingdings" pitchFamily="2" charset="2"/>
              <a:buNone/>
            </a:pPr>
            <a:r>
              <a:rPr lang="en-US" sz="1500" dirty="0">
                <a:latin typeface="Cambria" panose="02040503050406030204" pitchFamily="18" charset="0"/>
                <a:ea typeface="Cambria" panose="02040503050406030204" pitchFamily="18" charset="0"/>
              </a:rPr>
              <a:t>manages node-to-node transfer of data between </a:t>
            </a:r>
          </a:p>
          <a:p>
            <a:pPr lvl="1" algn="l" rtl="0">
              <a:lnSpc>
                <a:spcPct val="150000"/>
              </a:lnSpc>
              <a:buFont typeface="Wingdings" pitchFamily="2" charset="2"/>
              <a:buNone/>
            </a:pPr>
            <a:r>
              <a:rPr lang="en-US" sz="1500" dirty="0">
                <a:latin typeface="Cambria" panose="02040503050406030204" pitchFamily="18" charset="0"/>
                <a:ea typeface="Cambria" panose="02040503050406030204" pitchFamily="18" charset="0"/>
              </a:rPr>
              <a:t>two directly connected machines.</a:t>
            </a:r>
          </a:p>
          <a:p>
            <a:pPr algn="l" rtl="0">
              <a:lnSpc>
                <a:spcPct val="150000"/>
              </a:lnSpc>
              <a:buFont typeface="Wingdings" pitchFamily="2" charset="2"/>
              <a:buNone/>
            </a:pPr>
            <a:r>
              <a:rPr lang="en-US" sz="1500" b="1" dirty="0">
                <a:solidFill>
                  <a:srgbClr val="FF0000"/>
                </a:solidFill>
                <a:latin typeface="Cambria" panose="02040503050406030204" pitchFamily="18" charset="0"/>
                <a:ea typeface="Cambria" panose="02040503050406030204" pitchFamily="18" charset="0"/>
              </a:rPr>
              <a:t>Operations</a:t>
            </a:r>
            <a:endParaRPr lang="en-US" sz="1500" dirty="0">
              <a:solidFill>
                <a:srgbClr val="FF0000"/>
              </a:solidFill>
              <a:latin typeface="Cambria" panose="02040503050406030204" pitchFamily="18" charset="0"/>
              <a:ea typeface="Cambria" panose="02040503050406030204" pitchFamily="18" charset="0"/>
            </a:endParaRPr>
          </a:p>
          <a:p>
            <a:pPr lvl="1" algn="l" rtl="0">
              <a:lnSpc>
                <a:spcPct val="150000"/>
              </a:lnSpc>
            </a:pPr>
            <a:r>
              <a:rPr lang="en-US" sz="1500" dirty="0">
                <a:latin typeface="Cambria" panose="02040503050406030204" pitchFamily="18" charset="0"/>
                <a:ea typeface="Cambria" panose="02040503050406030204" pitchFamily="18" charset="0"/>
              </a:rPr>
              <a:t>Error detection and correction (depends on the protocol)</a:t>
            </a:r>
          </a:p>
          <a:p>
            <a:pPr lvl="1" algn="l" rtl="0">
              <a:lnSpc>
                <a:spcPct val="150000"/>
              </a:lnSpc>
            </a:pPr>
            <a:r>
              <a:rPr lang="en-US" sz="1500" dirty="0">
                <a:latin typeface="Cambria" panose="02040503050406030204" pitchFamily="18" charset="0"/>
                <a:ea typeface="Cambria" panose="02040503050406030204" pitchFamily="18" charset="0"/>
              </a:rPr>
              <a:t>Addressing (in LANs)</a:t>
            </a:r>
          </a:p>
          <a:p>
            <a:pPr lvl="1" algn="l" rtl="0">
              <a:lnSpc>
                <a:spcPct val="150000"/>
              </a:lnSpc>
            </a:pPr>
            <a:r>
              <a:rPr lang="en-US" sz="1500" dirty="0">
                <a:latin typeface="Cambria" panose="02040503050406030204" pitchFamily="18" charset="0"/>
                <a:ea typeface="Cambria" panose="02040503050406030204" pitchFamily="18" charset="0"/>
              </a:rPr>
              <a:t>Frame-level synchronization between sender and receiver</a:t>
            </a:r>
          </a:p>
          <a:p>
            <a:pPr lvl="1" algn="l" rtl="0">
              <a:lnSpc>
                <a:spcPct val="150000"/>
              </a:lnSpc>
            </a:pPr>
            <a:r>
              <a:rPr lang="en-US" sz="1500" dirty="0">
                <a:latin typeface="Cambria" panose="02040503050406030204" pitchFamily="18" charset="0"/>
                <a:ea typeface="Cambria" panose="02040503050406030204" pitchFamily="18" charset="0"/>
              </a:rPr>
              <a:t>Flow control</a:t>
            </a:r>
          </a:p>
          <a:p>
            <a:pPr lvl="1" algn="l" rtl="0">
              <a:lnSpc>
                <a:spcPct val="150000"/>
              </a:lnSpc>
            </a:pPr>
            <a:r>
              <a:rPr lang="en-US" sz="1500" dirty="0">
                <a:latin typeface="Cambria" panose="02040503050406030204" pitchFamily="18" charset="0"/>
                <a:ea typeface="Cambria" panose="02040503050406030204" pitchFamily="18" charset="0"/>
              </a:rPr>
              <a:t>Maintaining awareness of link conditions</a:t>
            </a:r>
          </a:p>
        </p:txBody>
      </p:sp>
      <p:sp>
        <p:nvSpPr>
          <p:cNvPr id="5" name="Slide Number Placeholder 4"/>
          <p:cNvSpPr>
            <a:spLocks noGrp="1"/>
          </p:cNvSpPr>
          <p:nvPr>
            <p:ph type="sldNum" sz="quarter" idx="11"/>
          </p:nvPr>
        </p:nvSpPr>
        <p:spPr>
          <a:xfrm>
            <a:off x="6000750" y="4743450"/>
            <a:ext cx="3086100" cy="273844"/>
          </a:xfrm>
        </p:spPr>
        <p:txBody>
          <a:bodyPr lIns="68580" tIns="34290" rIns="68580" bIns="34290"/>
          <a:lstStyle/>
          <a:p>
            <a:fld id="{1685C152-EEBF-44ED-B668-900F0D4FEC82}" type="slidenum">
              <a:rPr lang="en-US" smtClean="0"/>
              <a:pPr/>
              <a:t>134</a:t>
            </a:fld>
            <a:endParaRPr lang="en-US" dirty="0"/>
          </a:p>
        </p:txBody>
      </p:sp>
      <p:sp>
        <p:nvSpPr>
          <p:cNvPr id="2" name="Footer Placeholder 1"/>
          <p:cNvSpPr>
            <a:spLocks noGrp="1"/>
          </p:cNvSpPr>
          <p:nvPr>
            <p:ph type="ftr" sz="quarter" idx="11"/>
          </p:nvPr>
        </p:nvSpPr>
        <p:spPr>
          <a:xfrm>
            <a:off x="253603" y="4652962"/>
            <a:ext cx="3086100" cy="273844"/>
          </a:xfrm>
        </p:spPr>
        <p:txBody>
          <a:bodyPr lIns="68580" tIns="34290" rIns="68580" bIns="34290"/>
          <a:lstStyle/>
          <a:p>
            <a:r>
              <a:rPr lang="en-IN" dirty="0" smtClean="0"/>
              <a:t>18CSC302J- School of Computing (Odd </a:t>
            </a:r>
            <a:r>
              <a:rPr lang="en-IN" dirty="0" err="1" smtClean="0"/>
              <a:t>sem</a:t>
            </a:r>
            <a:r>
              <a:rPr lang="en-IN" dirty="0" smtClean="0"/>
              <a:t> 2020)</a:t>
            </a:r>
            <a:endParaRPr lang="en-IN" dirty="0"/>
          </a:p>
        </p:txBody>
      </p:sp>
      <p:pic>
        <p:nvPicPr>
          <p:cNvPr id="7" name="Google Shape;77;p14"/>
          <p:cNvPicPr preferRelativeResize="0"/>
          <p:nvPr/>
        </p:nvPicPr>
        <p:blipFill>
          <a:blip r:embed="rId3">
            <a:alphaModFix/>
          </a:blip>
          <a:stretch>
            <a:fillRect/>
          </a:stretch>
        </p:blipFill>
        <p:spPr>
          <a:xfrm>
            <a:off x="8318409" y="79237"/>
            <a:ext cx="700576" cy="389213"/>
          </a:xfrm>
          <a:prstGeom prst="rect">
            <a:avLst/>
          </a:prstGeom>
          <a:noFill/>
          <a:ln>
            <a:noFill/>
          </a:ln>
        </p:spPr>
      </p:pic>
    </p:spTree>
    <p:extLst>
      <p:ext uri="{BB962C8B-B14F-4D97-AF65-F5344CB8AC3E}">
        <p14:creationId xmlns:p14="http://schemas.microsoft.com/office/powerpoint/2010/main" val="122858226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normAutofit/>
          </a:bodyPr>
          <a:lstStyle/>
          <a:p>
            <a:r>
              <a:rPr lang="en-US" sz="2400" dirty="0" smtClean="0">
                <a:latin typeface="Cambria" panose="02040503050406030204" pitchFamily="18" charset="0"/>
                <a:ea typeface="Cambria" panose="02040503050406030204" pitchFamily="18" charset="0"/>
              </a:rPr>
              <a:t>HDLC `s ( High level Data link Control) family</a:t>
            </a:r>
            <a:endParaRPr lang="en-US" sz="2400" dirty="0">
              <a:latin typeface="Cambria" panose="02040503050406030204" pitchFamily="18" charset="0"/>
              <a:ea typeface="Cambria" panose="02040503050406030204" pitchFamily="18" charset="0"/>
            </a:endParaRPr>
          </a:p>
        </p:txBody>
      </p:sp>
      <p:sp>
        <p:nvSpPr>
          <p:cNvPr id="23555" name="Rectangle 3"/>
          <p:cNvSpPr>
            <a:spLocks noChangeArrowheads="1"/>
          </p:cNvSpPr>
          <p:nvPr/>
        </p:nvSpPr>
        <p:spPr bwMode="auto">
          <a:xfrm>
            <a:off x="3771900" y="1506682"/>
            <a:ext cx="1028700" cy="415637"/>
          </a:xfrm>
          <a:prstGeom prst="rect">
            <a:avLst/>
          </a:prstGeom>
          <a:solidFill>
            <a:schemeClr val="accent1"/>
          </a:solidFill>
          <a:ln w="9525">
            <a:solidFill>
              <a:schemeClr val="tx1"/>
            </a:solidFill>
            <a:miter lim="800000"/>
            <a:headEnd/>
            <a:tailEnd/>
          </a:ln>
          <a:effectLst/>
        </p:spPr>
        <p:txBody>
          <a:bodyPr wrap="none" lIns="68580" tIns="34290" rIns="68580" bIns="34290" anchor="ctr"/>
          <a:lstStyle/>
          <a:p>
            <a:r>
              <a:rPr lang="en-US" sz="1800" b="1" dirty="0">
                <a:latin typeface="Cambria" panose="02040503050406030204" pitchFamily="18" charset="0"/>
                <a:ea typeface="Cambria" panose="02040503050406030204" pitchFamily="18" charset="0"/>
              </a:rPr>
              <a:t>HDLC</a:t>
            </a:r>
          </a:p>
        </p:txBody>
      </p:sp>
      <p:sp>
        <p:nvSpPr>
          <p:cNvPr id="23566" name="Rectangle 14"/>
          <p:cNvSpPr>
            <a:spLocks noChangeArrowheads="1"/>
          </p:cNvSpPr>
          <p:nvPr/>
        </p:nvSpPr>
        <p:spPr bwMode="auto">
          <a:xfrm>
            <a:off x="2228850" y="2343150"/>
            <a:ext cx="857250" cy="514350"/>
          </a:xfrm>
          <a:prstGeom prst="rect">
            <a:avLst/>
          </a:prstGeom>
          <a:solidFill>
            <a:schemeClr val="accent1"/>
          </a:solidFill>
          <a:ln w="9525">
            <a:solidFill>
              <a:schemeClr val="tx1"/>
            </a:solidFill>
            <a:miter lim="800000"/>
            <a:headEnd/>
            <a:tailEnd/>
          </a:ln>
          <a:effectLst/>
        </p:spPr>
        <p:txBody>
          <a:bodyPr wrap="none" lIns="68580" tIns="34290" rIns="68580" bIns="34290" anchor="ctr"/>
          <a:lstStyle/>
          <a:p>
            <a:r>
              <a:rPr lang="en-US" sz="1500" b="1" dirty="0">
                <a:latin typeface="Cambria" panose="02040503050406030204" pitchFamily="18" charset="0"/>
                <a:ea typeface="Cambria" panose="02040503050406030204" pitchFamily="18" charset="0"/>
              </a:rPr>
              <a:t>LAPB</a:t>
            </a:r>
          </a:p>
          <a:p>
            <a:r>
              <a:rPr lang="en-US" sz="1500" b="1" dirty="0">
                <a:latin typeface="Cambria" panose="02040503050406030204" pitchFamily="18" charset="0"/>
                <a:ea typeface="Cambria" panose="02040503050406030204" pitchFamily="18" charset="0"/>
              </a:rPr>
              <a:t>(x. 25)</a:t>
            </a:r>
          </a:p>
        </p:txBody>
      </p:sp>
      <p:sp>
        <p:nvSpPr>
          <p:cNvPr id="23567" name="Rectangle 15"/>
          <p:cNvSpPr>
            <a:spLocks noChangeArrowheads="1"/>
          </p:cNvSpPr>
          <p:nvPr/>
        </p:nvSpPr>
        <p:spPr bwMode="auto">
          <a:xfrm>
            <a:off x="1257300" y="2343150"/>
            <a:ext cx="857250" cy="514350"/>
          </a:xfrm>
          <a:prstGeom prst="rect">
            <a:avLst/>
          </a:prstGeom>
          <a:solidFill>
            <a:schemeClr val="accent1"/>
          </a:solidFill>
          <a:ln w="9525">
            <a:solidFill>
              <a:schemeClr val="tx1"/>
            </a:solidFill>
            <a:miter lim="800000"/>
            <a:headEnd/>
            <a:tailEnd/>
          </a:ln>
          <a:effectLst/>
        </p:spPr>
        <p:txBody>
          <a:bodyPr wrap="none" lIns="68580" tIns="34290" rIns="68580" bIns="34290" anchor="ctr"/>
          <a:lstStyle/>
          <a:p>
            <a:r>
              <a:rPr lang="en-US" sz="1500" b="1" dirty="0">
                <a:latin typeface="Cambria" panose="02040503050406030204" pitchFamily="18" charset="0"/>
                <a:ea typeface="Cambria" panose="02040503050406030204" pitchFamily="18" charset="0"/>
              </a:rPr>
              <a:t>LAPM</a:t>
            </a:r>
          </a:p>
          <a:p>
            <a:r>
              <a:rPr lang="en-US" sz="1500" b="1" dirty="0">
                <a:latin typeface="Cambria" panose="02040503050406030204" pitchFamily="18" charset="0"/>
                <a:ea typeface="Cambria" panose="02040503050406030204" pitchFamily="18" charset="0"/>
              </a:rPr>
              <a:t>(v. 42)</a:t>
            </a:r>
          </a:p>
        </p:txBody>
      </p:sp>
      <p:sp>
        <p:nvSpPr>
          <p:cNvPr id="23568" name="Rectangle 16"/>
          <p:cNvSpPr>
            <a:spLocks noChangeArrowheads="1"/>
          </p:cNvSpPr>
          <p:nvPr/>
        </p:nvSpPr>
        <p:spPr bwMode="auto">
          <a:xfrm>
            <a:off x="3200400" y="2343150"/>
            <a:ext cx="857250" cy="514350"/>
          </a:xfrm>
          <a:prstGeom prst="rect">
            <a:avLst/>
          </a:prstGeom>
          <a:solidFill>
            <a:schemeClr val="accent1"/>
          </a:solidFill>
          <a:ln w="9525">
            <a:solidFill>
              <a:schemeClr val="tx1"/>
            </a:solidFill>
            <a:miter lim="800000"/>
            <a:headEnd/>
            <a:tailEnd/>
          </a:ln>
          <a:effectLst/>
        </p:spPr>
        <p:txBody>
          <a:bodyPr wrap="none" lIns="68580" tIns="34290" rIns="68580" bIns="34290" anchor="ctr"/>
          <a:lstStyle/>
          <a:p>
            <a:r>
              <a:rPr lang="en-US" sz="1500" b="1" dirty="0">
                <a:latin typeface="Cambria" panose="02040503050406030204" pitchFamily="18" charset="0"/>
                <a:ea typeface="Cambria" panose="02040503050406030204" pitchFamily="18" charset="0"/>
              </a:rPr>
              <a:t>LAPD</a:t>
            </a:r>
          </a:p>
          <a:p>
            <a:r>
              <a:rPr lang="en-US" sz="1500" b="1" dirty="0">
                <a:latin typeface="Cambria" panose="02040503050406030204" pitchFamily="18" charset="0"/>
                <a:ea typeface="Cambria" panose="02040503050406030204" pitchFamily="18" charset="0"/>
              </a:rPr>
              <a:t>(ISDN)</a:t>
            </a:r>
          </a:p>
        </p:txBody>
      </p:sp>
      <p:sp>
        <p:nvSpPr>
          <p:cNvPr id="23569" name="Rectangle 17"/>
          <p:cNvSpPr>
            <a:spLocks noChangeArrowheads="1"/>
          </p:cNvSpPr>
          <p:nvPr/>
        </p:nvSpPr>
        <p:spPr bwMode="auto">
          <a:xfrm>
            <a:off x="4171950" y="2343150"/>
            <a:ext cx="857250" cy="514350"/>
          </a:xfrm>
          <a:prstGeom prst="rect">
            <a:avLst/>
          </a:prstGeom>
          <a:solidFill>
            <a:schemeClr val="accent1"/>
          </a:solidFill>
          <a:ln w="9525">
            <a:solidFill>
              <a:schemeClr val="tx1"/>
            </a:solidFill>
            <a:miter lim="800000"/>
            <a:headEnd/>
            <a:tailEnd/>
          </a:ln>
          <a:effectLst/>
        </p:spPr>
        <p:txBody>
          <a:bodyPr wrap="none" lIns="68580" tIns="34290" rIns="68580" bIns="34290" anchor="ctr"/>
          <a:lstStyle/>
          <a:p>
            <a:r>
              <a:rPr lang="en-US" sz="1500" b="1" dirty="0">
                <a:latin typeface="Cambria" panose="02040503050406030204" pitchFamily="18" charset="0"/>
                <a:ea typeface="Cambria" panose="02040503050406030204" pitchFamily="18" charset="0"/>
              </a:rPr>
              <a:t>LLC</a:t>
            </a:r>
          </a:p>
          <a:p>
            <a:r>
              <a:rPr lang="en-US" sz="1500" b="1" dirty="0">
                <a:latin typeface="Cambria" panose="02040503050406030204" pitchFamily="18" charset="0"/>
                <a:ea typeface="Cambria" panose="02040503050406030204" pitchFamily="18" charset="0"/>
              </a:rPr>
              <a:t>(LANs)</a:t>
            </a:r>
          </a:p>
        </p:txBody>
      </p:sp>
      <p:sp>
        <p:nvSpPr>
          <p:cNvPr id="23570" name="Rectangle 18"/>
          <p:cNvSpPr>
            <a:spLocks noChangeArrowheads="1"/>
          </p:cNvSpPr>
          <p:nvPr/>
        </p:nvSpPr>
        <p:spPr bwMode="auto">
          <a:xfrm>
            <a:off x="5143500" y="2343150"/>
            <a:ext cx="857250" cy="514350"/>
          </a:xfrm>
          <a:prstGeom prst="rect">
            <a:avLst/>
          </a:prstGeom>
          <a:solidFill>
            <a:schemeClr val="accent1"/>
          </a:solidFill>
          <a:ln w="9525">
            <a:solidFill>
              <a:schemeClr val="tx1"/>
            </a:solidFill>
            <a:miter lim="800000"/>
            <a:headEnd/>
            <a:tailEnd/>
          </a:ln>
          <a:effectLst/>
        </p:spPr>
        <p:txBody>
          <a:bodyPr wrap="none" lIns="68580" tIns="34290" rIns="68580" bIns="34290" anchor="ctr"/>
          <a:lstStyle/>
          <a:p>
            <a:r>
              <a:rPr lang="en-US" sz="1500" b="1" dirty="0">
                <a:latin typeface="Cambria" panose="02040503050406030204" pitchFamily="18" charset="0"/>
                <a:ea typeface="Cambria" panose="02040503050406030204" pitchFamily="18" charset="0"/>
              </a:rPr>
              <a:t>SDLC</a:t>
            </a:r>
          </a:p>
          <a:p>
            <a:r>
              <a:rPr lang="en-US" sz="1500" b="1" dirty="0">
                <a:latin typeface="Cambria" panose="02040503050406030204" pitchFamily="18" charset="0"/>
                <a:ea typeface="Cambria" panose="02040503050406030204" pitchFamily="18" charset="0"/>
              </a:rPr>
              <a:t>(SNA)</a:t>
            </a:r>
          </a:p>
        </p:txBody>
      </p:sp>
      <p:sp>
        <p:nvSpPr>
          <p:cNvPr id="23571" name="Rectangle 19"/>
          <p:cNvSpPr>
            <a:spLocks noChangeArrowheads="1"/>
          </p:cNvSpPr>
          <p:nvPr/>
        </p:nvSpPr>
        <p:spPr bwMode="auto">
          <a:xfrm>
            <a:off x="6400800" y="2343150"/>
            <a:ext cx="857250" cy="514350"/>
          </a:xfrm>
          <a:prstGeom prst="rect">
            <a:avLst/>
          </a:prstGeom>
          <a:solidFill>
            <a:schemeClr val="accent1"/>
          </a:solidFill>
          <a:ln w="9525">
            <a:solidFill>
              <a:schemeClr val="tx1"/>
            </a:solidFill>
            <a:miter lim="800000"/>
            <a:headEnd/>
            <a:tailEnd/>
          </a:ln>
          <a:effectLst/>
        </p:spPr>
        <p:txBody>
          <a:bodyPr wrap="none" lIns="68580" tIns="34290" rIns="68580" bIns="34290" anchor="ctr"/>
          <a:lstStyle/>
          <a:p>
            <a:r>
              <a:rPr lang="en-US" sz="1500" b="1" dirty="0">
                <a:latin typeface="Cambria" panose="02040503050406030204" pitchFamily="18" charset="0"/>
                <a:ea typeface="Cambria" panose="02040503050406030204" pitchFamily="18" charset="0"/>
              </a:rPr>
              <a:t>LAPX</a:t>
            </a:r>
          </a:p>
          <a:p>
            <a:r>
              <a:rPr lang="en-US" sz="1500" b="1" dirty="0">
                <a:latin typeface="Cambria" panose="02040503050406030204" pitchFamily="18" charset="0"/>
                <a:ea typeface="Cambria" panose="02040503050406030204" pitchFamily="18" charset="0"/>
              </a:rPr>
              <a:t>(</a:t>
            </a:r>
            <a:r>
              <a:rPr lang="en-US" sz="1500" b="1" dirty="0" err="1">
                <a:latin typeface="Cambria" panose="02040503050406030204" pitchFamily="18" charset="0"/>
                <a:ea typeface="Cambria" panose="02040503050406030204" pitchFamily="18" charset="0"/>
              </a:rPr>
              <a:t>teletex</a:t>
            </a:r>
            <a:r>
              <a:rPr lang="en-US" sz="1500" b="1" dirty="0">
                <a:latin typeface="Cambria" panose="02040503050406030204" pitchFamily="18" charset="0"/>
                <a:ea typeface="Cambria" panose="02040503050406030204" pitchFamily="18" charset="0"/>
              </a:rPr>
              <a:t>)</a:t>
            </a:r>
          </a:p>
        </p:txBody>
      </p:sp>
      <p:sp>
        <p:nvSpPr>
          <p:cNvPr id="23573" name="Line 21"/>
          <p:cNvSpPr>
            <a:spLocks noChangeShapeType="1"/>
          </p:cNvSpPr>
          <p:nvPr/>
        </p:nvSpPr>
        <p:spPr bwMode="auto">
          <a:xfrm>
            <a:off x="4286250" y="1943100"/>
            <a:ext cx="0" cy="171450"/>
          </a:xfrm>
          <a:prstGeom prst="line">
            <a:avLst/>
          </a:prstGeom>
          <a:noFill/>
          <a:ln w="25400">
            <a:solidFill>
              <a:schemeClr val="tx1"/>
            </a:solidFill>
            <a:miter lim="800000"/>
            <a:headEnd/>
            <a:tailEnd/>
          </a:ln>
          <a:effectLst/>
        </p:spPr>
        <p:txBody>
          <a:bodyPr wrap="none" lIns="68580" tIns="34290" rIns="68580" bIns="34290"/>
          <a:lstStyle/>
          <a:p>
            <a:endParaRPr lang="en-US"/>
          </a:p>
        </p:txBody>
      </p:sp>
      <p:sp>
        <p:nvSpPr>
          <p:cNvPr id="23574" name="Line 22"/>
          <p:cNvSpPr>
            <a:spLocks noChangeShapeType="1"/>
          </p:cNvSpPr>
          <p:nvPr/>
        </p:nvSpPr>
        <p:spPr bwMode="auto">
          <a:xfrm>
            <a:off x="1771650" y="2114550"/>
            <a:ext cx="5029200" cy="0"/>
          </a:xfrm>
          <a:prstGeom prst="line">
            <a:avLst/>
          </a:prstGeom>
          <a:noFill/>
          <a:ln w="9525">
            <a:solidFill>
              <a:schemeClr val="tx1"/>
            </a:solidFill>
            <a:miter lim="800000"/>
            <a:headEnd/>
            <a:tailEnd/>
          </a:ln>
          <a:effectLst/>
        </p:spPr>
        <p:txBody>
          <a:bodyPr wrap="none" lIns="68580" tIns="34290" rIns="68580" bIns="34290"/>
          <a:lstStyle/>
          <a:p>
            <a:endParaRPr lang="en-US"/>
          </a:p>
        </p:txBody>
      </p:sp>
      <p:sp>
        <p:nvSpPr>
          <p:cNvPr id="23575" name="Line 23"/>
          <p:cNvSpPr>
            <a:spLocks noChangeShapeType="1"/>
          </p:cNvSpPr>
          <p:nvPr/>
        </p:nvSpPr>
        <p:spPr bwMode="auto">
          <a:xfrm>
            <a:off x="1771650" y="2114550"/>
            <a:ext cx="0" cy="228600"/>
          </a:xfrm>
          <a:prstGeom prst="line">
            <a:avLst/>
          </a:prstGeom>
          <a:noFill/>
          <a:ln w="9525">
            <a:solidFill>
              <a:schemeClr val="tx1"/>
            </a:solidFill>
            <a:miter lim="800000"/>
            <a:headEnd/>
            <a:tailEnd/>
          </a:ln>
          <a:effectLst/>
        </p:spPr>
        <p:txBody>
          <a:bodyPr wrap="none" lIns="68580" tIns="34290" rIns="68580" bIns="34290"/>
          <a:lstStyle/>
          <a:p>
            <a:endParaRPr lang="en-US"/>
          </a:p>
        </p:txBody>
      </p:sp>
      <p:sp>
        <p:nvSpPr>
          <p:cNvPr id="23576" name="Line 24"/>
          <p:cNvSpPr>
            <a:spLocks noChangeShapeType="1"/>
          </p:cNvSpPr>
          <p:nvPr/>
        </p:nvSpPr>
        <p:spPr bwMode="auto">
          <a:xfrm>
            <a:off x="5543550" y="2114550"/>
            <a:ext cx="0" cy="228600"/>
          </a:xfrm>
          <a:prstGeom prst="line">
            <a:avLst/>
          </a:prstGeom>
          <a:noFill/>
          <a:ln w="9525">
            <a:solidFill>
              <a:schemeClr val="tx1"/>
            </a:solidFill>
            <a:miter lim="800000"/>
            <a:headEnd/>
            <a:tailEnd/>
          </a:ln>
          <a:effectLst/>
        </p:spPr>
        <p:txBody>
          <a:bodyPr wrap="none" lIns="68580" tIns="34290" rIns="68580" bIns="34290"/>
          <a:lstStyle/>
          <a:p>
            <a:endParaRPr lang="en-US"/>
          </a:p>
        </p:txBody>
      </p:sp>
      <p:sp>
        <p:nvSpPr>
          <p:cNvPr id="23577" name="Line 25"/>
          <p:cNvSpPr>
            <a:spLocks noChangeShapeType="1"/>
          </p:cNvSpPr>
          <p:nvPr/>
        </p:nvSpPr>
        <p:spPr bwMode="auto">
          <a:xfrm>
            <a:off x="2686050" y="2114550"/>
            <a:ext cx="0" cy="228600"/>
          </a:xfrm>
          <a:prstGeom prst="line">
            <a:avLst/>
          </a:prstGeom>
          <a:noFill/>
          <a:ln w="9525">
            <a:solidFill>
              <a:schemeClr val="tx1"/>
            </a:solidFill>
            <a:miter lim="800000"/>
            <a:headEnd/>
            <a:tailEnd/>
          </a:ln>
          <a:effectLst/>
        </p:spPr>
        <p:txBody>
          <a:bodyPr wrap="none" lIns="68580" tIns="34290" rIns="68580" bIns="34290"/>
          <a:lstStyle/>
          <a:p>
            <a:endParaRPr lang="en-US"/>
          </a:p>
        </p:txBody>
      </p:sp>
      <p:sp>
        <p:nvSpPr>
          <p:cNvPr id="23578" name="Line 26"/>
          <p:cNvSpPr>
            <a:spLocks noChangeShapeType="1"/>
          </p:cNvSpPr>
          <p:nvPr/>
        </p:nvSpPr>
        <p:spPr bwMode="auto">
          <a:xfrm>
            <a:off x="2114550" y="2457450"/>
            <a:ext cx="0" cy="228600"/>
          </a:xfrm>
          <a:prstGeom prst="line">
            <a:avLst/>
          </a:prstGeom>
          <a:noFill/>
          <a:ln w="9525">
            <a:solidFill>
              <a:schemeClr val="tx1"/>
            </a:solidFill>
            <a:miter lim="800000"/>
            <a:headEnd/>
            <a:tailEnd/>
          </a:ln>
          <a:effectLst/>
        </p:spPr>
        <p:txBody>
          <a:bodyPr wrap="none" lIns="68580" tIns="34290" rIns="68580" bIns="34290"/>
          <a:lstStyle/>
          <a:p>
            <a:endParaRPr lang="en-US"/>
          </a:p>
        </p:txBody>
      </p:sp>
      <p:sp>
        <p:nvSpPr>
          <p:cNvPr id="23579" name="Line 27"/>
          <p:cNvSpPr>
            <a:spLocks noChangeShapeType="1"/>
          </p:cNvSpPr>
          <p:nvPr/>
        </p:nvSpPr>
        <p:spPr bwMode="auto">
          <a:xfrm>
            <a:off x="2228850" y="2571750"/>
            <a:ext cx="0" cy="228600"/>
          </a:xfrm>
          <a:prstGeom prst="line">
            <a:avLst/>
          </a:prstGeom>
          <a:noFill/>
          <a:ln w="9525">
            <a:solidFill>
              <a:schemeClr val="tx1"/>
            </a:solidFill>
            <a:miter lim="800000"/>
            <a:headEnd/>
            <a:tailEnd/>
          </a:ln>
          <a:effectLst/>
        </p:spPr>
        <p:txBody>
          <a:bodyPr wrap="none" lIns="68580" tIns="34290" rIns="68580" bIns="34290"/>
          <a:lstStyle/>
          <a:p>
            <a:endParaRPr lang="en-US"/>
          </a:p>
        </p:txBody>
      </p:sp>
      <p:sp>
        <p:nvSpPr>
          <p:cNvPr id="23580" name="Line 28"/>
          <p:cNvSpPr>
            <a:spLocks noChangeShapeType="1"/>
          </p:cNvSpPr>
          <p:nvPr/>
        </p:nvSpPr>
        <p:spPr bwMode="auto">
          <a:xfrm>
            <a:off x="6800850" y="2114550"/>
            <a:ext cx="0" cy="228600"/>
          </a:xfrm>
          <a:prstGeom prst="line">
            <a:avLst/>
          </a:prstGeom>
          <a:noFill/>
          <a:ln w="9525">
            <a:solidFill>
              <a:schemeClr val="tx1"/>
            </a:solidFill>
            <a:miter lim="800000"/>
            <a:headEnd/>
            <a:tailEnd/>
          </a:ln>
          <a:effectLst/>
        </p:spPr>
        <p:txBody>
          <a:bodyPr wrap="none" lIns="68580" tIns="34290" rIns="68580" bIns="34290"/>
          <a:lstStyle/>
          <a:p>
            <a:endParaRPr lang="en-US"/>
          </a:p>
        </p:txBody>
      </p:sp>
      <p:sp>
        <p:nvSpPr>
          <p:cNvPr id="23581" name="Line 29"/>
          <p:cNvSpPr>
            <a:spLocks noChangeShapeType="1"/>
          </p:cNvSpPr>
          <p:nvPr/>
        </p:nvSpPr>
        <p:spPr bwMode="auto">
          <a:xfrm>
            <a:off x="3657600" y="2114550"/>
            <a:ext cx="0" cy="228600"/>
          </a:xfrm>
          <a:prstGeom prst="line">
            <a:avLst/>
          </a:prstGeom>
          <a:noFill/>
          <a:ln w="9525">
            <a:solidFill>
              <a:schemeClr val="tx1"/>
            </a:solidFill>
            <a:miter lim="800000"/>
            <a:headEnd/>
            <a:tailEnd/>
          </a:ln>
          <a:effectLst/>
        </p:spPr>
        <p:txBody>
          <a:bodyPr wrap="none" lIns="68580" tIns="34290" rIns="68580" bIns="34290"/>
          <a:lstStyle/>
          <a:p>
            <a:endParaRPr lang="en-US"/>
          </a:p>
        </p:txBody>
      </p:sp>
      <p:sp>
        <p:nvSpPr>
          <p:cNvPr id="23582" name="Line 30"/>
          <p:cNvSpPr>
            <a:spLocks noChangeShapeType="1"/>
          </p:cNvSpPr>
          <p:nvPr/>
        </p:nvSpPr>
        <p:spPr bwMode="auto">
          <a:xfrm>
            <a:off x="4629150" y="2114550"/>
            <a:ext cx="0" cy="228600"/>
          </a:xfrm>
          <a:prstGeom prst="line">
            <a:avLst/>
          </a:prstGeom>
          <a:noFill/>
          <a:ln w="9525">
            <a:solidFill>
              <a:schemeClr val="tx1"/>
            </a:solidFill>
            <a:miter lim="800000"/>
            <a:headEnd/>
            <a:tailEnd/>
          </a:ln>
          <a:effectLst/>
        </p:spPr>
        <p:txBody>
          <a:bodyPr wrap="none" lIns="68580" tIns="34290" rIns="68580" bIns="34290"/>
          <a:lstStyle/>
          <a:p>
            <a:endParaRPr lang="en-US"/>
          </a:p>
        </p:txBody>
      </p:sp>
      <p:sp>
        <p:nvSpPr>
          <p:cNvPr id="23584" name="Line 32"/>
          <p:cNvSpPr>
            <a:spLocks noChangeShapeType="1"/>
          </p:cNvSpPr>
          <p:nvPr/>
        </p:nvSpPr>
        <p:spPr bwMode="auto">
          <a:xfrm>
            <a:off x="6172200" y="2114550"/>
            <a:ext cx="0" cy="1085850"/>
          </a:xfrm>
          <a:prstGeom prst="line">
            <a:avLst/>
          </a:prstGeom>
          <a:noFill/>
          <a:ln w="9525">
            <a:solidFill>
              <a:schemeClr val="tx1"/>
            </a:solidFill>
            <a:miter lim="800000"/>
            <a:headEnd/>
            <a:tailEnd/>
          </a:ln>
          <a:effectLst/>
        </p:spPr>
        <p:txBody>
          <a:bodyPr wrap="none" lIns="68580" tIns="34290" rIns="68580" bIns="34290"/>
          <a:lstStyle/>
          <a:p>
            <a:endParaRPr lang="en-US"/>
          </a:p>
        </p:txBody>
      </p:sp>
      <p:sp>
        <p:nvSpPr>
          <p:cNvPr id="23585" name="Line 33"/>
          <p:cNvSpPr>
            <a:spLocks noChangeShapeType="1"/>
          </p:cNvSpPr>
          <p:nvPr/>
        </p:nvSpPr>
        <p:spPr bwMode="auto">
          <a:xfrm>
            <a:off x="3314700" y="3200400"/>
            <a:ext cx="4114800" cy="0"/>
          </a:xfrm>
          <a:prstGeom prst="line">
            <a:avLst/>
          </a:prstGeom>
          <a:noFill/>
          <a:ln w="9525">
            <a:solidFill>
              <a:schemeClr val="tx1"/>
            </a:solidFill>
            <a:miter lim="800000"/>
            <a:headEnd/>
            <a:tailEnd/>
          </a:ln>
          <a:effectLst/>
        </p:spPr>
        <p:txBody>
          <a:bodyPr wrap="none" lIns="68580" tIns="34290" rIns="68580" bIns="34290"/>
          <a:lstStyle/>
          <a:p>
            <a:endParaRPr lang="en-US"/>
          </a:p>
        </p:txBody>
      </p:sp>
      <p:sp>
        <p:nvSpPr>
          <p:cNvPr id="23586" name="Line 34"/>
          <p:cNvSpPr>
            <a:spLocks noChangeShapeType="1"/>
          </p:cNvSpPr>
          <p:nvPr/>
        </p:nvSpPr>
        <p:spPr bwMode="auto">
          <a:xfrm>
            <a:off x="3314700" y="3200400"/>
            <a:ext cx="0" cy="228600"/>
          </a:xfrm>
          <a:prstGeom prst="line">
            <a:avLst/>
          </a:prstGeom>
          <a:noFill/>
          <a:ln w="9525">
            <a:solidFill>
              <a:schemeClr val="tx1"/>
            </a:solidFill>
            <a:miter lim="800000"/>
            <a:headEnd/>
            <a:tailEnd/>
          </a:ln>
          <a:effectLst/>
        </p:spPr>
        <p:txBody>
          <a:bodyPr wrap="none" lIns="68580" tIns="34290" rIns="68580" bIns="34290"/>
          <a:lstStyle/>
          <a:p>
            <a:endParaRPr lang="en-US"/>
          </a:p>
        </p:txBody>
      </p:sp>
      <p:sp>
        <p:nvSpPr>
          <p:cNvPr id="23587" name="Line 35"/>
          <p:cNvSpPr>
            <a:spLocks noChangeShapeType="1"/>
          </p:cNvSpPr>
          <p:nvPr/>
        </p:nvSpPr>
        <p:spPr bwMode="auto">
          <a:xfrm>
            <a:off x="4171950" y="3200400"/>
            <a:ext cx="0" cy="228600"/>
          </a:xfrm>
          <a:prstGeom prst="line">
            <a:avLst/>
          </a:prstGeom>
          <a:noFill/>
          <a:ln w="9525">
            <a:solidFill>
              <a:schemeClr val="tx1"/>
            </a:solidFill>
            <a:miter lim="800000"/>
            <a:headEnd/>
            <a:tailEnd/>
          </a:ln>
          <a:effectLst/>
        </p:spPr>
        <p:txBody>
          <a:bodyPr wrap="none" lIns="68580" tIns="34290" rIns="68580" bIns="34290"/>
          <a:lstStyle/>
          <a:p>
            <a:endParaRPr lang="en-US"/>
          </a:p>
        </p:txBody>
      </p:sp>
      <p:sp>
        <p:nvSpPr>
          <p:cNvPr id="23588" name="Rectangle 36"/>
          <p:cNvSpPr>
            <a:spLocks noChangeArrowheads="1"/>
          </p:cNvSpPr>
          <p:nvPr/>
        </p:nvSpPr>
        <p:spPr bwMode="auto">
          <a:xfrm>
            <a:off x="2743200" y="3429000"/>
            <a:ext cx="857250" cy="514350"/>
          </a:xfrm>
          <a:prstGeom prst="rect">
            <a:avLst/>
          </a:prstGeom>
          <a:solidFill>
            <a:schemeClr val="accent1"/>
          </a:solidFill>
          <a:ln w="9525">
            <a:solidFill>
              <a:schemeClr val="tx1"/>
            </a:solidFill>
            <a:miter lim="800000"/>
            <a:headEnd/>
            <a:tailEnd/>
          </a:ln>
          <a:effectLst/>
        </p:spPr>
        <p:txBody>
          <a:bodyPr wrap="none" lIns="68580" tIns="34290" rIns="68580" bIns="34290" anchor="ctr"/>
          <a:lstStyle/>
          <a:p>
            <a:r>
              <a:rPr lang="en-US" sz="1500" b="1" dirty="0">
                <a:latin typeface="Cambria" panose="02040503050406030204" pitchFamily="18" charset="0"/>
                <a:ea typeface="Cambria" panose="02040503050406030204" pitchFamily="18" charset="0"/>
              </a:rPr>
              <a:t>ESF</a:t>
            </a:r>
          </a:p>
          <a:p>
            <a:r>
              <a:rPr lang="en-US" sz="1500" b="1" dirty="0">
                <a:latin typeface="Cambria" panose="02040503050406030204" pitchFamily="18" charset="0"/>
                <a:ea typeface="Cambria" panose="02040503050406030204" pitchFamily="18" charset="0"/>
              </a:rPr>
              <a:t>(T1)</a:t>
            </a:r>
          </a:p>
        </p:txBody>
      </p:sp>
      <p:sp>
        <p:nvSpPr>
          <p:cNvPr id="23589" name="Rectangle 37"/>
          <p:cNvSpPr>
            <a:spLocks noChangeArrowheads="1"/>
          </p:cNvSpPr>
          <p:nvPr/>
        </p:nvSpPr>
        <p:spPr bwMode="auto">
          <a:xfrm>
            <a:off x="3714750" y="3429000"/>
            <a:ext cx="857250" cy="514350"/>
          </a:xfrm>
          <a:prstGeom prst="rect">
            <a:avLst/>
          </a:prstGeom>
          <a:solidFill>
            <a:schemeClr val="accent1"/>
          </a:solidFill>
          <a:ln w="9525">
            <a:solidFill>
              <a:schemeClr val="tx1"/>
            </a:solidFill>
            <a:miter lim="800000"/>
            <a:headEnd/>
            <a:tailEnd/>
          </a:ln>
          <a:effectLst/>
        </p:spPr>
        <p:txBody>
          <a:bodyPr wrap="none" lIns="68580" tIns="34290" rIns="68580" bIns="34290" anchor="ctr"/>
          <a:lstStyle/>
          <a:p>
            <a:r>
              <a:rPr lang="en-US" sz="1500" b="1" dirty="0">
                <a:latin typeface="Cambria" panose="02040503050406030204" pitchFamily="18" charset="0"/>
                <a:ea typeface="Cambria" panose="02040503050406030204" pitchFamily="18" charset="0"/>
              </a:rPr>
              <a:t>MTP-2</a:t>
            </a:r>
          </a:p>
          <a:p>
            <a:r>
              <a:rPr lang="en-US" sz="1500" b="1" dirty="0">
                <a:latin typeface="Cambria" panose="02040503050406030204" pitchFamily="18" charset="0"/>
                <a:ea typeface="Cambria" panose="02040503050406030204" pitchFamily="18" charset="0"/>
              </a:rPr>
              <a:t>(SS7)</a:t>
            </a:r>
          </a:p>
        </p:txBody>
      </p:sp>
      <p:sp>
        <p:nvSpPr>
          <p:cNvPr id="23590" name="Rectangle 38"/>
          <p:cNvSpPr>
            <a:spLocks noChangeArrowheads="1"/>
          </p:cNvSpPr>
          <p:nvPr/>
        </p:nvSpPr>
        <p:spPr bwMode="auto">
          <a:xfrm>
            <a:off x="4686300" y="3429000"/>
            <a:ext cx="857250" cy="514350"/>
          </a:xfrm>
          <a:prstGeom prst="rect">
            <a:avLst/>
          </a:prstGeom>
          <a:solidFill>
            <a:schemeClr val="accent1"/>
          </a:solidFill>
          <a:ln w="9525">
            <a:solidFill>
              <a:schemeClr val="tx1"/>
            </a:solidFill>
            <a:miter lim="800000"/>
            <a:headEnd/>
            <a:tailEnd/>
          </a:ln>
          <a:effectLst/>
        </p:spPr>
        <p:txBody>
          <a:bodyPr wrap="none" lIns="68580" tIns="34290" rIns="68580" bIns="34290" anchor="ctr"/>
          <a:lstStyle/>
          <a:p>
            <a:r>
              <a:rPr lang="en-US" sz="1500" b="1" dirty="0" err="1">
                <a:latin typeface="Cambria" panose="02040503050406030204" pitchFamily="18" charset="0"/>
                <a:ea typeface="Cambria" panose="02040503050406030204" pitchFamily="18" charset="0"/>
              </a:rPr>
              <a:t>LAPDm</a:t>
            </a:r>
            <a:endParaRPr lang="en-US" sz="1500" b="1" dirty="0">
              <a:latin typeface="Cambria" panose="02040503050406030204" pitchFamily="18" charset="0"/>
              <a:ea typeface="Cambria" panose="02040503050406030204" pitchFamily="18" charset="0"/>
            </a:endParaRPr>
          </a:p>
          <a:p>
            <a:r>
              <a:rPr lang="en-US" sz="1500" b="1" dirty="0">
                <a:latin typeface="Cambria" panose="02040503050406030204" pitchFamily="18" charset="0"/>
                <a:ea typeface="Cambria" panose="02040503050406030204" pitchFamily="18" charset="0"/>
              </a:rPr>
              <a:t>(GSM)</a:t>
            </a:r>
          </a:p>
        </p:txBody>
      </p:sp>
      <p:sp>
        <p:nvSpPr>
          <p:cNvPr id="23591" name="Line 39"/>
          <p:cNvSpPr>
            <a:spLocks noChangeShapeType="1"/>
          </p:cNvSpPr>
          <p:nvPr/>
        </p:nvSpPr>
        <p:spPr bwMode="auto">
          <a:xfrm>
            <a:off x="5143500" y="3200400"/>
            <a:ext cx="0" cy="228600"/>
          </a:xfrm>
          <a:prstGeom prst="line">
            <a:avLst/>
          </a:prstGeom>
          <a:noFill/>
          <a:ln w="9525">
            <a:solidFill>
              <a:schemeClr val="tx1"/>
            </a:solidFill>
            <a:miter lim="800000"/>
            <a:headEnd/>
            <a:tailEnd/>
          </a:ln>
          <a:effectLst/>
        </p:spPr>
        <p:txBody>
          <a:bodyPr wrap="none" lIns="68580" tIns="34290" rIns="68580" bIns="34290"/>
          <a:lstStyle/>
          <a:p>
            <a:endParaRPr lang="en-US"/>
          </a:p>
        </p:txBody>
      </p:sp>
      <p:sp>
        <p:nvSpPr>
          <p:cNvPr id="23592" name="Rectangle 40"/>
          <p:cNvSpPr>
            <a:spLocks noChangeArrowheads="1"/>
          </p:cNvSpPr>
          <p:nvPr/>
        </p:nvSpPr>
        <p:spPr bwMode="auto">
          <a:xfrm>
            <a:off x="5657850" y="3429000"/>
            <a:ext cx="1257300" cy="514350"/>
          </a:xfrm>
          <a:prstGeom prst="rect">
            <a:avLst/>
          </a:prstGeom>
          <a:solidFill>
            <a:schemeClr val="accent1"/>
          </a:solidFill>
          <a:ln w="9525">
            <a:solidFill>
              <a:schemeClr val="tx1"/>
            </a:solidFill>
            <a:miter lim="800000"/>
            <a:headEnd/>
            <a:tailEnd/>
          </a:ln>
          <a:effectLst/>
        </p:spPr>
        <p:txBody>
          <a:bodyPr wrap="none" lIns="68580" tIns="34290" rIns="68580" bIns="34290" anchor="ctr"/>
          <a:lstStyle/>
          <a:p>
            <a:r>
              <a:rPr lang="en-US" sz="1500" b="1" dirty="0">
                <a:latin typeface="Cambria" panose="02040503050406030204" pitchFamily="18" charset="0"/>
                <a:ea typeface="Cambria" panose="02040503050406030204" pitchFamily="18" charset="0"/>
              </a:rPr>
              <a:t>LAPF</a:t>
            </a:r>
          </a:p>
          <a:p>
            <a:r>
              <a:rPr lang="en-US" sz="1500" b="1" dirty="0">
                <a:latin typeface="Cambria" panose="02040503050406030204" pitchFamily="18" charset="0"/>
                <a:ea typeface="Cambria" panose="02040503050406030204" pitchFamily="18" charset="0"/>
              </a:rPr>
              <a:t>(frame-relay)</a:t>
            </a:r>
          </a:p>
        </p:txBody>
      </p:sp>
      <p:sp>
        <p:nvSpPr>
          <p:cNvPr id="23593" name="Rectangle 41"/>
          <p:cNvSpPr>
            <a:spLocks noChangeArrowheads="1"/>
          </p:cNvSpPr>
          <p:nvPr/>
        </p:nvSpPr>
        <p:spPr bwMode="auto">
          <a:xfrm>
            <a:off x="7029450" y="3429000"/>
            <a:ext cx="857250" cy="514350"/>
          </a:xfrm>
          <a:prstGeom prst="rect">
            <a:avLst/>
          </a:prstGeom>
          <a:solidFill>
            <a:schemeClr val="accent1"/>
          </a:solidFill>
          <a:ln w="9525">
            <a:solidFill>
              <a:schemeClr val="tx1"/>
            </a:solidFill>
            <a:miter lim="800000"/>
            <a:headEnd/>
            <a:tailEnd/>
          </a:ln>
          <a:effectLst/>
        </p:spPr>
        <p:txBody>
          <a:bodyPr wrap="none" lIns="68580" tIns="34290" rIns="68580" bIns="34290" anchor="ctr"/>
          <a:lstStyle/>
          <a:p>
            <a:r>
              <a:rPr lang="en-US" sz="1500" b="1" dirty="0">
                <a:latin typeface="Cambria" panose="02040503050406030204" pitchFamily="18" charset="0"/>
                <a:ea typeface="Cambria" panose="02040503050406030204" pitchFamily="18" charset="0"/>
              </a:rPr>
              <a:t>PPP</a:t>
            </a:r>
          </a:p>
          <a:p>
            <a:r>
              <a:rPr lang="en-US" sz="1500" b="1" dirty="0">
                <a:latin typeface="Cambria" panose="02040503050406030204" pitchFamily="18" charset="0"/>
                <a:ea typeface="Cambria" panose="02040503050406030204" pitchFamily="18" charset="0"/>
              </a:rPr>
              <a:t>(many)</a:t>
            </a:r>
          </a:p>
        </p:txBody>
      </p:sp>
      <p:sp>
        <p:nvSpPr>
          <p:cNvPr id="23594" name="Line 42"/>
          <p:cNvSpPr>
            <a:spLocks noChangeShapeType="1"/>
          </p:cNvSpPr>
          <p:nvPr/>
        </p:nvSpPr>
        <p:spPr bwMode="auto">
          <a:xfrm>
            <a:off x="6400800" y="3200400"/>
            <a:ext cx="0" cy="228600"/>
          </a:xfrm>
          <a:prstGeom prst="line">
            <a:avLst/>
          </a:prstGeom>
          <a:noFill/>
          <a:ln w="9525">
            <a:solidFill>
              <a:schemeClr val="tx1"/>
            </a:solidFill>
            <a:miter lim="800000"/>
            <a:headEnd/>
            <a:tailEnd/>
          </a:ln>
          <a:effectLst/>
        </p:spPr>
        <p:txBody>
          <a:bodyPr wrap="none" lIns="68580" tIns="34290" rIns="68580" bIns="34290"/>
          <a:lstStyle/>
          <a:p>
            <a:endParaRPr lang="en-US"/>
          </a:p>
        </p:txBody>
      </p:sp>
      <p:sp>
        <p:nvSpPr>
          <p:cNvPr id="23595" name="Line 43"/>
          <p:cNvSpPr>
            <a:spLocks noChangeShapeType="1"/>
          </p:cNvSpPr>
          <p:nvPr/>
        </p:nvSpPr>
        <p:spPr bwMode="auto">
          <a:xfrm>
            <a:off x="7429500" y="3200400"/>
            <a:ext cx="0" cy="228600"/>
          </a:xfrm>
          <a:prstGeom prst="line">
            <a:avLst/>
          </a:prstGeom>
          <a:noFill/>
          <a:ln w="9525">
            <a:solidFill>
              <a:schemeClr val="tx1"/>
            </a:solidFill>
            <a:miter lim="800000"/>
            <a:headEnd/>
            <a:tailEnd/>
          </a:ln>
          <a:effectLst/>
        </p:spPr>
        <p:txBody>
          <a:bodyPr wrap="none" lIns="68580" tIns="34290" rIns="68580" bIns="34290"/>
          <a:lstStyle/>
          <a:p>
            <a:endParaRPr lang="en-US"/>
          </a:p>
        </p:txBody>
      </p:sp>
      <p:sp>
        <p:nvSpPr>
          <p:cNvPr id="33" name="Slide Number Placeholder 32"/>
          <p:cNvSpPr>
            <a:spLocks noGrp="1"/>
          </p:cNvSpPr>
          <p:nvPr>
            <p:ph type="sldNum" sz="quarter" idx="4294967295"/>
          </p:nvPr>
        </p:nvSpPr>
        <p:spPr>
          <a:xfrm>
            <a:off x="5804297" y="4800600"/>
            <a:ext cx="3086100" cy="273844"/>
          </a:xfrm>
          <a:prstGeom prst="rect">
            <a:avLst/>
          </a:prstGeom>
        </p:spPr>
        <p:txBody>
          <a:bodyPr lIns="68580" tIns="34290" rIns="68580" bIns="34290"/>
          <a:lstStyle/>
          <a:p>
            <a:fld id="{4E9A555D-EC0B-457A-A5FC-E819A4DE0EA8}" type="slidenum">
              <a:rPr lang="en-US" smtClean="0"/>
              <a:pPr/>
              <a:t>135</a:t>
            </a:fld>
            <a:endParaRPr lang="en-US" dirty="0"/>
          </a:p>
        </p:txBody>
      </p:sp>
      <p:sp>
        <p:nvSpPr>
          <p:cNvPr id="2" name="Footer Placeholder 1"/>
          <p:cNvSpPr>
            <a:spLocks noGrp="1"/>
          </p:cNvSpPr>
          <p:nvPr>
            <p:ph type="ftr" sz="quarter" idx="4294967295"/>
          </p:nvPr>
        </p:nvSpPr>
        <p:spPr>
          <a:xfrm>
            <a:off x="628650" y="4743450"/>
            <a:ext cx="3086100" cy="273844"/>
          </a:xfrm>
          <a:prstGeom prst="rect">
            <a:avLst/>
          </a:prstGeom>
        </p:spPr>
        <p:txBody>
          <a:bodyPr lIns="68580" tIns="34290" rIns="68580" bIns="34290"/>
          <a:lstStyle/>
          <a:p>
            <a:r>
              <a:rPr lang="en-IN" dirty="0" smtClean="0"/>
              <a:t>18CSC302J- School of Computing (Odd </a:t>
            </a:r>
            <a:r>
              <a:rPr lang="en-IN" dirty="0" err="1" smtClean="0"/>
              <a:t>sem</a:t>
            </a:r>
            <a:r>
              <a:rPr lang="en-IN" dirty="0" smtClean="0"/>
              <a:t> 2020)</a:t>
            </a:r>
            <a:endParaRPr lang="en-IN" dirty="0"/>
          </a:p>
        </p:txBody>
      </p:sp>
      <p:pic>
        <p:nvPicPr>
          <p:cNvPr id="35" name="Google Shape;77;p14"/>
          <p:cNvPicPr preferRelativeResize="0"/>
          <p:nvPr/>
        </p:nvPicPr>
        <p:blipFill>
          <a:blip r:embed="rId2">
            <a:alphaModFix/>
          </a:blip>
          <a:stretch>
            <a:fillRect/>
          </a:stretch>
        </p:blipFill>
        <p:spPr>
          <a:xfrm>
            <a:off x="8200536" y="79237"/>
            <a:ext cx="700576" cy="389213"/>
          </a:xfrm>
          <a:prstGeom prst="rect">
            <a:avLst/>
          </a:prstGeom>
          <a:noFill/>
          <a:ln>
            <a:noFill/>
          </a:ln>
        </p:spPr>
      </p:pic>
    </p:spTree>
    <p:extLst>
      <p:ext uri="{BB962C8B-B14F-4D97-AF65-F5344CB8AC3E}">
        <p14:creationId xmlns:p14="http://schemas.microsoft.com/office/powerpoint/2010/main" val="2019144809"/>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400" dirty="0" smtClean="0">
                <a:latin typeface="Cambria" panose="02040503050406030204" pitchFamily="18" charset="0"/>
                <a:ea typeface="Cambria" panose="02040503050406030204" pitchFamily="18" charset="0"/>
              </a:rPr>
              <a:t>High-level Data link control</a:t>
            </a:r>
            <a:endParaRPr lang="en-IN" sz="2400" dirty="0">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p:txBody>
          <a:bodyPr>
            <a:normAutofit/>
          </a:bodyPr>
          <a:lstStyle/>
          <a:p>
            <a:r>
              <a:rPr lang="en-IN" sz="1500" dirty="0" smtClean="0">
                <a:latin typeface="Cambria" panose="02040503050406030204" pitchFamily="18" charset="0"/>
                <a:ea typeface="Cambria" panose="02040503050406030204" pitchFamily="18" charset="0"/>
              </a:rPr>
              <a:t>Exchange of Digital data between two devices some form of data link control</a:t>
            </a:r>
          </a:p>
          <a:p>
            <a:pPr marL="0" indent="0">
              <a:buNone/>
            </a:pPr>
            <a:endParaRPr lang="en-IN" sz="1500" dirty="0" smtClean="0">
              <a:latin typeface="Cambria" panose="02040503050406030204" pitchFamily="18" charset="0"/>
              <a:ea typeface="Cambria" panose="02040503050406030204" pitchFamily="18" charset="0"/>
            </a:endParaRPr>
          </a:p>
          <a:p>
            <a:r>
              <a:rPr lang="en-IN" sz="1500" dirty="0" smtClean="0">
                <a:latin typeface="Cambria" panose="02040503050406030204" pitchFamily="18" charset="0"/>
                <a:ea typeface="Cambria" panose="02040503050406030204" pitchFamily="18" charset="0"/>
              </a:rPr>
              <a:t>This Protocol is important  for two </a:t>
            </a:r>
            <a:r>
              <a:rPr lang="en-IN" sz="1500" dirty="0">
                <a:latin typeface="Cambria" panose="02040503050406030204" pitchFamily="18" charset="0"/>
                <a:ea typeface="Cambria" panose="02040503050406030204" pitchFamily="18" charset="0"/>
              </a:rPr>
              <a:t>reasons: </a:t>
            </a:r>
            <a:endParaRPr lang="en-IN" sz="1500" dirty="0" smtClean="0">
              <a:latin typeface="Cambria" panose="02040503050406030204" pitchFamily="18" charset="0"/>
              <a:ea typeface="Cambria" panose="02040503050406030204" pitchFamily="18" charset="0"/>
            </a:endParaRPr>
          </a:p>
          <a:p>
            <a:endParaRPr lang="en-IN" sz="1500" dirty="0" smtClean="0">
              <a:latin typeface="Cambria" panose="02040503050406030204" pitchFamily="18" charset="0"/>
              <a:ea typeface="Cambria" panose="02040503050406030204" pitchFamily="18" charset="0"/>
            </a:endParaRPr>
          </a:p>
          <a:p>
            <a:pPr lvl="1"/>
            <a:r>
              <a:rPr lang="en-IN" sz="1500" dirty="0" smtClean="0">
                <a:latin typeface="Cambria" panose="02040503050406030204" pitchFamily="18" charset="0"/>
                <a:ea typeface="Cambria" panose="02040503050406030204" pitchFamily="18" charset="0"/>
              </a:rPr>
              <a:t> </a:t>
            </a:r>
            <a:r>
              <a:rPr lang="en-IN" sz="1500" dirty="0">
                <a:latin typeface="Cambria" panose="02040503050406030204" pitchFamily="18" charset="0"/>
                <a:ea typeface="Cambria" panose="02040503050406030204" pitchFamily="18" charset="0"/>
              </a:rPr>
              <a:t>it is a widely used </a:t>
            </a:r>
            <a:r>
              <a:rPr lang="en-IN" sz="1500" dirty="0" smtClean="0">
                <a:latin typeface="Cambria" panose="02040503050406030204" pitchFamily="18" charset="0"/>
                <a:ea typeface="Cambria" panose="02040503050406030204" pitchFamily="18" charset="0"/>
              </a:rPr>
              <a:t>standardized data </a:t>
            </a:r>
            <a:r>
              <a:rPr lang="en-IN" sz="1500" dirty="0">
                <a:latin typeface="Cambria" panose="02040503050406030204" pitchFamily="18" charset="0"/>
                <a:ea typeface="Cambria" panose="02040503050406030204" pitchFamily="18" charset="0"/>
              </a:rPr>
              <a:t>link control protocol. </a:t>
            </a:r>
            <a:endParaRPr lang="en-IN" sz="1500" dirty="0" smtClean="0">
              <a:latin typeface="Cambria" panose="02040503050406030204" pitchFamily="18" charset="0"/>
              <a:ea typeface="Cambria" panose="02040503050406030204" pitchFamily="18" charset="0"/>
            </a:endParaRPr>
          </a:p>
          <a:p>
            <a:pPr lvl="1"/>
            <a:r>
              <a:rPr lang="en-IN" sz="1500" dirty="0" smtClean="0">
                <a:latin typeface="Cambria" panose="02040503050406030204" pitchFamily="18" charset="0"/>
                <a:ea typeface="Cambria" panose="02040503050406030204" pitchFamily="18" charset="0"/>
              </a:rPr>
              <a:t> </a:t>
            </a:r>
            <a:r>
              <a:rPr lang="en-IN" sz="1500" dirty="0">
                <a:latin typeface="Cambria" panose="02040503050406030204" pitchFamily="18" charset="0"/>
                <a:ea typeface="Cambria" panose="02040503050406030204" pitchFamily="18" charset="0"/>
              </a:rPr>
              <a:t>HDLC serves as a baseline from </a:t>
            </a:r>
            <a:r>
              <a:rPr lang="en-IN" sz="1500" dirty="0" smtClean="0">
                <a:latin typeface="Cambria" panose="02040503050406030204" pitchFamily="18" charset="0"/>
                <a:ea typeface="Cambria" panose="02040503050406030204" pitchFamily="18" charset="0"/>
              </a:rPr>
              <a:t>which virtually </a:t>
            </a:r>
            <a:r>
              <a:rPr lang="en-IN" sz="1500" dirty="0">
                <a:latin typeface="Cambria" panose="02040503050406030204" pitchFamily="18" charset="0"/>
                <a:ea typeface="Cambria" panose="02040503050406030204" pitchFamily="18" charset="0"/>
              </a:rPr>
              <a:t>all other important data link control protocols are derived</a:t>
            </a:r>
          </a:p>
        </p:txBody>
      </p:sp>
      <p:sp>
        <p:nvSpPr>
          <p:cNvPr id="4" name="Footer Placeholder 3"/>
          <p:cNvSpPr>
            <a:spLocks noGrp="1"/>
          </p:cNvSpPr>
          <p:nvPr>
            <p:ph type="ftr" sz="quarter" idx="11"/>
          </p:nvPr>
        </p:nvSpPr>
        <p:spPr>
          <a:xfrm>
            <a:off x="425054" y="4767263"/>
            <a:ext cx="3086100" cy="273844"/>
          </a:xfrm>
        </p:spPr>
        <p:txBody>
          <a:bodyPr lIns="68580" tIns="34290" rIns="68580" bIns="34290"/>
          <a:lstStyle/>
          <a:p>
            <a:r>
              <a:rPr lang="en-IN" dirty="0" smtClean="0"/>
              <a:t>18CSC302J- School of Computing (Odd </a:t>
            </a:r>
            <a:r>
              <a:rPr lang="en-IN" dirty="0" err="1" smtClean="0"/>
              <a:t>sem</a:t>
            </a:r>
            <a:r>
              <a:rPr lang="en-IN" dirty="0" smtClean="0"/>
              <a:t> 2020)</a:t>
            </a:r>
            <a:endParaRPr lang="en-IN" dirty="0"/>
          </a:p>
        </p:txBody>
      </p:sp>
      <p:sp>
        <p:nvSpPr>
          <p:cNvPr id="5" name="Slide Number Placeholder 4"/>
          <p:cNvSpPr>
            <a:spLocks noGrp="1"/>
          </p:cNvSpPr>
          <p:nvPr>
            <p:ph type="sldNum" sz="quarter" idx="12"/>
          </p:nvPr>
        </p:nvSpPr>
        <p:spPr/>
        <p:txBody>
          <a:bodyPr/>
          <a:lstStyle/>
          <a:p>
            <a:fld id="{86E69FB4-98EA-4E3F-AFF0-2AAEAE902933}" type="slidenum">
              <a:rPr lang="en-IN" smtClean="0"/>
              <a:pPr/>
              <a:t>136</a:t>
            </a:fld>
            <a:endParaRPr lang="en-IN"/>
          </a:p>
        </p:txBody>
      </p:sp>
      <p:pic>
        <p:nvPicPr>
          <p:cNvPr id="6" name="Google Shape;77;p14"/>
          <p:cNvPicPr preferRelativeResize="0"/>
          <p:nvPr/>
        </p:nvPicPr>
        <p:blipFill>
          <a:blip r:embed="rId2">
            <a:alphaModFix/>
          </a:blip>
          <a:stretch>
            <a:fillRect/>
          </a:stretch>
        </p:blipFill>
        <p:spPr>
          <a:xfrm>
            <a:off x="8165062" y="77452"/>
            <a:ext cx="700576" cy="389213"/>
          </a:xfrm>
          <a:prstGeom prst="rect">
            <a:avLst/>
          </a:prstGeom>
          <a:noFill/>
          <a:ln>
            <a:noFill/>
          </a:ln>
        </p:spPr>
      </p:pic>
    </p:spTree>
    <p:extLst>
      <p:ext uri="{BB962C8B-B14F-4D97-AF65-F5344CB8AC3E}">
        <p14:creationId xmlns:p14="http://schemas.microsoft.com/office/powerpoint/2010/main" val="293812919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normAutofit/>
          </a:bodyPr>
          <a:lstStyle/>
          <a:p>
            <a:r>
              <a:rPr lang="en-US" altLang="en-US" sz="2400" dirty="0" smtClean="0">
                <a:latin typeface="Cambria" panose="02040503050406030204" pitchFamily="18" charset="0"/>
                <a:ea typeface="Cambria" panose="02040503050406030204" pitchFamily="18" charset="0"/>
              </a:rPr>
              <a:t>High Level Data Link Control</a:t>
            </a:r>
          </a:p>
        </p:txBody>
      </p:sp>
      <p:sp>
        <p:nvSpPr>
          <p:cNvPr id="5123" name="Rectangle 3"/>
          <p:cNvSpPr>
            <a:spLocks noGrp="1" noChangeArrowheads="1"/>
          </p:cNvSpPr>
          <p:nvPr>
            <p:ph type="body" idx="1"/>
          </p:nvPr>
        </p:nvSpPr>
        <p:spPr/>
        <p:txBody>
          <a:bodyPr>
            <a:normAutofit/>
          </a:bodyPr>
          <a:lstStyle/>
          <a:p>
            <a:pPr>
              <a:lnSpc>
                <a:spcPct val="150000"/>
              </a:lnSpc>
            </a:pPr>
            <a:r>
              <a:rPr lang="en-US" altLang="en-US" sz="1500" dirty="0" smtClean="0">
                <a:latin typeface="Cambria" panose="02040503050406030204" pitchFamily="18" charset="0"/>
                <a:ea typeface="Cambria" panose="02040503050406030204" pitchFamily="18" charset="0"/>
              </a:rPr>
              <a:t>HDLC</a:t>
            </a:r>
          </a:p>
          <a:p>
            <a:pPr>
              <a:lnSpc>
                <a:spcPct val="150000"/>
              </a:lnSpc>
            </a:pPr>
            <a:r>
              <a:rPr lang="en-US" altLang="en-US" sz="1500" dirty="0" smtClean="0">
                <a:latin typeface="Cambria" panose="02040503050406030204" pitchFamily="18" charset="0"/>
                <a:ea typeface="Cambria" panose="02040503050406030204" pitchFamily="18" charset="0"/>
              </a:rPr>
              <a:t>ISO 33009, ISO 4335</a:t>
            </a:r>
          </a:p>
          <a:p>
            <a:pPr>
              <a:lnSpc>
                <a:spcPct val="150000"/>
              </a:lnSpc>
            </a:pPr>
            <a:r>
              <a:rPr lang="en-US" altLang="en-US" sz="1500" dirty="0" smtClean="0">
                <a:latin typeface="Cambria" panose="02040503050406030204" pitchFamily="18" charset="0"/>
                <a:ea typeface="Cambria" panose="02040503050406030204" pitchFamily="18" charset="0"/>
              </a:rPr>
              <a:t>Most widely used DLC protocol</a:t>
            </a:r>
          </a:p>
        </p:txBody>
      </p:sp>
      <p:sp>
        <p:nvSpPr>
          <p:cNvPr id="2" name="Footer Placeholder 1"/>
          <p:cNvSpPr>
            <a:spLocks noGrp="1"/>
          </p:cNvSpPr>
          <p:nvPr>
            <p:ph type="ftr" sz="quarter" idx="11"/>
          </p:nvPr>
        </p:nvSpPr>
        <p:spPr>
          <a:xfrm>
            <a:off x="414338" y="4776788"/>
            <a:ext cx="3086100" cy="273844"/>
          </a:xfrm>
        </p:spPr>
        <p:txBody>
          <a:bodyPr lIns="68580" tIns="34290" rIns="68580" bIns="34290"/>
          <a:lstStyle/>
          <a:p>
            <a:r>
              <a:rPr lang="en-IN" dirty="0" smtClean="0"/>
              <a:t>18CSC302J- School of Computing (Odd </a:t>
            </a:r>
            <a:r>
              <a:rPr lang="en-IN" dirty="0" err="1" smtClean="0"/>
              <a:t>sem</a:t>
            </a:r>
            <a:r>
              <a:rPr lang="en-IN" dirty="0" smtClean="0"/>
              <a:t> 2020)</a:t>
            </a:r>
            <a:endParaRPr lang="en-IN" dirty="0"/>
          </a:p>
        </p:txBody>
      </p:sp>
      <p:sp>
        <p:nvSpPr>
          <p:cNvPr id="3" name="Slide Number Placeholder 2"/>
          <p:cNvSpPr>
            <a:spLocks noGrp="1"/>
          </p:cNvSpPr>
          <p:nvPr>
            <p:ph type="sldNum" sz="quarter" idx="12"/>
          </p:nvPr>
        </p:nvSpPr>
        <p:spPr/>
        <p:txBody>
          <a:bodyPr/>
          <a:lstStyle/>
          <a:p>
            <a:fld id="{86E69FB4-98EA-4E3F-AFF0-2AAEAE902933}" type="slidenum">
              <a:rPr lang="en-IN" smtClean="0"/>
              <a:pPr/>
              <a:t>137</a:t>
            </a:fld>
            <a:endParaRPr lang="en-IN"/>
          </a:p>
        </p:txBody>
      </p:sp>
      <p:pic>
        <p:nvPicPr>
          <p:cNvPr id="6" name="Google Shape;77;p14"/>
          <p:cNvPicPr preferRelativeResize="0"/>
          <p:nvPr/>
        </p:nvPicPr>
        <p:blipFill>
          <a:blip r:embed="rId2">
            <a:alphaModFix/>
          </a:blip>
          <a:stretch>
            <a:fillRect/>
          </a:stretch>
        </p:blipFill>
        <p:spPr>
          <a:xfrm>
            <a:off x="8165062" y="172641"/>
            <a:ext cx="700576" cy="389213"/>
          </a:xfrm>
          <a:prstGeom prst="rect">
            <a:avLst/>
          </a:prstGeom>
          <a:noFill/>
          <a:ln>
            <a:noFill/>
          </a:ln>
        </p:spPr>
      </p:pic>
    </p:spTree>
    <p:extLst>
      <p:ext uri="{BB962C8B-B14F-4D97-AF65-F5344CB8AC3E}">
        <p14:creationId xmlns:p14="http://schemas.microsoft.com/office/powerpoint/2010/main" val="2878885853"/>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400" dirty="0" smtClean="0">
                <a:latin typeface="Cambria" panose="02040503050406030204" pitchFamily="18" charset="0"/>
                <a:ea typeface="Cambria" panose="02040503050406030204" pitchFamily="18" charset="0"/>
              </a:rPr>
              <a:t>High-level Data link control</a:t>
            </a:r>
            <a:endParaRPr lang="en-IN" sz="2400" dirty="0">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p:txBody>
          <a:bodyPr>
            <a:normAutofit/>
          </a:bodyPr>
          <a:lstStyle/>
          <a:p>
            <a:pPr>
              <a:lnSpc>
                <a:spcPct val="150000"/>
              </a:lnSpc>
            </a:pPr>
            <a:r>
              <a:rPr lang="en-IN" sz="1500" b="1" dirty="0">
                <a:latin typeface="Cambria" panose="02040503050406030204" pitchFamily="18" charset="0"/>
                <a:ea typeface="Cambria" panose="02040503050406030204" pitchFamily="18" charset="0"/>
              </a:rPr>
              <a:t>Basic </a:t>
            </a:r>
            <a:r>
              <a:rPr lang="en-IN" sz="1500" b="1" dirty="0" smtClean="0">
                <a:latin typeface="Cambria" panose="02040503050406030204" pitchFamily="18" charset="0"/>
                <a:ea typeface="Cambria" panose="02040503050406030204" pitchFamily="18" charset="0"/>
              </a:rPr>
              <a:t>Characteristics</a:t>
            </a:r>
          </a:p>
          <a:p>
            <a:pPr lvl="1">
              <a:lnSpc>
                <a:spcPct val="150000"/>
              </a:lnSpc>
            </a:pPr>
            <a:r>
              <a:rPr lang="en-IN" sz="1500" dirty="0">
                <a:latin typeface="Cambria" panose="02040503050406030204" pitchFamily="18" charset="0"/>
                <a:ea typeface="Cambria" panose="02040503050406030204" pitchFamily="18" charset="0"/>
              </a:rPr>
              <a:t>HDLC defines three types of </a:t>
            </a:r>
            <a:r>
              <a:rPr lang="en-IN" sz="1500" dirty="0" smtClean="0">
                <a:latin typeface="Cambria" panose="02040503050406030204" pitchFamily="18" charset="0"/>
                <a:ea typeface="Cambria" panose="02040503050406030204" pitchFamily="18" charset="0"/>
              </a:rPr>
              <a:t>stations</a:t>
            </a:r>
          </a:p>
          <a:p>
            <a:pPr lvl="1">
              <a:lnSpc>
                <a:spcPct val="150000"/>
              </a:lnSpc>
            </a:pPr>
            <a:r>
              <a:rPr lang="en-IN" sz="1500" dirty="0">
                <a:latin typeface="Cambria" panose="02040503050406030204" pitchFamily="18" charset="0"/>
                <a:ea typeface="Cambria" panose="02040503050406030204" pitchFamily="18" charset="0"/>
              </a:rPr>
              <a:t>T</a:t>
            </a:r>
            <a:r>
              <a:rPr lang="en-IN" sz="1500" dirty="0" smtClean="0">
                <a:latin typeface="Cambria" panose="02040503050406030204" pitchFamily="18" charset="0"/>
                <a:ea typeface="Cambria" panose="02040503050406030204" pitchFamily="18" charset="0"/>
              </a:rPr>
              <a:t>wo link configurations</a:t>
            </a:r>
          </a:p>
          <a:p>
            <a:pPr lvl="1">
              <a:lnSpc>
                <a:spcPct val="150000"/>
              </a:lnSpc>
            </a:pPr>
            <a:r>
              <a:rPr lang="en-IN" sz="1500" dirty="0">
                <a:latin typeface="Cambria" panose="02040503050406030204" pitchFamily="18" charset="0"/>
                <a:ea typeface="Cambria" panose="02040503050406030204" pitchFamily="18" charset="0"/>
              </a:rPr>
              <a:t>T</a:t>
            </a:r>
            <a:r>
              <a:rPr lang="en-IN" sz="1500" dirty="0" smtClean="0">
                <a:latin typeface="Cambria" panose="02040503050406030204" pitchFamily="18" charset="0"/>
                <a:ea typeface="Cambria" panose="02040503050406030204" pitchFamily="18" charset="0"/>
              </a:rPr>
              <a:t>hree </a:t>
            </a:r>
            <a:r>
              <a:rPr lang="en-IN" sz="1500" dirty="0">
                <a:latin typeface="Cambria" panose="02040503050406030204" pitchFamily="18" charset="0"/>
                <a:ea typeface="Cambria" panose="02040503050406030204" pitchFamily="18" charset="0"/>
              </a:rPr>
              <a:t>data-transfer modes of operation</a:t>
            </a:r>
          </a:p>
        </p:txBody>
      </p:sp>
      <p:sp>
        <p:nvSpPr>
          <p:cNvPr id="4" name="Footer Placeholder 3"/>
          <p:cNvSpPr>
            <a:spLocks noGrp="1"/>
          </p:cNvSpPr>
          <p:nvPr>
            <p:ph type="ftr" sz="quarter" idx="11"/>
          </p:nvPr>
        </p:nvSpPr>
        <p:spPr>
          <a:xfrm>
            <a:off x="392906" y="4733925"/>
            <a:ext cx="3086100" cy="273844"/>
          </a:xfrm>
        </p:spPr>
        <p:txBody>
          <a:bodyPr lIns="68580" tIns="34290" rIns="68580" bIns="34290"/>
          <a:lstStyle/>
          <a:p>
            <a:r>
              <a:rPr lang="en-IN" dirty="0" smtClean="0"/>
              <a:t>18CSC302J- School of Computing (Odd </a:t>
            </a:r>
            <a:r>
              <a:rPr lang="en-IN" dirty="0" err="1" smtClean="0"/>
              <a:t>sem</a:t>
            </a:r>
            <a:r>
              <a:rPr lang="en-IN" dirty="0" smtClean="0"/>
              <a:t> 2020)</a:t>
            </a:r>
            <a:endParaRPr lang="en-IN" dirty="0"/>
          </a:p>
        </p:txBody>
      </p:sp>
      <p:sp>
        <p:nvSpPr>
          <p:cNvPr id="5" name="Slide Number Placeholder 4"/>
          <p:cNvSpPr>
            <a:spLocks noGrp="1"/>
          </p:cNvSpPr>
          <p:nvPr>
            <p:ph type="sldNum" sz="quarter" idx="12"/>
          </p:nvPr>
        </p:nvSpPr>
        <p:spPr/>
        <p:txBody>
          <a:bodyPr/>
          <a:lstStyle/>
          <a:p>
            <a:fld id="{86E69FB4-98EA-4E3F-AFF0-2AAEAE902933}" type="slidenum">
              <a:rPr lang="en-IN" smtClean="0"/>
              <a:pPr/>
              <a:t>138</a:t>
            </a:fld>
            <a:endParaRPr lang="en-IN"/>
          </a:p>
        </p:txBody>
      </p:sp>
      <p:pic>
        <p:nvPicPr>
          <p:cNvPr id="6" name="Google Shape;77;p14"/>
          <p:cNvPicPr preferRelativeResize="0"/>
          <p:nvPr/>
        </p:nvPicPr>
        <p:blipFill>
          <a:blip r:embed="rId2">
            <a:alphaModFix/>
          </a:blip>
          <a:stretch>
            <a:fillRect/>
          </a:stretch>
        </p:blipFill>
        <p:spPr>
          <a:xfrm>
            <a:off x="8165062" y="139303"/>
            <a:ext cx="700576" cy="389213"/>
          </a:xfrm>
          <a:prstGeom prst="rect">
            <a:avLst/>
          </a:prstGeom>
          <a:noFill/>
          <a:ln>
            <a:noFill/>
          </a:ln>
        </p:spPr>
      </p:pic>
    </p:spTree>
    <p:extLst>
      <p:ext uri="{BB962C8B-B14F-4D97-AF65-F5344CB8AC3E}">
        <p14:creationId xmlns:p14="http://schemas.microsoft.com/office/powerpoint/2010/main" val="111541336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28649" y="110729"/>
            <a:ext cx="7886700" cy="492262"/>
          </a:xfrm>
        </p:spPr>
        <p:txBody>
          <a:bodyPr>
            <a:normAutofit fontScale="90000"/>
          </a:bodyPr>
          <a:lstStyle/>
          <a:p>
            <a:r>
              <a:rPr lang="en-US" altLang="en-US" sz="2400" dirty="0" smtClean="0">
                <a:latin typeface="Cambria" panose="02040503050406030204" pitchFamily="18" charset="0"/>
                <a:ea typeface="Cambria" panose="02040503050406030204" pitchFamily="18" charset="0"/>
              </a:rPr>
              <a:t>HDLC Station Types</a:t>
            </a:r>
          </a:p>
        </p:txBody>
      </p:sp>
      <p:sp>
        <p:nvSpPr>
          <p:cNvPr id="6147" name="Rectangle 3"/>
          <p:cNvSpPr>
            <a:spLocks noGrp="1" noChangeArrowheads="1"/>
          </p:cNvSpPr>
          <p:nvPr>
            <p:ph type="body" idx="1"/>
          </p:nvPr>
        </p:nvSpPr>
        <p:spPr>
          <a:xfrm>
            <a:off x="478631" y="634481"/>
            <a:ext cx="7886700" cy="3887513"/>
          </a:xfrm>
        </p:spPr>
        <p:txBody>
          <a:bodyPr>
            <a:normAutofit fontScale="25000" lnSpcReduction="20000"/>
          </a:bodyPr>
          <a:lstStyle/>
          <a:p>
            <a:pPr>
              <a:lnSpc>
                <a:spcPct val="150000"/>
              </a:lnSpc>
            </a:pPr>
            <a:r>
              <a:rPr lang="en-US" altLang="en-US" sz="6000" dirty="0" smtClean="0">
                <a:latin typeface="Cambria" panose="02040503050406030204" pitchFamily="18" charset="0"/>
                <a:ea typeface="Cambria" panose="02040503050406030204" pitchFamily="18" charset="0"/>
              </a:rPr>
              <a:t>Primary station</a:t>
            </a:r>
          </a:p>
          <a:p>
            <a:pPr lvl="1">
              <a:lnSpc>
                <a:spcPct val="150000"/>
              </a:lnSpc>
            </a:pPr>
            <a:r>
              <a:rPr lang="en-US" altLang="en-US" sz="6000" dirty="0" smtClean="0">
                <a:latin typeface="Cambria" panose="02040503050406030204" pitchFamily="18" charset="0"/>
                <a:ea typeface="Cambria" panose="02040503050406030204" pitchFamily="18" charset="0"/>
              </a:rPr>
              <a:t>Controls operation of link</a:t>
            </a:r>
          </a:p>
          <a:p>
            <a:pPr lvl="1">
              <a:lnSpc>
                <a:spcPct val="150000"/>
              </a:lnSpc>
            </a:pPr>
            <a:r>
              <a:rPr lang="en-US" altLang="en-US" sz="6000" dirty="0" smtClean="0">
                <a:latin typeface="Cambria" panose="02040503050406030204" pitchFamily="18" charset="0"/>
                <a:ea typeface="Cambria" panose="02040503050406030204" pitchFamily="18" charset="0"/>
              </a:rPr>
              <a:t>Issues commands (frames)</a:t>
            </a:r>
          </a:p>
          <a:p>
            <a:pPr lvl="1">
              <a:lnSpc>
                <a:spcPct val="150000"/>
              </a:lnSpc>
            </a:pPr>
            <a:r>
              <a:rPr lang="en-US" altLang="en-US" sz="6000" dirty="0" smtClean="0">
                <a:latin typeface="Cambria" panose="02040503050406030204" pitchFamily="18" charset="0"/>
                <a:ea typeface="Cambria" panose="02040503050406030204" pitchFamily="18" charset="0"/>
              </a:rPr>
              <a:t>Maintains separate logical link to each secondary station</a:t>
            </a:r>
          </a:p>
          <a:p>
            <a:pPr>
              <a:lnSpc>
                <a:spcPct val="150000"/>
              </a:lnSpc>
            </a:pPr>
            <a:r>
              <a:rPr lang="en-US" altLang="en-US" sz="6000" dirty="0" smtClean="0">
                <a:latin typeface="Cambria" panose="02040503050406030204" pitchFamily="18" charset="0"/>
                <a:ea typeface="Cambria" panose="02040503050406030204" pitchFamily="18" charset="0"/>
              </a:rPr>
              <a:t>Secondary station</a:t>
            </a:r>
          </a:p>
          <a:p>
            <a:pPr lvl="1">
              <a:lnSpc>
                <a:spcPct val="150000"/>
              </a:lnSpc>
            </a:pPr>
            <a:r>
              <a:rPr lang="en-US" altLang="en-US" sz="6000" dirty="0" smtClean="0">
                <a:latin typeface="Cambria" panose="02040503050406030204" pitchFamily="18" charset="0"/>
                <a:ea typeface="Cambria" panose="02040503050406030204" pitchFamily="18" charset="0"/>
              </a:rPr>
              <a:t>Under control of primary station</a:t>
            </a:r>
          </a:p>
          <a:p>
            <a:pPr lvl="1">
              <a:lnSpc>
                <a:spcPct val="150000"/>
              </a:lnSpc>
            </a:pPr>
            <a:r>
              <a:rPr lang="en-US" altLang="en-US" sz="6000" dirty="0" smtClean="0">
                <a:latin typeface="Cambria" panose="02040503050406030204" pitchFamily="18" charset="0"/>
                <a:ea typeface="Cambria" panose="02040503050406030204" pitchFamily="18" charset="0"/>
              </a:rPr>
              <a:t>Issues responses (frames)</a:t>
            </a:r>
          </a:p>
          <a:p>
            <a:pPr>
              <a:lnSpc>
                <a:spcPct val="150000"/>
              </a:lnSpc>
            </a:pPr>
            <a:r>
              <a:rPr lang="en-US" altLang="en-US" sz="6000" dirty="0" smtClean="0">
                <a:latin typeface="Cambria" panose="02040503050406030204" pitchFamily="18" charset="0"/>
                <a:ea typeface="Cambria" panose="02040503050406030204" pitchFamily="18" charset="0"/>
              </a:rPr>
              <a:t>Combined station</a:t>
            </a:r>
          </a:p>
          <a:p>
            <a:pPr lvl="1">
              <a:lnSpc>
                <a:spcPct val="150000"/>
              </a:lnSpc>
            </a:pPr>
            <a:r>
              <a:rPr lang="en-US" altLang="en-US" sz="6000" dirty="0" smtClean="0">
                <a:latin typeface="Cambria" panose="02040503050406030204" pitchFamily="18" charset="0"/>
                <a:ea typeface="Cambria" panose="02040503050406030204" pitchFamily="18" charset="0"/>
              </a:rPr>
              <a:t>May issue commands and responses</a:t>
            </a:r>
          </a:p>
          <a:p>
            <a:pPr lvl="1">
              <a:lnSpc>
                <a:spcPct val="150000"/>
              </a:lnSpc>
            </a:pPr>
            <a:r>
              <a:rPr lang="en-US" altLang="en-US" sz="6000" dirty="0" smtClean="0">
                <a:latin typeface="Cambria" panose="02040503050406030204" pitchFamily="18" charset="0"/>
                <a:ea typeface="Cambria" panose="02040503050406030204" pitchFamily="18" charset="0"/>
              </a:rPr>
              <a:t>Combines the features of primary and secondary stations</a:t>
            </a:r>
          </a:p>
          <a:p>
            <a:pPr marL="342900" lvl="1" indent="0">
              <a:lnSpc>
                <a:spcPct val="150000"/>
              </a:lnSpc>
              <a:buNone/>
            </a:pPr>
            <a:r>
              <a:rPr lang="en-IN" sz="6000" i="1" dirty="0" smtClean="0">
                <a:latin typeface="Cambria" panose="02040503050406030204" pitchFamily="18" charset="0"/>
                <a:ea typeface="Cambria" panose="02040503050406030204" pitchFamily="18" charset="0"/>
              </a:rPr>
              <a:t>The primary maintains a separate logical link with each secondary station on the line.</a:t>
            </a:r>
            <a:endParaRPr lang="en-US" altLang="en-US" sz="6000" i="1" dirty="0" smtClean="0">
              <a:latin typeface="Cambria" panose="02040503050406030204" pitchFamily="18" charset="0"/>
              <a:ea typeface="Cambria" panose="02040503050406030204" pitchFamily="18" charset="0"/>
            </a:endParaRPr>
          </a:p>
          <a:p>
            <a:endParaRPr lang="en-US" altLang="en-US" dirty="0"/>
          </a:p>
        </p:txBody>
      </p:sp>
      <p:sp>
        <p:nvSpPr>
          <p:cNvPr id="2" name="Footer Placeholder 1"/>
          <p:cNvSpPr>
            <a:spLocks noGrp="1"/>
          </p:cNvSpPr>
          <p:nvPr>
            <p:ph type="ftr" sz="quarter" idx="11"/>
          </p:nvPr>
        </p:nvSpPr>
        <p:spPr>
          <a:xfrm>
            <a:off x="382191" y="4847034"/>
            <a:ext cx="3086100" cy="273844"/>
          </a:xfrm>
        </p:spPr>
        <p:txBody>
          <a:bodyPr lIns="68580" tIns="34290" rIns="68580" bIns="34290"/>
          <a:lstStyle/>
          <a:p>
            <a:r>
              <a:rPr lang="en-IN" dirty="0" smtClean="0"/>
              <a:t>18CSC302J- School of Computing (Odd </a:t>
            </a:r>
            <a:r>
              <a:rPr lang="en-IN" dirty="0" err="1" smtClean="0"/>
              <a:t>sem</a:t>
            </a:r>
            <a:r>
              <a:rPr lang="en-IN" dirty="0" smtClean="0"/>
              <a:t> 2020)</a:t>
            </a:r>
            <a:endParaRPr lang="en-IN" dirty="0"/>
          </a:p>
        </p:txBody>
      </p:sp>
      <p:sp>
        <p:nvSpPr>
          <p:cNvPr id="3" name="Slide Number Placeholder 2"/>
          <p:cNvSpPr>
            <a:spLocks noGrp="1"/>
          </p:cNvSpPr>
          <p:nvPr>
            <p:ph type="sldNum" sz="quarter" idx="12"/>
          </p:nvPr>
        </p:nvSpPr>
        <p:spPr/>
        <p:txBody>
          <a:bodyPr/>
          <a:lstStyle/>
          <a:p>
            <a:fld id="{86E69FB4-98EA-4E3F-AFF0-2AAEAE902933}" type="slidenum">
              <a:rPr lang="en-IN" smtClean="0"/>
              <a:pPr/>
              <a:t>139</a:t>
            </a:fld>
            <a:endParaRPr lang="en-IN"/>
          </a:p>
        </p:txBody>
      </p:sp>
      <p:pic>
        <p:nvPicPr>
          <p:cNvPr id="6" name="Google Shape;77;p14"/>
          <p:cNvPicPr preferRelativeResize="0"/>
          <p:nvPr/>
        </p:nvPicPr>
        <p:blipFill>
          <a:blip r:embed="rId2">
            <a:alphaModFix/>
          </a:blip>
          <a:stretch>
            <a:fillRect/>
          </a:stretch>
        </p:blipFill>
        <p:spPr>
          <a:xfrm>
            <a:off x="8165062" y="79237"/>
            <a:ext cx="700576" cy="389213"/>
          </a:xfrm>
          <a:prstGeom prst="rect">
            <a:avLst/>
          </a:prstGeom>
          <a:noFill/>
          <a:ln>
            <a:noFill/>
          </a:ln>
        </p:spPr>
      </p:pic>
    </p:spTree>
    <p:extLst>
      <p:ext uri="{BB962C8B-B14F-4D97-AF65-F5344CB8AC3E}">
        <p14:creationId xmlns:p14="http://schemas.microsoft.com/office/powerpoint/2010/main" val="21237621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3" name="Rectangle 3"/>
          <p:cNvSpPr>
            <a:spLocks noGrp="1" noChangeArrowheads="1"/>
          </p:cNvSpPr>
          <p:nvPr>
            <p:ph type="body" idx="1"/>
          </p:nvPr>
        </p:nvSpPr>
        <p:spPr>
          <a:xfrm>
            <a:off x="311700" y="683172"/>
            <a:ext cx="8520600" cy="3885853"/>
          </a:xfrm>
        </p:spPr>
        <p:txBody>
          <a:bodyPr/>
          <a:lstStyle/>
          <a:p>
            <a:r>
              <a:rPr lang="en-US" altLang="ko-KR" sz="1400" dirty="0">
                <a:solidFill>
                  <a:srgbClr val="0A0806"/>
                </a:solidFill>
              </a:rPr>
              <a:t> CM is installed inside the distribution hub by the cable company.</a:t>
            </a:r>
          </a:p>
        </p:txBody>
      </p:sp>
      <p:pic>
        <p:nvPicPr>
          <p:cNvPr id="645124" name="Picture 4"/>
          <p:cNvPicPr>
            <a:picLocks noChangeAspect="1" noChangeArrowheads="1"/>
          </p:cNvPicPr>
          <p:nvPr/>
        </p:nvPicPr>
        <p:blipFill>
          <a:blip r:embed="rId2"/>
          <a:srcRect/>
          <a:stretch>
            <a:fillRect/>
          </a:stretch>
        </p:blipFill>
        <p:spPr bwMode="auto">
          <a:xfrm>
            <a:off x="1004294" y="1776905"/>
            <a:ext cx="6339254" cy="2549129"/>
          </a:xfrm>
          <a:prstGeom prst="rect">
            <a:avLst/>
          </a:prstGeom>
          <a:noFill/>
          <a:ln w="9525">
            <a:noFill/>
            <a:miter lim="800000"/>
            <a:headEnd/>
            <a:tailEnd/>
          </a:ln>
          <a:effectLst/>
        </p:spPr>
      </p:pic>
      <p:pic>
        <p:nvPicPr>
          <p:cNvPr id="6" name="Google Shape;68;p13"/>
          <p:cNvPicPr preferRelativeResize="0"/>
          <p:nvPr/>
        </p:nvPicPr>
        <p:blipFill>
          <a:blip r:embed="rId3">
            <a:alphaModFix/>
          </a:blip>
          <a:stretch>
            <a:fillRect/>
          </a:stretch>
        </p:blipFill>
        <p:spPr>
          <a:xfrm>
            <a:off x="8089175" y="101825"/>
            <a:ext cx="934101" cy="518950"/>
          </a:xfrm>
          <a:prstGeom prst="rect">
            <a:avLst/>
          </a:prstGeom>
          <a:noFill/>
          <a:ln>
            <a:noFill/>
          </a:ln>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normAutofit/>
          </a:bodyPr>
          <a:lstStyle/>
          <a:p>
            <a:r>
              <a:rPr lang="en-US" altLang="en-US" sz="2400" dirty="0" smtClean="0">
                <a:latin typeface="Cambria" panose="02040503050406030204" pitchFamily="18" charset="0"/>
                <a:ea typeface="Cambria" panose="02040503050406030204" pitchFamily="18" charset="0"/>
              </a:rPr>
              <a:t>HDLC Link Configurations</a:t>
            </a:r>
          </a:p>
        </p:txBody>
      </p:sp>
      <p:sp>
        <p:nvSpPr>
          <p:cNvPr id="7171" name="Rectangle 3"/>
          <p:cNvSpPr>
            <a:spLocks noGrp="1" noChangeArrowheads="1"/>
          </p:cNvSpPr>
          <p:nvPr>
            <p:ph type="body" idx="1"/>
          </p:nvPr>
        </p:nvSpPr>
        <p:spPr/>
        <p:txBody>
          <a:bodyPr>
            <a:normAutofit/>
          </a:bodyPr>
          <a:lstStyle/>
          <a:p>
            <a:pPr>
              <a:lnSpc>
                <a:spcPct val="150000"/>
              </a:lnSpc>
            </a:pPr>
            <a:r>
              <a:rPr lang="en-US" altLang="en-US" sz="1500" dirty="0" smtClean="0">
                <a:latin typeface="Cambria" panose="02040503050406030204" pitchFamily="18" charset="0"/>
                <a:ea typeface="Cambria" panose="02040503050406030204" pitchFamily="18" charset="0"/>
              </a:rPr>
              <a:t>Unbalanced</a:t>
            </a:r>
          </a:p>
          <a:p>
            <a:pPr lvl="1">
              <a:lnSpc>
                <a:spcPct val="150000"/>
              </a:lnSpc>
            </a:pPr>
            <a:r>
              <a:rPr lang="en-US" altLang="en-US" sz="1500" dirty="0" smtClean="0">
                <a:latin typeface="Cambria" panose="02040503050406030204" pitchFamily="18" charset="0"/>
                <a:ea typeface="Cambria" panose="02040503050406030204" pitchFamily="18" charset="0"/>
              </a:rPr>
              <a:t>One primary and one or more secondary stations</a:t>
            </a:r>
          </a:p>
          <a:p>
            <a:pPr lvl="1">
              <a:lnSpc>
                <a:spcPct val="150000"/>
              </a:lnSpc>
            </a:pPr>
            <a:r>
              <a:rPr lang="en-US" altLang="en-US" sz="1500" dirty="0" smtClean="0">
                <a:latin typeface="Cambria" panose="02040503050406030204" pitchFamily="18" charset="0"/>
                <a:ea typeface="Cambria" panose="02040503050406030204" pitchFamily="18" charset="0"/>
              </a:rPr>
              <a:t>Supports full duplex and half duplex</a:t>
            </a:r>
          </a:p>
          <a:p>
            <a:pPr>
              <a:lnSpc>
                <a:spcPct val="150000"/>
              </a:lnSpc>
            </a:pPr>
            <a:r>
              <a:rPr lang="en-US" altLang="en-US" sz="1500" dirty="0" smtClean="0">
                <a:latin typeface="Cambria" panose="02040503050406030204" pitchFamily="18" charset="0"/>
                <a:ea typeface="Cambria" panose="02040503050406030204" pitchFamily="18" charset="0"/>
              </a:rPr>
              <a:t>Balanced</a:t>
            </a:r>
          </a:p>
          <a:p>
            <a:pPr lvl="1">
              <a:lnSpc>
                <a:spcPct val="150000"/>
              </a:lnSpc>
            </a:pPr>
            <a:r>
              <a:rPr lang="en-US" altLang="en-US" sz="1500" dirty="0" smtClean="0">
                <a:latin typeface="Cambria" panose="02040503050406030204" pitchFamily="18" charset="0"/>
                <a:ea typeface="Cambria" panose="02040503050406030204" pitchFamily="18" charset="0"/>
              </a:rPr>
              <a:t>Two combined stations</a:t>
            </a:r>
          </a:p>
          <a:p>
            <a:pPr lvl="1">
              <a:lnSpc>
                <a:spcPct val="150000"/>
              </a:lnSpc>
            </a:pPr>
            <a:r>
              <a:rPr lang="en-US" altLang="en-US" sz="1500" dirty="0" smtClean="0">
                <a:latin typeface="Cambria" panose="02040503050406030204" pitchFamily="18" charset="0"/>
                <a:ea typeface="Cambria" panose="02040503050406030204" pitchFamily="18" charset="0"/>
              </a:rPr>
              <a:t>Supports full duplex and half duplex</a:t>
            </a:r>
          </a:p>
          <a:p>
            <a:pPr lvl="1">
              <a:lnSpc>
                <a:spcPct val="150000"/>
              </a:lnSpc>
            </a:pPr>
            <a:endParaRPr lang="en-US" altLang="en-US" sz="1500" dirty="0" smtClean="0">
              <a:latin typeface="Cambria" panose="02040503050406030204" pitchFamily="18" charset="0"/>
              <a:ea typeface="Cambria" panose="02040503050406030204" pitchFamily="18" charset="0"/>
            </a:endParaRPr>
          </a:p>
        </p:txBody>
      </p:sp>
      <p:sp>
        <p:nvSpPr>
          <p:cNvPr id="2" name="Footer Placeholder 1"/>
          <p:cNvSpPr>
            <a:spLocks noGrp="1"/>
          </p:cNvSpPr>
          <p:nvPr>
            <p:ph type="ftr" sz="quarter" idx="11"/>
          </p:nvPr>
        </p:nvSpPr>
        <p:spPr>
          <a:xfrm>
            <a:off x="757238" y="4733925"/>
            <a:ext cx="3086100" cy="273844"/>
          </a:xfrm>
        </p:spPr>
        <p:txBody>
          <a:bodyPr lIns="68580" tIns="34290" rIns="68580" bIns="34290"/>
          <a:lstStyle/>
          <a:p>
            <a:r>
              <a:rPr lang="en-IN" dirty="0" smtClean="0"/>
              <a:t>18CSC302J- School of Computing (Odd </a:t>
            </a:r>
            <a:r>
              <a:rPr lang="en-IN" dirty="0" err="1" smtClean="0"/>
              <a:t>sem</a:t>
            </a:r>
            <a:r>
              <a:rPr lang="en-IN" dirty="0" smtClean="0"/>
              <a:t> 2020)</a:t>
            </a:r>
            <a:endParaRPr lang="en-IN" dirty="0"/>
          </a:p>
        </p:txBody>
      </p:sp>
      <p:sp>
        <p:nvSpPr>
          <p:cNvPr id="3" name="Slide Number Placeholder 2"/>
          <p:cNvSpPr>
            <a:spLocks noGrp="1"/>
          </p:cNvSpPr>
          <p:nvPr>
            <p:ph type="sldNum" sz="quarter" idx="12"/>
          </p:nvPr>
        </p:nvSpPr>
        <p:spPr/>
        <p:txBody>
          <a:bodyPr/>
          <a:lstStyle/>
          <a:p>
            <a:fld id="{86E69FB4-98EA-4E3F-AFF0-2AAEAE902933}" type="slidenum">
              <a:rPr lang="en-IN" smtClean="0"/>
              <a:pPr/>
              <a:t>140</a:t>
            </a:fld>
            <a:endParaRPr lang="en-IN"/>
          </a:p>
        </p:txBody>
      </p:sp>
      <p:pic>
        <p:nvPicPr>
          <p:cNvPr id="6" name="Google Shape;77;p14"/>
          <p:cNvPicPr preferRelativeResize="0"/>
          <p:nvPr/>
        </p:nvPicPr>
        <p:blipFill>
          <a:blip r:embed="rId2">
            <a:alphaModFix/>
          </a:blip>
          <a:stretch>
            <a:fillRect/>
          </a:stretch>
        </p:blipFill>
        <p:spPr>
          <a:xfrm>
            <a:off x="8165062" y="139303"/>
            <a:ext cx="700576" cy="389213"/>
          </a:xfrm>
          <a:prstGeom prst="rect">
            <a:avLst/>
          </a:prstGeom>
          <a:noFill/>
          <a:ln>
            <a:noFill/>
          </a:ln>
        </p:spPr>
      </p:pic>
    </p:spTree>
    <p:extLst>
      <p:ext uri="{BB962C8B-B14F-4D97-AF65-F5344CB8AC3E}">
        <p14:creationId xmlns:p14="http://schemas.microsoft.com/office/powerpoint/2010/main" val="1841501416"/>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a:bodyPr>
          <a:lstStyle/>
          <a:p>
            <a:r>
              <a:rPr lang="en-US" altLang="en-US" sz="2400" dirty="0" smtClean="0">
                <a:latin typeface="Cambria" panose="02040503050406030204" pitchFamily="18" charset="0"/>
                <a:ea typeface="Cambria" panose="02040503050406030204" pitchFamily="18" charset="0"/>
              </a:rPr>
              <a:t>HDLC Transfer Modes (1)</a:t>
            </a:r>
          </a:p>
        </p:txBody>
      </p:sp>
      <p:sp>
        <p:nvSpPr>
          <p:cNvPr id="8195" name="Rectangle 3"/>
          <p:cNvSpPr>
            <a:spLocks noGrp="1" noChangeArrowheads="1"/>
          </p:cNvSpPr>
          <p:nvPr>
            <p:ph type="body" idx="1"/>
          </p:nvPr>
        </p:nvSpPr>
        <p:spPr/>
        <p:txBody>
          <a:bodyPr>
            <a:normAutofit fontScale="85000" lnSpcReduction="20000"/>
          </a:bodyPr>
          <a:lstStyle/>
          <a:p>
            <a:pPr>
              <a:lnSpc>
                <a:spcPct val="150000"/>
              </a:lnSpc>
            </a:pPr>
            <a:r>
              <a:rPr lang="en-US" altLang="en-US" sz="1500" dirty="0" smtClean="0">
                <a:latin typeface="Cambria" panose="02040503050406030204" pitchFamily="18" charset="0"/>
                <a:ea typeface="Cambria" panose="02040503050406030204" pitchFamily="18" charset="0"/>
              </a:rPr>
              <a:t>Normal Response Mode (NRM)</a:t>
            </a:r>
          </a:p>
          <a:p>
            <a:pPr lvl="1">
              <a:lnSpc>
                <a:spcPct val="150000"/>
              </a:lnSpc>
            </a:pPr>
            <a:r>
              <a:rPr lang="en-US" altLang="en-US" sz="1500" dirty="0" smtClean="0">
                <a:latin typeface="Cambria" panose="02040503050406030204" pitchFamily="18" charset="0"/>
                <a:ea typeface="Cambria" panose="02040503050406030204" pitchFamily="18" charset="0"/>
              </a:rPr>
              <a:t>Unbalanced configuration</a:t>
            </a:r>
          </a:p>
          <a:p>
            <a:pPr lvl="1">
              <a:lnSpc>
                <a:spcPct val="150000"/>
              </a:lnSpc>
            </a:pPr>
            <a:r>
              <a:rPr lang="en-US" altLang="en-US" sz="1500" dirty="0" smtClean="0">
                <a:latin typeface="Cambria" panose="02040503050406030204" pitchFamily="18" charset="0"/>
                <a:ea typeface="Cambria" panose="02040503050406030204" pitchFamily="18" charset="0"/>
              </a:rPr>
              <a:t>Primary can only initiate transmission </a:t>
            </a:r>
          </a:p>
          <a:p>
            <a:pPr lvl="1">
              <a:lnSpc>
                <a:spcPct val="150000"/>
              </a:lnSpc>
            </a:pPr>
            <a:r>
              <a:rPr lang="en-US" altLang="en-US" sz="1500" dirty="0" smtClean="0">
                <a:latin typeface="Cambria" panose="02040503050406030204" pitchFamily="18" charset="0"/>
                <a:ea typeface="Cambria" panose="02040503050406030204" pitchFamily="18" charset="0"/>
              </a:rPr>
              <a:t>Secondary may only transmit data in response to command (poll) from primary</a:t>
            </a:r>
          </a:p>
          <a:p>
            <a:pPr lvl="1">
              <a:lnSpc>
                <a:spcPct val="150000"/>
              </a:lnSpc>
            </a:pPr>
            <a:r>
              <a:rPr lang="en-US" altLang="en-US" sz="1500" dirty="0" smtClean="0">
                <a:latin typeface="Cambria" panose="02040503050406030204" pitchFamily="18" charset="0"/>
                <a:ea typeface="Cambria" panose="02040503050406030204" pitchFamily="18" charset="0"/>
              </a:rPr>
              <a:t>Used on multi-drop lines</a:t>
            </a:r>
          </a:p>
          <a:p>
            <a:pPr lvl="1">
              <a:lnSpc>
                <a:spcPct val="150000"/>
              </a:lnSpc>
            </a:pPr>
            <a:r>
              <a:rPr lang="en-US" altLang="en-US" sz="1500" dirty="0" smtClean="0">
                <a:latin typeface="Cambria" panose="02040503050406030204" pitchFamily="18" charset="0"/>
                <a:ea typeface="Cambria" panose="02040503050406030204" pitchFamily="18" charset="0"/>
              </a:rPr>
              <a:t>Host computer as primary</a:t>
            </a:r>
          </a:p>
          <a:p>
            <a:pPr lvl="1">
              <a:lnSpc>
                <a:spcPct val="150000"/>
              </a:lnSpc>
            </a:pPr>
            <a:r>
              <a:rPr lang="en-US" altLang="en-US" sz="1500" dirty="0" smtClean="0">
                <a:latin typeface="Cambria" panose="02040503050406030204" pitchFamily="18" charset="0"/>
                <a:ea typeface="Cambria" panose="02040503050406030204" pitchFamily="18" charset="0"/>
              </a:rPr>
              <a:t>Terminals as secondary</a:t>
            </a:r>
          </a:p>
        </p:txBody>
      </p:sp>
      <p:sp>
        <p:nvSpPr>
          <p:cNvPr id="2" name="Footer Placeholder 1"/>
          <p:cNvSpPr>
            <a:spLocks noGrp="1"/>
          </p:cNvSpPr>
          <p:nvPr>
            <p:ph type="ftr" sz="quarter" idx="11"/>
          </p:nvPr>
        </p:nvSpPr>
        <p:spPr>
          <a:xfrm>
            <a:off x="510778" y="4689872"/>
            <a:ext cx="3086100" cy="273844"/>
          </a:xfrm>
        </p:spPr>
        <p:txBody>
          <a:bodyPr lIns="68580" tIns="34290" rIns="68580" bIns="34290"/>
          <a:lstStyle/>
          <a:p>
            <a:r>
              <a:rPr lang="en-IN" smtClean="0"/>
              <a:t>18CSC302J- School of Computing (Odd sem 2020)</a:t>
            </a:r>
            <a:endParaRPr lang="en-IN"/>
          </a:p>
        </p:txBody>
      </p:sp>
      <p:sp>
        <p:nvSpPr>
          <p:cNvPr id="3" name="Slide Number Placeholder 2"/>
          <p:cNvSpPr>
            <a:spLocks noGrp="1"/>
          </p:cNvSpPr>
          <p:nvPr>
            <p:ph type="sldNum" sz="quarter" idx="12"/>
          </p:nvPr>
        </p:nvSpPr>
        <p:spPr/>
        <p:txBody>
          <a:bodyPr/>
          <a:lstStyle/>
          <a:p>
            <a:fld id="{86E69FB4-98EA-4E3F-AFF0-2AAEAE902933}" type="slidenum">
              <a:rPr lang="en-IN" smtClean="0"/>
              <a:pPr/>
              <a:t>141</a:t>
            </a:fld>
            <a:endParaRPr lang="en-IN"/>
          </a:p>
        </p:txBody>
      </p:sp>
      <p:pic>
        <p:nvPicPr>
          <p:cNvPr id="6" name="Google Shape;77;p14"/>
          <p:cNvPicPr preferRelativeResize="0"/>
          <p:nvPr/>
        </p:nvPicPr>
        <p:blipFill>
          <a:blip r:embed="rId2">
            <a:alphaModFix/>
          </a:blip>
          <a:stretch>
            <a:fillRect/>
          </a:stretch>
        </p:blipFill>
        <p:spPr>
          <a:xfrm>
            <a:off x="8165062" y="139303"/>
            <a:ext cx="700576" cy="389213"/>
          </a:xfrm>
          <a:prstGeom prst="rect">
            <a:avLst/>
          </a:prstGeom>
          <a:noFill/>
          <a:ln>
            <a:noFill/>
          </a:ln>
        </p:spPr>
      </p:pic>
    </p:spTree>
    <p:extLst>
      <p:ext uri="{BB962C8B-B14F-4D97-AF65-F5344CB8AC3E}">
        <p14:creationId xmlns:p14="http://schemas.microsoft.com/office/powerpoint/2010/main" val="4065197905"/>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normAutofit/>
          </a:bodyPr>
          <a:lstStyle/>
          <a:p>
            <a:r>
              <a:rPr lang="en-US" altLang="en-US" sz="2400" dirty="0" smtClean="0">
                <a:latin typeface="Cambria" panose="02040503050406030204" pitchFamily="18" charset="0"/>
                <a:ea typeface="Cambria" panose="02040503050406030204" pitchFamily="18" charset="0"/>
              </a:rPr>
              <a:t>HDLC Transfer Modes (2)</a:t>
            </a:r>
          </a:p>
        </p:txBody>
      </p:sp>
      <p:sp>
        <p:nvSpPr>
          <p:cNvPr id="9219" name="Rectangle 3"/>
          <p:cNvSpPr>
            <a:spLocks noGrp="1" noChangeArrowheads="1"/>
          </p:cNvSpPr>
          <p:nvPr>
            <p:ph type="body" idx="1"/>
          </p:nvPr>
        </p:nvSpPr>
        <p:spPr/>
        <p:txBody>
          <a:bodyPr>
            <a:normAutofit/>
          </a:bodyPr>
          <a:lstStyle/>
          <a:p>
            <a:pPr>
              <a:lnSpc>
                <a:spcPct val="150000"/>
              </a:lnSpc>
            </a:pPr>
            <a:r>
              <a:rPr lang="en-US" altLang="en-US" sz="1500" dirty="0" smtClean="0">
                <a:latin typeface="Cambria" panose="02040503050406030204" pitchFamily="18" charset="0"/>
                <a:ea typeface="Cambria" panose="02040503050406030204" pitchFamily="18" charset="0"/>
              </a:rPr>
              <a:t>Asynchronous Balanced Mode (ABM)</a:t>
            </a:r>
          </a:p>
          <a:p>
            <a:pPr lvl="1">
              <a:lnSpc>
                <a:spcPct val="150000"/>
              </a:lnSpc>
            </a:pPr>
            <a:r>
              <a:rPr lang="en-US" altLang="en-US" sz="1500" dirty="0" smtClean="0">
                <a:latin typeface="Cambria" panose="02040503050406030204" pitchFamily="18" charset="0"/>
                <a:ea typeface="Cambria" panose="02040503050406030204" pitchFamily="18" charset="0"/>
              </a:rPr>
              <a:t>Balanced configuration</a:t>
            </a:r>
          </a:p>
          <a:p>
            <a:pPr lvl="1">
              <a:lnSpc>
                <a:spcPct val="150000"/>
              </a:lnSpc>
            </a:pPr>
            <a:r>
              <a:rPr lang="en-US" altLang="en-US" sz="1500" dirty="0" smtClean="0">
                <a:latin typeface="Cambria" panose="02040503050406030204" pitchFamily="18" charset="0"/>
                <a:ea typeface="Cambria" panose="02040503050406030204" pitchFamily="18" charset="0"/>
              </a:rPr>
              <a:t>Either station may initiate transmission without receiving permission</a:t>
            </a:r>
          </a:p>
          <a:p>
            <a:pPr lvl="1">
              <a:lnSpc>
                <a:spcPct val="150000"/>
              </a:lnSpc>
            </a:pPr>
            <a:r>
              <a:rPr lang="en-US" altLang="en-US" sz="1500" dirty="0" smtClean="0">
                <a:latin typeface="Cambria" panose="02040503050406030204" pitchFamily="18" charset="0"/>
                <a:ea typeface="Cambria" panose="02040503050406030204" pitchFamily="18" charset="0"/>
              </a:rPr>
              <a:t>Most widely used</a:t>
            </a:r>
          </a:p>
          <a:p>
            <a:pPr lvl="1">
              <a:lnSpc>
                <a:spcPct val="150000"/>
              </a:lnSpc>
            </a:pPr>
            <a:r>
              <a:rPr lang="en-US" altLang="en-US" sz="1500" dirty="0" smtClean="0">
                <a:latin typeface="Cambria" panose="02040503050406030204" pitchFamily="18" charset="0"/>
                <a:ea typeface="Cambria" panose="02040503050406030204" pitchFamily="18" charset="0"/>
              </a:rPr>
              <a:t>No polling overhead</a:t>
            </a:r>
          </a:p>
          <a:p>
            <a:pPr>
              <a:lnSpc>
                <a:spcPct val="150000"/>
              </a:lnSpc>
            </a:pPr>
            <a:endParaRPr lang="en-US" altLang="en-US" sz="1100" dirty="0" smtClean="0">
              <a:latin typeface="Cambria" panose="02040503050406030204" pitchFamily="18" charset="0"/>
              <a:ea typeface="Cambria" panose="02040503050406030204" pitchFamily="18" charset="0"/>
            </a:endParaRPr>
          </a:p>
        </p:txBody>
      </p:sp>
      <p:sp>
        <p:nvSpPr>
          <p:cNvPr id="2" name="Footer Placeholder 1"/>
          <p:cNvSpPr>
            <a:spLocks noGrp="1"/>
          </p:cNvSpPr>
          <p:nvPr>
            <p:ph type="ftr" sz="quarter" idx="11"/>
          </p:nvPr>
        </p:nvSpPr>
        <p:spPr>
          <a:xfrm>
            <a:off x="467916" y="4732734"/>
            <a:ext cx="3086100" cy="273844"/>
          </a:xfrm>
        </p:spPr>
        <p:txBody>
          <a:bodyPr lIns="68580" tIns="34290" rIns="68580" bIns="34290"/>
          <a:lstStyle/>
          <a:p>
            <a:r>
              <a:rPr lang="en-IN" dirty="0" smtClean="0"/>
              <a:t>18CSC302J- School of Computing (Odd </a:t>
            </a:r>
            <a:r>
              <a:rPr lang="en-IN" dirty="0" err="1" smtClean="0"/>
              <a:t>sem</a:t>
            </a:r>
            <a:r>
              <a:rPr lang="en-IN" dirty="0" smtClean="0"/>
              <a:t> 2020)</a:t>
            </a:r>
            <a:endParaRPr lang="en-IN" dirty="0"/>
          </a:p>
        </p:txBody>
      </p:sp>
      <p:sp>
        <p:nvSpPr>
          <p:cNvPr id="3" name="Slide Number Placeholder 2"/>
          <p:cNvSpPr>
            <a:spLocks noGrp="1"/>
          </p:cNvSpPr>
          <p:nvPr>
            <p:ph type="sldNum" sz="quarter" idx="12"/>
          </p:nvPr>
        </p:nvSpPr>
        <p:spPr/>
        <p:txBody>
          <a:bodyPr/>
          <a:lstStyle/>
          <a:p>
            <a:fld id="{86E69FB4-98EA-4E3F-AFF0-2AAEAE902933}" type="slidenum">
              <a:rPr lang="en-IN" smtClean="0"/>
              <a:pPr/>
              <a:t>142</a:t>
            </a:fld>
            <a:endParaRPr lang="en-IN"/>
          </a:p>
        </p:txBody>
      </p:sp>
      <p:pic>
        <p:nvPicPr>
          <p:cNvPr id="6" name="Google Shape;77;p14"/>
          <p:cNvPicPr preferRelativeResize="0"/>
          <p:nvPr/>
        </p:nvPicPr>
        <p:blipFill>
          <a:blip r:embed="rId2">
            <a:alphaModFix/>
          </a:blip>
          <a:stretch>
            <a:fillRect/>
          </a:stretch>
        </p:blipFill>
        <p:spPr>
          <a:xfrm>
            <a:off x="8263585" y="172641"/>
            <a:ext cx="700576" cy="389213"/>
          </a:xfrm>
          <a:prstGeom prst="rect">
            <a:avLst/>
          </a:prstGeom>
          <a:noFill/>
          <a:ln>
            <a:noFill/>
          </a:ln>
        </p:spPr>
      </p:pic>
    </p:spTree>
    <p:extLst>
      <p:ext uri="{BB962C8B-B14F-4D97-AF65-F5344CB8AC3E}">
        <p14:creationId xmlns:p14="http://schemas.microsoft.com/office/powerpoint/2010/main" val="217842567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normAutofit/>
          </a:bodyPr>
          <a:lstStyle/>
          <a:p>
            <a:r>
              <a:rPr lang="en-US" altLang="en-US" sz="2400" dirty="0" smtClean="0">
                <a:latin typeface="Cambria" panose="02040503050406030204" pitchFamily="18" charset="0"/>
                <a:ea typeface="Cambria" panose="02040503050406030204" pitchFamily="18" charset="0"/>
              </a:rPr>
              <a:t>HDLC Transfer Modes (3)</a:t>
            </a:r>
          </a:p>
        </p:txBody>
      </p:sp>
      <p:sp>
        <p:nvSpPr>
          <p:cNvPr id="10243" name="Rectangle 3"/>
          <p:cNvSpPr>
            <a:spLocks noGrp="1" noChangeArrowheads="1"/>
          </p:cNvSpPr>
          <p:nvPr>
            <p:ph type="body" idx="1"/>
          </p:nvPr>
        </p:nvSpPr>
        <p:spPr/>
        <p:txBody>
          <a:bodyPr>
            <a:normAutofit/>
          </a:bodyPr>
          <a:lstStyle/>
          <a:p>
            <a:pPr>
              <a:lnSpc>
                <a:spcPct val="150000"/>
              </a:lnSpc>
            </a:pPr>
            <a:r>
              <a:rPr lang="en-US" altLang="en-US" sz="1500" dirty="0" smtClean="0">
                <a:latin typeface="Cambria" panose="02040503050406030204" pitchFamily="18" charset="0"/>
                <a:ea typeface="Cambria" panose="02040503050406030204" pitchFamily="18" charset="0"/>
              </a:rPr>
              <a:t>Asynchronous Response Mode (ARM)</a:t>
            </a:r>
          </a:p>
          <a:p>
            <a:pPr lvl="1">
              <a:lnSpc>
                <a:spcPct val="150000"/>
              </a:lnSpc>
            </a:pPr>
            <a:r>
              <a:rPr lang="en-US" altLang="en-US" sz="1500" dirty="0" smtClean="0">
                <a:latin typeface="Cambria" panose="02040503050406030204" pitchFamily="18" charset="0"/>
                <a:ea typeface="Cambria" panose="02040503050406030204" pitchFamily="18" charset="0"/>
              </a:rPr>
              <a:t>Unbalanced configuration</a:t>
            </a:r>
          </a:p>
          <a:p>
            <a:pPr lvl="1">
              <a:lnSpc>
                <a:spcPct val="150000"/>
              </a:lnSpc>
            </a:pPr>
            <a:r>
              <a:rPr lang="en-US" altLang="en-US" sz="1500" dirty="0" smtClean="0">
                <a:latin typeface="Cambria" panose="02040503050406030204" pitchFamily="18" charset="0"/>
                <a:ea typeface="Cambria" panose="02040503050406030204" pitchFamily="18" charset="0"/>
              </a:rPr>
              <a:t>Secondary may initiate transmission without permission form primary</a:t>
            </a:r>
          </a:p>
          <a:p>
            <a:pPr lvl="1">
              <a:lnSpc>
                <a:spcPct val="150000"/>
              </a:lnSpc>
            </a:pPr>
            <a:r>
              <a:rPr lang="en-US" altLang="en-US" sz="1500" dirty="0" smtClean="0">
                <a:latin typeface="Cambria" panose="02040503050406030204" pitchFamily="18" charset="0"/>
                <a:ea typeface="Cambria" panose="02040503050406030204" pitchFamily="18" charset="0"/>
              </a:rPr>
              <a:t>Primary is responsible for connect, disconnect, error recovery, and initialization</a:t>
            </a:r>
          </a:p>
          <a:p>
            <a:pPr lvl="1">
              <a:lnSpc>
                <a:spcPct val="150000"/>
              </a:lnSpc>
            </a:pPr>
            <a:r>
              <a:rPr lang="en-US" altLang="en-US" sz="1500" dirty="0" smtClean="0">
                <a:latin typeface="Cambria" panose="02040503050406030204" pitchFamily="18" charset="0"/>
                <a:ea typeface="Cambria" panose="02040503050406030204" pitchFamily="18" charset="0"/>
              </a:rPr>
              <a:t>rarely used</a:t>
            </a:r>
          </a:p>
          <a:p>
            <a:endParaRPr lang="en-US" altLang="en-US" sz="1500" dirty="0" smtClean="0"/>
          </a:p>
        </p:txBody>
      </p:sp>
      <p:sp>
        <p:nvSpPr>
          <p:cNvPr id="2" name="Footer Placeholder 1"/>
          <p:cNvSpPr>
            <a:spLocks noGrp="1"/>
          </p:cNvSpPr>
          <p:nvPr>
            <p:ph type="ftr" sz="quarter" idx="11"/>
          </p:nvPr>
        </p:nvSpPr>
        <p:spPr>
          <a:xfrm>
            <a:off x="242888" y="4776788"/>
            <a:ext cx="3086100" cy="273844"/>
          </a:xfrm>
        </p:spPr>
        <p:txBody>
          <a:bodyPr lIns="68580" tIns="34290" rIns="68580" bIns="34290"/>
          <a:lstStyle/>
          <a:p>
            <a:r>
              <a:rPr lang="en-IN" dirty="0" smtClean="0"/>
              <a:t>18CSC302J- School of Computing (Odd </a:t>
            </a:r>
            <a:r>
              <a:rPr lang="en-IN" dirty="0" err="1" smtClean="0"/>
              <a:t>sem</a:t>
            </a:r>
            <a:r>
              <a:rPr lang="en-IN" dirty="0" smtClean="0"/>
              <a:t> 2020)</a:t>
            </a:r>
            <a:endParaRPr lang="en-IN" dirty="0"/>
          </a:p>
        </p:txBody>
      </p:sp>
      <p:sp>
        <p:nvSpPr>
          <p:cNvPr id="3" name="Slide Number Placeholder 2"/>
          <p:cNvSpPr>
            <a:spLocks noGrp="1"/>
          </p:cNvSpPr>
          <p:nvPr>
            <p:ph type="sldNum" sz="quarter" idx="12"/>
          </p:nvPr>
        </p:nvSpPr>
        <p:spPr/>
        <p:txBody>
          <a:bodyPr/>
          <a:lstStyle/>
          <a:p>
            <a:fld id="{86E69FB4-98EA-4E3F-AFF0-2AAEAE902933}" type="slidenum">
              <a:rPr lang="en-IN" smtClean="0"/>
              <a:pPr/>
              <a:t>143</a:t>
            </a:fld>
            <a:endParaRPr lang="en-IN"/>
          </a:p>
        </p:txBody>
      </p:sp>
      <p:pic>
        <p:nvPicPr>
          <p:cNvPr id="6" name="Google Shape;77;p14"/>
          <p:cNvPicPr preferRelativeResize="0"/>
          <p:nvPr/>
        </p:nvPicPr>
        <p:blipFill>
          <a:blip r:embed="rId2">
            <a:alphaModFix/>
          </a:blip>
          <a:stretch>
            <a:fillRect/>
          </a:stretch>
        </p:blipFill>
        <p:spPr>
          <a:xfrm>
            <a:off x="8081419" y="129778"/>
            <a:ext cx="700576" cy="389213"/>
          </a:xfrm>
          <a:prstGeom prst="rect">
            <a:avLst/>
          </a:prstGeom>
          <a:noFill/>
          <a:ln>
            <a:noFill/>
          </a:ln>
        </p:spPr>
      </p:pic>
    </p:spTree>
    <p:extLst>
      <p:ext uri="{BB962C8B-B14F-4D97-AF65-F5344CB8AC3E}">
        <p14:creationId xmlns:p14="http://schemas.microsoft.com/office/powerpoint/2010/main" val="3050893610"/>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normAutofit/>
          </a:bodyPr>
          <a:lstStyle/>
          <a:p>
            <a:r>
              <a:rPr lang="en-US" altLang="en-US" sz="2400" dirty="0" smtClean="0">
                <a:latin typeface="Cambria" panose="02040503050406030204" pitchFamily="18" charset="0"/>
                <a:ea typeface="Cambria" panose="02040503050406030204" pitchFamily="18" charset="0"/>
              </a:rPr>
              <a:t>Frame Structure</a:t>
            </a:r>
          </a:p>
        </p:txBody>
      </p:sp>
      <p:sp>
        <p:nvSpPr>
          <p:cNvPr id="11267" name="Rectangle 3"/>
          <p:cNvSpPr>
            <a:spLocks noGrp="1" noChangeArrowheads="1"/>
          </p:cNvSpPr>
          <p:nvPr>
            <p:ph type="body" idx="1"/>
          </p:nvPr>
        </p:nvSpPr>
        <p:spPr/>
        <p:txBody>
          <a:bodyPr>
            <a:normAutofit/>
          </a:bodyPr>
          <a:lstStyle/>
          <a:p>
            <a:pPr>
              <a:lnSpc>
                <a:spcPct val="150000"/>
              </a:lnSpc>
            </a:pPr>
            <a:r>
              <a:rPr lang="en-US" altLang="en-US" sz="1500" dirty="0" smtClean="0">
                <a:latin typeface="Cambria" panose="02040503050406030204" pitchFamily="18" charset="0"/>
                <a:ea typeface="Cambria" panose="02040503050406030204" pitchFamily="18" charset="0"/>
              </a:rPr>
              <a:t>Synchronous transmission</a:t>
            </a:r>
          </a:p>
          <a:p>
            <a:pPr>
              <a:lnSpc>
                <a:spcPct val="150000"/>
              </a:lnSpc>
            </a:pPr>
            <a:r>
              <a:rPr lang="en-US" altLang="en-US" sz="1500" dirty="0" smtClean="0">
                <a:latin typeface="Cambria" panose="02040503050406030204" pitchFamily="18" charset="0"/>
                <a:ea typeface="Cambria" panose="02040503050406030204" pitchFamily="18" charset="0"/>
              </a:rPr>
              <a:t>All transmissions in frames</a:t>
            </a:r>
          </a:p>
          <a:p>
            <a:pPr>
              <a:lnSpc>
                <a:spcPct val="150000"/>
              </a:lnSpc>
            </a:pPr>
            <a:r>
              <a:rPr lang="en-US" altLang="en-US" sz="1500" dirty="0" smtClean="0">
                <a:latin typeface="Cambria" panose="02040503050406030204" pitchFamily="18" charset="0"/>
                <a:ea typeface="Cambria" panose="02040503050406030204" pitchFamily="18" charset="0"/>
              </a:rPr>
              <a:t>Single frame format for all data and control exchanges</a:t>
            </a:r>
          </a:p>
          <a:p>
            <a:pPr>
              <a:lnSpc>
                <a:spcPct val="150000"/>
              </a:lnSpc>
            </a:pPr>
            <a:endParaRPr lang="en-US" altLang="en-US" sz="1500" dirty="0" smtClean="0">
              <a:latin typeface="Cambria" panose="02040503050406030204" pitchFamily="18" charset="0"/>
              <a:ea typeface="Cambria" panose="02040503050406030204" pitchFamily="18" charset="0"/>
            </a:endParaRPr>
          </a:p>
        </p:txBody>
      </p:sp>
      <p:sp>
        <p:nvSpPr>
          <p:cNvPr id="2" name="Footer Placeholder 1"/>
          <p:cNvSpPr>
            <a:spLocks noGrp="1"/>
          </p:cNvSpPr>
          <p:nvPr>
            <p:ph type="ftr" sz="quarter" idx="11"/>
          </p:nvPr>
        </p:nvSpPr>
        <p:spPr>
          <a:xfrm>
            <a:off x="125016" y="4754166"/>
            <a:ext cx="3086100" cy="273844"/>
          </a:xfrm>
        </p:spPr>
        <p:txBody>
          <a:bodyPr lIns="68580" tIns="34290" rIns="68580" bIns="34290"/>
          <a:lstStyle/>
          <a:p>
            <a:r>
              <a:rPr lang="en-IN" dirty="0" smtClean="0"/>
              <a:t>18CSC302J- School of Computing (Odd </a:t>
            </a:r>
            <a:r>
              <a:rPr lang="en-IN" dirty="0" err="1" smtClean="0"/>
              <a:t>sem</a:t>
            </a:r>
            <a:r>
              <a:rPr lang="en-IN" dirty="0" smtClean="0"/>
              <a:t> 2020)</a:t>
            </a:r>
            <a:endParaRPr lang="en-IN" dirty="0"/>
          </a:p>
        </p:txBody>
      </p:sp>
      <p:sp>
        <p:nvSpPr>
          <p:cNvPr id="3" name="Slide Number Placeholder 2"/>
          <p:cNvSpPr>
            <a:spLocks noGrp="1"/>
          </p:cNvSpPr>
          <p:nvPr>
            <p:ph type="sldNum" sz="quarter" idx="12"/>
          </p:nvPr>
        </p:nvSpPr>
        <p:spPr/>
        <p:txBody>
          <a:bodyPr/>
          <a:lstStyle/>
          <a:p>
            <a:fld id="{86E69FB4-98EA-4E3F-AFF0-2AAEAE902933}" type="slidenum">
              <a:rPr lang="en-IN" smtClean="0"/>
              <a:pPr/>
              <a:t>144</a:t>
            </a:fld>
            <a:endParaRPr lang="en-IN"/>
          </a:p>
        </p:txBody>
      </p:sp>
      <p:pic>
        <p:nvPicPr>
          <p:cNvPr id="6" name="Google Shape;77;p14"/>
          <p:cNvPicPr preferRelativeResize="0"/>
          <p:nvPr/>
        </p:nvPicPr>
        <p:blipFill>
          <a:blip r:embed="rId2">
            <a:alphaModFix/>
          </a:blip>
          <a:stretch>
            <a:fillRect/>
          </a:stretch>
        </p:blipFill>
        <p:spPr>
          <a:xfrm>
            <a:off x="8165062" y="172641"/>
            <a:ext cx="700576" cy="389213"/>
          </a:xfrm>
          <a:prstGeom prst="rect">
            <a:avLst/>
          </a:prstGeom>
          <a:noFill/>
          <a:ln>
            <a:noFill/>
          </a:ln>
        </p:spPr>
      </p:pic>
    </p:spTree>
    <p:extLst>
      <p:ext uri="{BB962C8B-B14F-4D97-AF65-F5344CB8AC3E}">
        <p14:creationId xmlns:p14="http://schemas.microsoft.com/office/powerpoint/2010/main" val="3600880965"/>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normAutofit/>
          </a:bodyPr>
          <a:lstStyle/>
          <a:p>
            <a:r>
              <a:rPr lang="en-US" altLang="en-US" sz="2400" dirty="0" smtClean="0">
                <a:latin typeface="Cambria" panose="02040503050406030204" pitchFamily="18" charset="0"/>
                <a:ea typeface="Cambria" panose="02040503050406030204" pitchFamily="18" charset="0"/>
              </a:rPr>
              <a:t>Frame Structure</a:t>
            </a:r>
          </a:p>
        </p:txBody>
      </p:sp>
      <p:pic>
        <p:nvPicPr>
          <p:cNvPr id="12291" name="Picture 5"/>
          <p:cNvPicPr>
            <a:picLocks noChangeAspect="1" noChangeArrowheads="1"/>
          </p:cNvPicPr>
          <p:nvPr/>
        </p:nvPicPr>
        <p:blipFill>
          <a:blip r:embed="rId2"/>
          <a:srcRect b="81032"/>
          <a:stretch>
            <a:fillRect/>
          </a:stretch>
        </p:blipFill>
        <p:spPr bwMode="auto">
          <a:xfrm>
            <a:off x="1143000" y="2286000"/>
            <a:ext cx="6686550" cy="1600200"/>
          </a:xfrm>
          <a:prstGeom prst="rect">
            <a:avLst/>
          </a:prstGeom>
          <a:noFill/>
          <a:ln w="9525">
            <a:noFill/>
            <a:miter lim="800000"/>
            <a:headEnd/>
            <a:tailEnd/>
          </a:ln>
        </p:spPr>
      </p:pic>
      <p:sp>
        <p:nvSpPr>
          <p:cNvPr id="12292" name="Line 6"/>
          <p:cNvSpPr>
            <a:spLocks noChangeShapeType="1"/>
          </p:cNvSpPr>
          <p:nvPr/>
        </p:nvSpPr>
        <p:spPr bwMode="auto">
          <a:xfrm flipH="1">
            <a:off x="1771650" y="1885950"/>
            <a:ext cx="228600" cy="400050"/>
          </a:xfrm>
          <a:prstGeom prst="line">
            <a:avLst/>
          </a:prstGeom>
          <a:noFill/>
          <a:ln w="9525">
            <a:solidFill>
              <a:schemeClr val="tx1"/>
            </a:solidFill>
            <a:round/>
            <a:headEnd/>
            <a:tailEnd type="triangle" w="med" len="med"/>
          </a:ln>
        </p:spPr>
        <p:txBody>
          <a:bodyPr lIns="67500" tIns="35100" rIns="67500" bIns="35100"/>
          <a:lstStyle/>
          <a:p>
            <a:endParaRPr lang="en-US"/>
          </a:p>
        </p:txBody>
      </p:sp>
      <p:sp>
        <p:nvSpPr>
          <p:cNvPr id="12293" name="Text Box 7"/>
          <p:cNvSpPr txBox="1">
            <a:spLocks noChangeArrowheads="1"/>
          </p:cNvSpPr>
          <p:nvPr/>
        </p:nvSpPr>
        <p:spPr bwMode="auto">
          <a:xfrm>
            <a:off x="1657350" y="1485901"/>
            <a:ext cx="1200150" cy="286329"/>
          </a:xfrm>
          <a:prstGeom prst="rect">
            <a:avLst/>
          </a:prstGeom>
          <a:noFill/>
          <a:ln w="9525">
            <a:noFill/>
            <a:miter lim="800000"/>
            <a:headEnd/>
            <a:tailEnd/>
          </a:ln>
        </p:spPr>
        <p:txBody>
          <a:bodyPr lIns="67500" tIns="35100" rIns="67500" bIns="35100">
            <a:spAutoFit/>
          </a:bodyPr>
          <a:lstStyle/>
          <a:p>
            <a:pPr>
              <a:spcBef>
                <a:spcPct val="50000"/>
              </a:spcBef>
            </a:pPr>
            <a:r>
              <a:rPr lang="en-US" dirty="0">
                <a:latin typeface="Cambria" panose="02040503050406030204" pitchFamily="18" charset="0"/>
                <a:ea typeface="Cambria" panose="02040503050406030204" pitchFamily="18" charset="0"/>
              </a:rPr>
              <a:t>01111110</a:t>
            </a:r>
          </a:p>
        </p:txBody>
      </p:sp>
      <p:sp>
        <p:nvSpPr>
          <p:cNvPr id="12294" name="Line 8"/>
          <p:cNvSpPr>
            <a:spLocks noChangeShapeType="1"/>
          </p:cNvSpPr>
          <p:nvPr/>
        </p:nvSpPr>
        <p:spPr bwMode="auto">
          <a:xfrm>
            <a:off x="6858000" y="1885950"/>
            <a:ext cx="457200" cy="400050"/>
          </a:xfrm>
          <a:prstGeom prst="line">
            <a:avLst/>
          </a:prstGeom>
          <a:noFill/>
          <a:ln w="9525">
            <a:solidFill>
              <a:schemeClr val="tx1"/>
            </a:solidFill>
            <a:round/>
            <a:headEnd/>
            <a:tailEnd type="triangle" w="med" len="med"/>
          </a:ln>
        </p:spPr>
        <p:txBody>
          <a:bodyPr lIns="67500" tIns="35100" rIns="67500" bIns="35100"/>
          <a:lstStyle/>
          <a:p>
            <a:endParaRPr lang="en-US"/>
          </a:p>
        </p:txBody>
      </p:sp>
      <p:sp>
        <p:nvSpPr>
          <p:cNvPr id="12295" name="Text Box 9"/>
          <p:cNvSpPr txBox="1">
            <a:spLocks noChangeArrowheads="1"/>
          </p:cNvSpPr>
          <p:nvPr/>
        </p:nvSpPr>
        <p:spPr bwMode="auto">
          <a:xfrm>
            <a:off x="6229350" y="1543051"/>
            <a:ext cx="1200150" cy="286329"/>
          </a:xfrm>
          <a:prstGeom prst="rect">
            <a:avLst/>
          </a:prstGeom>
          <a:noFill/>
          <a:ln w="9525">
            <a:noFill/>
            <a:miter lim="800000"/>
            <a:headEnd/>
            <a:tailEnd/>
          </a:ln>
        </p:spPr>
        <p:txBody>
          <a:bodyPr lIns="67500" tIns="35100" rIns="67500" bIns="35100">
            <a:spAutoFit/>
          </a:bodyPr>
          <a:lstStyle/>
          <a:p>
            <a:pPr>
              <a:spcBef>
                <a:spcPct val="50000"/>
              </a:spcBef>
            </a:pPr>
            <a:r>
              <a:rPr lang="en-US" dirty="0">
                <a:latin typeface="Cambria" panose="02040503050406030204" pitchFamily="18" charset="0"/>
                <a:ea typeface="Cambria" panose="02040503050406030204" pitchFamily="18" charset="0"/>
              </a:rPr>
              <a:t>01111110</a:t>
            </a:r>
          </a:p>
        </p:txBody>
      </p:sp>
      <p:sp>
        <p:nvSpPr>
          <p:cNvPr id="12296" name="Line 10"/>
          <p:cNvSpPr>
            <a:spLocks noChangeShapeType="1"/>
          </p:cNvSpPr>
          <p:nvPr/>
        </p:nvSpPr>
        <p:spPr bwMode="auto">
          <a:xfrm flipH="1">
            <a:off x="3314700" y="1657350"/>
            <a:ext cx="228600" cy="628650"/>
          </a:xfrm>
          <a:prstGeom prst="line">
            <a:avLst/>
          </a:prstGeom>
          <a:noFill/>
          <a:ln w="9525">
            <a:solidFill>
              <a:schemeClr val="tx1"/>
            </a:solidFill>
            <a:round/>
            <a:headEnd/>
            <a:tailEnd type="triangle" w="med" len="med"/>
          </a:ln>
        </p:spPr>
        <p:txBody>
          <a:bodyPr lIns="67500" tIns="35100" rIns="67500" bIns="35100"/>
          <a:lstStyle/>
          <a:p>
            <a:endParaRPr lang="en-US"/>
          </a:p>
        </p:txBody>
      </p:sp>
      <p:sp>
        <p:nvSpPr>
          <p:cNvPr id="12297" name="Text Box 11"/>
          <p:cNvSpPr txBox="1">
            <a:spLocks noChangeArrowheads="1"/>
          </p:cNvSpPr>
          <p:nvPr/>
        </p:nvSpPr>
        <p:spPr bwMode="auto">
          <a:xfrm>
            <a:off x="3143250" y="1143000"/>
            <a:ext cx="2057400" cy="501773"/>
          </a:xfrm>
          <a:prstGeom prst="rect">
            <a:avLst/>
          </a:prstGeom>
          <a:noFill/>
          <a:ln w="9525">
            <a:noFill/>
            <a:miter lim="800000"/>
            <a:headEnd/>
            <a:tailEnd/>
          </a:ln>
        </p:spPr>
        <p:txBody>
          <a:bodyPr lIns="67500" tIns="35100" rIns="67500" bIns="35100">
            <a:spAutoFit/>
          </a:bodyPr>
          <a:lstStyle/>
          <a:p>
            <a:pPr>
              <a:spcBef>
                <a:spcPct val="50000"/>
              </a:spcBef>
            </a:pPr>
            <a:r>
              <a:rPr lang="en-US" dirty="0">
                <a:latin typeface="Cambria" panose="02040503050406030204" pitchFamily="18" charset="0"/>
                <a:ea typeface="Cambria" panose="02040503050406030204" pitchFamily="18" charset="0"/>
              </a:rPr>
              <a:t>Defines 3 types of frames (I,S,U frames)</a:t>
            </a:r>
          </a:p>
        </p:txBody>
      </p:sp>
      <p:sp>
        <p:nvSpPr>
          <p:cNvPr id="2" name="Footer Placeholder 1"/>
          <p:cNvSpPr>
            <a:spLocks noGrp="1"/>
          </p:cNvSpPr>
          <p:nvPr>
            <p:ph type="ftr" sz="quarter" idx="11"/>
          </p:nvPr>
        </p:nvSpPr>
        <p:spPr>
          <a:xfrm>
            <a:off x="342900" y="4767263"/>
            <a:ext cx="3086100" cy="273844"/>
          </a:xfrm>
        </p:spPr>
        <p:txBody>
          <a:bodyPr lIns="68580" tIns="34290" rIns="68580" bIns="34290"/>
          <a:lstStyle/>
          <a:p>
            <a:r>
              <a:rPr lang="en-IN" dirty="0" smtClean="0"/>
              <a:t>18CSC302J- School of Computing (Odd </a:t>
            </a:r>
            <a:r>
              <a:rPr lang="en-IN" dirty="0" err="1" smtClean="0"/>
              <a:t>sem</a:t>
            </a:r>
            <a:r>
              <a:rPr lang="en-IN" dirty="0" smtClean="0"/>
              <a:t> 2020)</a:t>
            </a:r>
            <a:endParaRPr lang="en-IN" dirty="0"/>
          </a:p>
        </p:txBody>
      </p:sp>
      <p:sp>
        <p:nvSpPr>
          <p:cNvPr id="3" name="Slide Number Placeholder 2"/>
          <p:cNvSpPr>
            <a:spLocks noGrp="1"/>
          </p:cNvSpPr>
          <p:nvPr>
            <p:ph type="sldNum" sz="quarter" idx="12"/>
          </p:nvPr>
        </p:nvSpPr>
        <p:spPr/>
        <p:txBody>
          <a:bodyPr/>
          <a:lstStyle/>
          <a:p>
            <a:fld id="{86E69FB4-98EA-4E3F-AFF0-2AAEAE902933}" type="slidenum">
              <a:rPr lang="en-IN" smtClean="0"/>
              <a:pPr/>
              <a:t>145</a:t>
            </a:fld>
            <a:endParaRPr lang="en-IN"/>
          </a:p>
        </p:txBody>
      </p:sp>
      <p:pic>
        <p:nvPicPr>
          <p:cNvPr id="12" name="Google Shape;77;p14"/>
          <p:cNvPicPr preferRelativeResize="0"/>
          <p:nvPr/>
        </p:nvPicPr>
        <p:blipFill>
          <a:blip r:embed="rId3">
            <a:alphaModFix/>
          </a:blip>
          <a:stretch>
            <a:fillRect/>
          </a:stretch>
        </p:blipFill>
        <p:spPr>
          <a:xfrm>
            <a:off x="8252869" y="183525"/>
            <a:ext cx="700576" cy="389213"/>
          </a:xfrm>
          <a:prstGeom prst="rect">
            <a:avLst/>
          </a:prstGeom>
          <a:noFill/>
          <a:ln>
            <a:noFill/>
          </a:ln>
        </p:spPr>
      </p:pic>
    </p:spTree>
    <p:extLst>
      <p:ext uri="{BB962C8B-B14F-4D97-AF65-F5344CB8AC3E}">
        <p14:creationId xmlns:p14="http://schemas.microsoft.com/office/powerpoint/2010/main" val="495013266"/>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628650" y="273844"/>
            <a:ext cx="7886701" cy="742294"/>
          </a:xfrm>
        </p:spPr>
        <p:txBody>
          <a:bodyPr>
            <a:normAutofit/>
          </a:bodyPr>
          <a:lstStyle/>
          <a:p>
            <a:r>
              <a:rPr lang="en-US" altLang="en-US" sz="2400" dirty="0" smtClean="0">
                <a:latin typeface="Cambria" panose="02040503050406030204" pitchFamily="18" charset="0"/>
                <a:ea typeface="Cambria" panose="02040503050406030204" pitchFamily="18" charset="0"/>
              </a:rPr>
              <a:t>Flag Fields</a:t>
            </a:r>
          </a:p>
        </p:txBody>
      </p:sp>
      <p:sp>
        <p:nvSpPr>
          <p:cNvPr id="13315" name="Rectangle 3"/>
          <p:cNvSpPr>
            <a:spLocks noGrp="1" noChangeArrowheads="1"/>
          </p:cNvSpPr>
          <p:nvPr>
            <p:ph type="body" idx="1"/>
          </p:nvPr>
        </p:nvSpPr>
        <p:spPr>
          <a:xfrm>
            <a:off x="628650" y="876834"/>
            <a:ext cx="7886700" cy="3890429"/>
          </a:xfrm>
        </p:spPr>
        <p:txBody>
          <a:bodyPr>
            <a:noAutofit/>
          </a:bodyPr>
          <a:lstStyle/>
          <a:p>
            <a:pPr>
              <a:lnSpc>
                <a:spcPct val="150000"/>
              </a:lnSpc>
            </a:pPr>
            <a:r>
              <a:rPr lang="en-US" altLang="en-US" sz="1500" dirty="0" smtClean="0">
                <a:latin typeface="Cambria" panose="02040503050406030204" pitchFamily="18" charset="0"/>
                <a:ea typeface="Cambria" panose="02040503050406030204" pitchFamily="18" charset="0"/>
              </a:rPr>
              <a:t>Delimit frame at both ends</a:t>
            </a:r>
          </a:p>
          <a:p>
            <a:pPr>
              <a:lnSpc>
                <a:spcPct val="150000"/>
              </a:lnSpc>
            </a:pPr>
            <a:r>
              <a:rPr lang="en-US" altLang="en-US" sz="1500" dirty="0" smtClean="0">
                <a:latin typeface="Cambria" panose="02040503050406030204" pitchFamily="18" charset="0"/>
                <a:ea typeface="Cambria" panose="02040503050406030204" pitchFamily="18" charset="0"/>
              </a:rPr>
              <a:t>01111110</a:t>
            </a:r>
          </a:p>
          <a:p>
            <a:pPr>
              <a:lnSpc>
                <a:spcPct val="150000"/>
              </a:lnSpc>
            </a:pPr>
            <a:r>
              <a:rPr lang="en-US" altLang="en-US" sz="1500" dirty="0" smtClean="0">
                <a:latin typeface="Cambria" panose="02040503050406030204" pitchFamily="18" charset="0"/>
                <a:ea typeface="Cambria" panose="02040503050406030204" pitchFamily="18" charset="0"/>
              </a:rPr>
              <a:t>Receiver hunts for flag sequence to synchronize</a:t>
            </a:r>
          </a:p>
          <a:p>
            <a:pPr>
              <a:lnSpc>
                <a:spcPct val="150000"/>
              </a:lnSpc>
            </a:pPr>
            <a:r>
              <a:rPr lang="en-US" altLang="en-US" sz="1500" dirty="0" smtClean="0">
                <a:latin typeface="Cambria" panose="02040503050406030204" pitchFamily="18" charset="0"/>
                <a:ea typeface="Cambria" panose="02040503050406030204" pitchFamily="18" charset="0"/>
              </a:rPr>
              <a:t>Bit stuffing used to avoid confusion with data containing 01111110</a:t>
            </a:r>
          </a:p>
          <a:p>
            <a:pPr lvl="1">
              <a:lnSpc>
                <a:spcPct val="150000"/>
              </a:lnSpc>
            </a:pPr>
            <a:r>
              <a:rPr lang="en-US" altLang="en-US" sz="1500" dirty="0" smtClean="0">
                <a:latin typeface="Cambria" panose="02040503050406030204" pitchFamily="18" charset="0"/>
                <a:ea typeface="Cambria" panose="02040503050406030204" pitchFamily="18" charset="0"/>
              </a:rPr>
              <a:t>The transmitter inserts 0 bit after every sequence of five 1s with the exception of flag fields</a:t>
            </a:r>
          </a:p>
          <a:p>
            <a:pPr lvl="1">
              <a:lnSpc>
                <a:spcPct val="150000"/>
              </a:lnSpc>
            </a:pPr>
            <a:r>
              <a:rPr lang="en-US" altLang="en-US" sz="1500" dirty="0" smtClean="0">
                <a:latin typeface="Cambria" panose="02040503050406030204" pitchFamily="18" charset="0"/>
                <a:ea typeface="Cambria" panose="02040503050406030204" pitchFamily="18" charset="0"/>
              </a:rPr>
              <a:t>If receiver detects five 1s it checks next bit</a:t>
            </a:r>
          </a:p>
          <a:p>
            <a:pPr lvl="2">
              <a:lnSpc>
                <a:spcPct val="150000"/>
              </a:lnSpc>
            </a:pPr>
            <a:r>
              <a:rPr lang="en-US" altLang="en-US" dirty="0" smtClean="0">
                <a:latin typeface="Cambria" panose="02040503050406030204" pitchFamily="18" charset="0"/>
                <a:ea typeface="Cambria" panose="02040503050406030204" pitchFamily="18" charset="0"/>
              </a:rPr>
              <a:t>If 0, it is deleted</a:t>
            </a:r>
          </a:p>
          <a:p>
            <a:pPr lvl="2">
              <a:lnSpc>
                <a:spcPct val="150000"/>
              </a:lnSpc>
            </a:pPr>
            <a:r>
              <a:rPr lang="en-US" altLang="en-US" dirty="0" smtClean="0">
                <a:latin typeface="Cambria" panose="02040503050406030204" pitchFamily="18" charset="0"/>
                <a:ea typeface="Cambria" panose="02040503050406030204" pitchFamily="18" charset="0"/>
              </a:rPr>
              <a:t>If 1 and seventh bit is 0 (i.e., 10), accept as flag</a:t>
            </a:r>
          </a:p>
          <a:p>
            <a:pPr lvl="2">
              <a:lnSpc>
                <a:spcPct val="150000"/>
              </a:lnSpc>
            </a:pPr>
            <a:r>
              <a:rPr lang="en-US" altLang="en-US" dirty="0" smtClean="0">
                <a:latin typeface="Cambria" panose="02040503050406030204" pitchFamily="18" charset="0"/>
                <a:ea typeface="Cambria" panose="02040503050406030204" pitchFamily="18" charset="0"/>
              </a:rPr>
              <a:t>If sixth and seventh bits 1 (i.e., 11), sender is indicating abort</a:t>
            </a:r>
          </a:p>
        </p:txBody>
      </p:sp>
      <p:sp>
        <p:nvSpPr>
          <p:cNvPr id="2" name="Footer Placeholder 1"/>
          <p:cNvSpPr>
            <a:spLocks noGrp="1"/>
          </p:cNvSpPr>
          <p:nvPr>
            <p:ph type="ftr" sz="quarter" idx="11"/>
          </p:nvPr>
        </p:nvSpPr>
        <p:spPr>
          <a:xfrm>
            <a:off x="210741" y="4767263"/>
            <a:ext cx="3086100" cy="273844"/>
          </a:xfrm>
        </p:spPr>
        <p:txBody>
          <a:bodyPr lIns="68580" tIns="34290" rIns="68580" bIns="34290"/>
          <a:lstStyle/>
          <a:p>
            <a:r>
              <a:rPr lang="en-IN" dirty="0" smtClean="0"/>
              <a:t>18CSC302J- School of Computing (Odd </a:t>
            </a:r>
            <a:r>
              <a:rPr lang="en-IN" dirty="0" err="1" smtClean="0"/>
              <a:t>sem</a:t>
            </a:r>
            <a:r>
              <a:rPr lang="en-IN" dirty="0" smtClean="0"/>
              <a:t> 2020)</a:t>
            </a:r>
            <a:endParaRPr lang="en-IN" dirty="0"/>
          </a:p>
        </p:txBody>
      </p:sp>
      <p:sp>
        <p:nvSpPr>
          <p:cNvPr id="3" name="Slide Number Placeholder 2"/>
          <p:cNvSpPr>
            <a:spLocks noGrp="1"/>
          </p:cNvSpPr>
          <p:nvPr>
            <p:ph type="sldNum" sz="quarter" idx="12"/>
          </p:nvPr>
        </p:nvSpPr>
        <p:spPr/>
        <p:txBody>
          <a:bodyPr/>
          <a:lstStyle/>
          <a:p>
            <a:fld id="{86E69FB4-98EA-4E3F-AFF0-2AAEAE902933}" type="slidenum">
              <a:rPr lang="en-IN" smtClean="0"/>
              <a:pPr/>
              <a:t>146</a:t>
            </a:fld>
            <a:endParaRPr lang="en-IN"/>
          </a:p>
        </p:txBody>
      </p:sp>
      <p:pic>
        <p:nvPicPr>
          <p:cNvPr id="6" name="Google Shape;77;p14"/>
          <p:cNvPicPr preferRelativeResize="0"/>
          <p:nvPr/>
        </p:nvPicPr>
        <p:blipFill>
          <a:blip r:embed="rId2">
            <a:alphaModFix/>
          </a:blip>
          <a:stretch>
            <a:fillRect/>
          </a:stretch>
        </p:blipFill>
        <p:spPr>
          <a:xfrm>
            <a:off x="8165062" y="139303"/>
            <a:ext cx="700576" cy="389213"/>
          </a:xfrm>
          <a:prstGeom prst="rect">
            <a:avLst/>
          </a:prstGeom>
          <a:noFill/>
          <a:ln>
            <a:noFill/>
          </a:ln>
        </p:spPr>
      </p:pic>
    </p:spTree>
    <p:extLst>
      <p:ext uri="{BB962C8B-B14F-4D97-AF65-F5344CB8AC3E}">
        <p14:creationId xmlns:p14="http://schemas.microsoft.com/office/powerpoint/2010/main" val="8543409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4"/>
          <p:cNvPicPr>
            <a:picLocks noChangeAspect="1" noChangeArrowheads="1"/>
          </p:cNvPicPr>
          <p:nvPr/>
        </p:nvPicPr>
        <p:blipFill>
          <a:blip r:embed="rId2"/>
          <a:srcRect b="9828"/>
          <a:stretch>
            <a:fillRect/>
          </a:stretch>
        </p:blipFill>
        <p:spPr bwMode="auto">
          <a:xfrm>
            <a:off x="3829050" y="971550"/>
            <a:ext cx="3631142" cy="4171950"/>
          </a:xfrm>
          <a:prstGeom prst="rect">
            <a:avLst/>
          </a:prstGeom>
          <a:noFill/>
          <a:ln w="9525">
            <a:noFill/>
            <a:miter lim="800000"/>
            <a:headEnd/>
            <a:tailEnd/>
          </a:ln>
        </p:spPr>
      </p:pic>
      <p:sp>
        <p:nvSpPr>
          <p:cNvPr id="14339" name="Rectangle 2"/>
          <p:cNvSpPr>
            <a:spLocks noGrp="1" noChangeArrowheads="1"/>
          </p:cNvSpPr>
          <p:nvPr>
            <p:ph type="title"/>
          </p:nvPr>
        </p:nvSpPr>
        <p:spPr/>
        <p:txBody>
          <a:bodyPr>
            <a:normAutofit/>
          </a:bodyPr>
          <a:lstStyle/>
          <a:p>
            <a:r>
              <a:rPr lang="en-US" altLang="en-US" sz="2400" dirty="0" smtClean="0">
                <a:latin typeface="Cambria" panose="02040503050406030204" pitchFamily="18" charset="0"/>
                <a:ea typeface="Cambria" panose="02040503050406030204" pitchFamily="18" charset="0"/>
              </a:rPr>
              <a:t>Bit Stuffing</a:t>
            </a:r>
          </a:p>
        </p:txBody>
      </p:sp>
      <p:sp>
        <p:nvSpPr>
          <p:cNvPr id="14340" name="Rectangle 5"/>
          <p:cNvSpPr>
            <a:spLocks noGrp="1" noChangeArrowheads="1"/>
          </p:cNvSpPr>
          <p:nvPr>
            <p:ph type="body" sz="half" idx="1"/>
          </p:nvPr>
        </p:nvSpPr>
        <p:spPr/>
        <p:txBody>
          <a:bodyPr>
            <a:normAutofit/>
          </a:bodyPr>
          <a:lstStyle/>
          <a:p>
            <a:pPr>
              <a:lnSpc>
                <a:spcPct val="150000"/>
              </a:lnSpc>
            </a:pPr>
            <a:r>
              <a:rPr lang="en-US" altLang="en-US" sz="1500" dirty="0">
                <a:latin typeface="Cambria" panose="02040503050406030204" pitchFamily="18" charset="0"/>
                <a:ea typeface="Cambria" panose="02040503050406030204" pitchFamily="18" charset="0"/>
              </a:rPr>
              <a:t>Example with </a:t>
            </a:r>
            <a:br>
              <a:rPr lang="en-US" altLang="en-US" sz="1500" dirty="0">
                <a:latin typeface="Cambria" panose="02040503050406030204" pitchFamily="18" charset="0"/>
                <a:ea typeface="Cambria" panose="02040503050406030204" pitchFamily="18" charset="0"/>
              </a:rPr>
            </a:br>
            <a:r>
              <a:rPr lang="en-US" altLang="en-US" sz="1500" dirty="0">
                <a:latin typeface="Cambria" panose="02040503050406030204" pitchFamily="18" charset="0"/>
                <a:ea typeface="Cambria" panose="02040503050406030204" pitchFamily="18" charset="0"/>
              </a:rPr>
              <a:t>possible errors</a:t>
            </a:r>
          </a:p>
        </p:txBody>
      </p:sp>
      <p:sp>
        <p:nvSpPr>
          <p:cNvPr id="2" name="Footer Placeholder 1"/>
          <p:cNvSpPr>
            <a:spLocks noGrp="1"/>
          </p:cNvSpPr>
          <p:nvPr>
            <p:ph type="ftr" sz="quarter" idx="11"/>
          </p:nvPr>
        </p:nvSpPr>
        <p:spPr>
          <a:xfrm>
            <a:off x="210740" y="4767263"/>
            <a:ext cx="3086100" cy="273844"/>
          </a:xfrm>
        </p:spPr>
        <p:txBody>
          <a:bodyPr/>
          <a:lstStyle/>
          <a:p>
            <a:pPr>
              <a:defRPr/>
            </a:pPr>
            <a:r>
              <a:rPr lang="en-IN" dirty="0" smtClean="0"/>
              <a:t>18CSC302J- School of Computing (Odd </a:t>
            </a:r>
            <a:r>
              <a:rPr lang="en-IN" dirty="0" err="1" smtClean="0"/>
              <a:t>sem</a:t>
            </a:r>
            <a:r>
              <a:rPr lang="en-IN" dirty="0" smtClean="0"/>
              <a:t> 2020)</a:t>
            </a:r>
            <a:endParaRPr lang="en-GB" dirty="0"/>
          </a:p>
        </p:txBody>
      </p:sp>
      <p:sp>
        <p:nvSpPr>
          <p:cNvPr id="3" name="Slide Number Placeholder 2"/>
          <p:cNvSpPr>
            <a:spLocks noGrp="1"/>
          </p:cNvSpPr>
          <p:nvPr>
            <p:ph type="sldNum" sz="quarter" idx="12"/>
          </p:nvPr>
        </p:nvSpPr>
        <p:spPr/>
        <p:txBody>
          <a:bodyPr/>
          <a:lstStyle/>
          <a:p>
            <a:pPr>
              <a:defRPr/>
            </a:pPr>
            <a:fld id="{4F3BAA2F-9281-45B9-A2F6-A79540D48EC6}" type="slidenum">
              <a:rPr lang="en-GB" smtClean="0"/>
              <a:pPr>
                <a:defRPr/>
              </a:pPr>
              <a:t>147</a:t>
            </a:fld>
            <a:endParaRPr lang="en-GB"/>
          </a:p>
        </p:txBody>
      </p:sp>
      <p:pic>
        <p:nvPicPr>
          <p:cNvPr id="7" name="Google Shape;77;p14"/>
          <p:cNvPicPr preferRelativeResize="0"/>
          <p:nvPr/>
        </p:nvPicPr>
        <p:blipFill>
          <a:blip r:embed="rId3">
            <a:alphaModFix/>
          </a:blip>
          <a:stretch>
            <a:fillRect/>
          </a:stretch>
        </p:blipFill>
        <p:spPr>
          <a:xfrm>
            <a:off x="8165062" y="114300"/>
            <a:ext cx="700576" cy="389213"/>
          </a:xfrm>
          <a:prstGeom prst="rect">
            <a:avLst/>
          </a:prstGeom>
          <a:noFill/>
          <a:ln>
            <a:noFill/>
          </a:ln>
        </p:spPr>
      </p:pic>
    </p:spTree>
    <p:extLst>
      <p:ext uri="{BB962C8B-B14F-4D97-AF65-F5344CB8AC3E}">
        <p14:creationId xmlns:p14="http://schemas.microsoft.com/office/powerpoint/2010/main" val="3147443952"/>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a:bodyPr>
          <a:lstStyle/>
          <a:p>
            <a:r>
              <a:rPr lang="en-US" altLang="en-US" sz="2400" dirty="0" smtClean="0">
                <a:latin typeface="Cambria" panose="02040503050406030204" pitchFamily="18" charset="0"/>
                <a:ea typeface="Cambria" panose="02040503050406030204" pitchFamily="18" charset="0"/>
              </a:rPr>
              <a:t>Address Field</a:t>
            </a:r>
          </a:p>
        </p:txBody>
      </p:sp>
      <p:sp>
        <p:nvSpPr>
          <p:cNvPr id="15363" name="Rectangle 3"/>
          <p:cNvSpPr>
            <a:spLocks noGrp="1" noChangeArrowheads="1"/>
          </p:cNvSpPr>
          <p:nvPr>
            <p:ph type="body" idx="1"/>
          </p:nvPr>
        </p:nvSpPr>
        <p:spPr>
          <a:xfrm>
            <a:off x="1485900" y="1028700"/>
            <a:ext cx="6134100" cy="1885950"/>
          </a:xfrm>
        </p:spPr>
        <p:txBody>
          <a:bodyPr>
            <a:noAutofit/>
          </a:bodyPr>
          <a:lstStyle/>
          <a:p>
            <a:pPr>
              <a:lnSpc>
                <a:spcPct val="150000"/>
              </a:lnSpc>
            </a:pPr>
            <a:r>
              <a:rPr lang="en-US" altLang="en-US" sz="1500" dirty="0">
                <a:latin typeface="Cambria" panose="02040503050406030204" pitchFamily="18" charset="0"/>
                <a:ea typeface="Cambria" panose="02040503050406030204" pitchFamily="18" charset="0"/>
              </a:rPr>
              <a:t>Identifies secondary station that sent or will receive frame</a:t>
            </a:r>
          </a:p>
          <a:p>
            <a:pPr>
              <a:lnSpc>
                <a:spcPct val="150000"/>
              </a:lnSpc>
            </a:pPr>
            <a:r>
              <a:rPr lang="en-US" altLang="en-US" sz="1500" dirty="0">
                <a:latin typeface="Cambria" panose="02040503050406030204" pitchFamily="18" charset="0"/>
                <a:ea typeface="Cambria" panose="02040503050406030204" pitchFamily="18" charset="0"/>
              </a:rPr>
              <a:t>Usually 8 bits long</a:t>
            </a:r>
          </a:p>
          <a:p>
            <a:pPr>
              <a:lnSpc>
                <a:spcPct val="150000"/>
              </a:lnSpc>
            </a:pPr>
            <a:r>
              <a:rPr lang="en-US" altLang="en-US" sz="1500" dirty="0">
                <a:latin typeface="Cambria" panose="02040503050406030204" pitchFamily="18" charset="0"/>
                <a:ea typeface="Cambria" panose="02040503050406030204" pitchFamily="18" charset="0"/>
              </a:rPr>
              <a:t>May be extended to multiples of 7 bits</a:t>
            </a:r>
          </a:p>
          <a:p>
            <a:pPr lvl="1">
              <a:lnSpc>
                <a:spcPct val="150000"/>
              </a:lnSpc>
            </a:pPr>
            <a:r>
              <a:rPr lang="en-US" altLang="en-US" sz="1500" dirty="0">
                <a:latin typeface="Cambria" panose="02040503050406030204" pitchFamily="18" charset="0"/>
                <a:ea typeface="Cambria" panose="02040503050406030204" pitchFamily="18" charset="0"/>
              </a:rPr>
              <a:t>LSB of each octet indicates that it is the last octet (1) or not (0)</a:t>
            </a:r>
          </a:p>
          <a:p>
            <a:pPr>
              <a:lnSpc>
                <a:spcPct val="150000"/>
              </a:lnSpc>
            </a:pPr>
            <a:r>
              <a:rPr lang="en-US" altLang="en-US" sz="1500" dirty="0">
                <a:latin typeface="Cambria" panose="02040503050406030204" pitchFamily="18" charset="0"/>
                <a:ea typeface="Cambria" panose="02040503050406030204" pitchFamily="18" charset="0"/>
              </a:rPr>
              <a:t>All ones (11111111) is broadcast</a:t>
            </a:r>
          </a:p>
        </p:txBody>
      </p:sp>
      <p:pic>
        <p:nvPicPr>
          <p:cNvPr id="15364" name="Picture 5"/>
          <p:cNvPicPr>
            <a:picLocks noChangeAspect="1" noChangeArrowheads="1"/>
          </p:cNvPicPr>
          <p:nvPr/>
        </p:nvPicPr>
        <p:blipFill>
          <a:blip r:embed="rId2"/>
          <a:srcRect l="4630" t="23601" r="5556" b="64661"/>
          <a:stretch>
            <a:fillRect/>
          </a:stretch>
        </p:blipFill>
        <p:spPr bwMode="auto">
          <a:xfrm>
            <a:off x="1352550" y="3314105"/>
            <a:ext cx="6400800" cy="1053703"/>
          </a:xfrm>
          <a:prstGeom prst="rect">
            <a:avLst/>
          </a:prstGeom>
          <a:noFill/>
          <a:ln w="9525">
            <a:noFill/>
            <a:miter lim="800000"/>
            <a:headEnd/>
            <a:tailEnd/>
          </a:ln>
        </p:spPr>
      </p:pic>
      <p:sp>
        <p:nvSpPr>
          <p:cNvPr id="2" name="Footer Placeholder 1"/>
          <p:cNvSpPr>
            <a:spLocks noGrp="1"/>
          </p:cNvSpPr>
          <p:nvPr>
            <p:ph type="ftr" sz="quarter" idx="11"/>
          </p:nvPr>
        </p:nvSpPr>
        <p:spPr>
          <a:xfrm>
            <a:off x="500063" y="4823817"/>
            <a:ext cx="3086100" cy="273844"/>
          </a:xfrm>
        </p:spPr>
        <p:txBody>
          <a:bodyPr lIns="68580" tIns="34290" rIns="68580" bIns="34290"/>
          <a:lstStyle/>
          <a:p>
            <a:r>
              <a:rPr lang="en-IN" dirty="0" smtClean="0"/>
              <a:t>18CSC302J- School of Computing (Odd </a:t>
            </a:r>
            <a:r>
              <a:rPr lang="en-IN" dirty="0" err="1" smtClean="0"/>
              <a:t>sem</a:t>
            </a:r>
            <a:r>
              <a:rPr lang="en-IN" dirty="0" smtClean="0"/>
              <a:t> 2020)</a:t>
            </a:r>
            <a:endParaRPr lang="en-IN" dirty="0"/>
          </a:p>
        </p:txBody>
      </p:sp>
      <p:sp>
        <p:nvSpPr>
          <p:cNvPr id="3" name="Slide Number Placeholder 2"/>
          <p:cNvSpPr>
            <a:spLocks noGrp="1"/>
          </p:cNvSpPr>
          <p:nvPr>
            <p:ph type="sldNum" sz="quarter" idx="12"/>
          </p:nvPr>
        </p:nvSpPr>
        <p:spPr/>
        <p:txBody>
          <a:bodyPr/>
          <a:lstStyle/>
          <a:p>
            <a:fld id="{86E69FB4-98EA-4E3F-AFF0-2AAEAE902933}" type="slidenum">
              <a:rPr lang="en-IN" smtClean="0"/>
              <a:pPr/>
              <a:t>148</a:t>
            </a:fld>
            <a:endParaRPr lang="en-IN"/>
          </a:p>
        </p:txBody>
      </p:sp>
      <p:pic>
        <p:nvPicPr>
          <p:cNvPr id="7" name="Google Shape;77;p14"/>
          <p:cNvPicPr preferRelativeResize="0"/>
          <p:nvPr/>
        </p:nvPicPr>
        <p:blipFill>
          <a:blip r:embed="rId3">
            <a:alphaModFix/>
          </a:blip>
          <a:stretch>
            <a:fillRect/>
          </a:stretch>
        </p:blipFill>
        <p:spPr>
          <a:xfrm>
            <a:off x="8165062" y="162094"/>
            <a:ext cx="700576" cy="389213"/>
          </a:xfrm>
          <a:prstGeom prst="rect">
            <a:avLst/>
          </a:prstGeom>
          <a:noFill/>
          <a:ln>
            <a:noFill/>
          </a:ln>
        </p:spPr>
      </p:pic>
    </p:spTree>
    <p:extLst>
      <p:ext uri="{BB962C8B-B14F-4D97-AF65-F5344CB8AC3E}">
        <p14:creationId xmlns:p14="http://schemas.microsoft.com/office/powerpoint/2010/main" val="181839520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a:bodyPr>
          <a:lstStyle/>
          <a:p>
            <a:r>
              <a:rPr lang="en-US" altLang="en-US" sz="2400" dirty="0" smtClean="0">
                <a:latin typeface="Cambria" panose="02040503050406030204" pitchFamily="18" charset="0"/>
                <a:ea typeface="Cambria" panose="02040503050406030204" pitchFamily="18" charset="0"/>
              </a:rPr>
              <a:t>Control Field</a:t>
            </a:r>
          </a:p>
        </p:txBody>
      </p:sp>
      <p:sp>
        <p:nvSpPr>
          <p:cNvPr id="16387" name="Rectangle 3"/>
          <p:cNvSpPr>
            <a:spLocks noGrp="1" noChangeArrowheads="1"/>
          </p:cNvSpPr>
          <p:nvPr>
            <p:ph type="body" idx="1"/>
          </p:nvPr>
        </p:nvSpPr>
        <p:spPr/>
        <p:txBody>
          <a:bodyPr>
            <a:normAutofit fontScale="85000" lnSpcReduction="20000"/>
          </a:bodyPr>
          <a:lstStyle/>
          <a:p>
            <a:pPr>
              <a:lnSpc>
                <a:spcPct val="150000"/>
              </a:lnSpc>
            </a:pPr>
            <a:r>
              <a:rPr lang="en-US" altLang="en-US" sz="1100" dirty="0" smtClean="0">
                <a:latin typeface="Cambria" panose="02040503050406030204" pitchFamily="18" charset="0"/>
                <a:ea typeface="Cambria" panose="02040503050406030204" pitchFamily="18" charset="0"/>
              </a:rPr>
              <a:t>Different for different frame type</a:t>
            </a:r>
          </a:p>
          <a:p>
            <a:pPr lvl="1">
              <a:lnSpc>
                <a:spcPct val="150000"/>
              </a:lnSpc>
            </a:pPr>
            <a:r>
              <a:rPr lang="en-US" altLang="en-US" sz="1100" dirty="0" smtClean="0">
                <a:latin typeface="Cambria" panose="02040503050406030204" pitchFamily="18" charset="0"/>
                <a:ea typeface="Cambria" panose="02040503050406030204" pitchFamily="18" charset="0"/>
              </a:rPr>
              <a:t>I-frame (information frame) </a:t>
            </a:r>
          </a:p>
          <a:p>
            <a:pPr lvl="2">
              <a:lnSpc>
                <a:spcPct val="150000"/>
              </a:lnSpc>
            </a:pPr>
            <a:r>
              <a:rPr lang="en-US" altLang="en-US" sz="1100" dirty="0" smtClean="0">
                <a:latin typeface="Cambria" panose="02040503050406030204" pitchFamily="18" charset="0"/>
                <a:ea typeface="Cambria" panose="02040503050406030204" pitchFamily="18" charset="0"/>
              </a:rPr>
              <a:t>data to be transmitted to user (next layer up)</a:t>
            </a:r>
          </a:p>
          <a:p>
            <a:pPr lvl="2">
              <a:lnSpc>
                <a:spcPct val="150000"/>
              </a:lnSpc>
            </a:pPr>
            <a:r>
              <a:rPr lang="en-US" altLang="en-US" sz="1100" dirty="0" smtClean="0">
                <a:latin typeface="Cambria" panose="02040503050406030204" pitchFamily="18" charset="0"/>
                <a:ea typeface="Cambria" panose="02040503050406030204" pitchFamily="18" charset="0"/>
              </a:rPr>
              <a:t>Flow and error control piggybacked on information frames</a:t>
            </a:r>
          </a:p>
          <a:p>
            <a:pPr lvl="1">
              <a:lnSpc>
                <a:spcPct val="150000"/>
              </a:lnSpc>
            </a:pPr>
            <a:r>
              <a:rPr lang="en-US" altLang="en-US" sz="1100" dirty="0" smtClean="0">
                <a:latin typeface="Cambria" panose="02040503050406030204" pitchFamily="18" charset="0"/>
                <a:ea typeface="Cambria" panose="02040503050406030204" pitchFamily="18" charset="0"/>
              </a:rPr>
              <a:t>S-frame (Supervisory frame)</a:t>
            </a:r>
          </a:p>
          <a:p>
            <a:pPr lvl="2">
              <a:lnSpc>
                <a:spcPct val="150000"/>
              </a:lnSpc>
            </a:pPr>
            <a:r>
              <a:rPr lang="en-US" altLang="en-US" sz="1100" dirty="0" smtClean="0">
                <a:latin typeface="Cambria" panose="02040503050406030204" pitchFamily="18" charset="0"/>
                <a:ea typeface="Cambria" panose="02040503050406030204" pitchFamily="18" charset="0"/>
              </a:rPr>
              <a:t>Used for flow and error control</a:t>
            </a:r>
          </a:p>
          <a:p>
            <a:pPr lvl="1">
              <a:lnSpc>
                <a:spcPct val="150000"/>
              </a:lnSpc>
            </a:pPr>
            <a:r>
              <a:rPr lang="en-US" altLang="en-US" sz="1100" dirty="0" smtClean="0">
                <a:latin typeface="Cambria" panose="02040503050406030204" pitchFamily="18" charset="0"/>
                <a:ea typeface="Cambria" panose="02040503050406030204" pitchFamily="18" charset="0"/>
              </a:rPr>
              <a:t>U-frame (Unnumbered frame)</a:t>
            </a:r>
          </a:p>
          <a:p>
            <a:pPr lvl="2">
              <a:lnSpc>
                <a:spcPct val="150000"/>
              </a:lnSpc>
            </a:pPr>
            <a:r>
              <a:rPr lang="en-US" altLang="en-US" sz="1100" dirty="0" smtClean="0">
                <a:latin typeface="Cambria" panose="02040503050406030204" pitchFamily="18" charset="0"/>
                <a:ea typeface="Cambria" panose="02040503050406030204" pitchFamily="18" charset="0"/>
              </a:rPr>
              <a:t> supplementary link control</a:t>
            </a:r>
          </a:p>
          <a:p>
            <a:pPr>
              <a:lnSpc>
                <a:spcPct val="150000"/>
              </a:lnSpc>
            </a:pPr>
            <a:r>
              <a:rPr lang="en-US" altLang="en-US" sz="1100" dirty="0" smtClean="0">
                <a:latin typeface="Cambria" panose="02040503050406030204" pitchFamily="18" charset="0"/>
                <a:ea typeface="Cambria" panose="02040503050406030204" pitchFamily="18" charset="0"/>
              </a:rPr>
              <a:t>First one or two bits of control filed identify frame type</a:t>
            </a:r>
          </a:p>
          <a:p>
            <a:pPr>
              <a:lnSpc>
                <a:spcPct val="150000"/>
              </a:lnSpc>
            </a:pPr>
            <a:endParaRPr lang="en-US" altLang="en-US" sz="1100" dirty="0" smtClean="0">
              <a:latin typeface="Cambria" panose="02040503050406030204" pitchFamily="18" charset="0"/>
              <a:ea typeface="Cambria" panose="02040503050406030204" pitchFamily="18" charset="0"/>
            </a:endParaRPr>
          </a:p>
          <a:p>
            <a:pPr>
              <a:lnSpc>
                <a:spcPct val="150000"/>
              </a:lnSpc>
            </a:pPr>
            <a:endParaRPr lang="en-US" altLang="en-US" sz="1100" dirty="0" smtClean="0">
              <a:latin typeface="Cambria" panose="02040503050406030204" pitchFamily="18" charset="0"/>
              <a:ea typeface="Cambria" panose="02040503050406030204" pitchFamily="18" charset="0"/>
            </a:endParaRPr>
          </a:p>
        </p:txBody>
      </p:sp>
      <p:sp>
        <p:nvSpPr>
          <p:cNvPr id="2" name="Footer Placeholder 1"/>
          <p:cNvSpPr>
            <a:spLocks noGrp="1"/>
          </p:cNvSpPr>
          <p:nvPr>
            <p:ph type="ftr" sz="quarter" idx="11"/>
          </p:nvPr>
        </p:nvSpPr>
        <p:spPr>
          <a:xfrm>
            <a:off x="242888" y="4767262"/>
            <a:ext cx="3086100" cy="273844"/>
          </a:xfrm>
        </p:spPr>
        <p:txBody>
          <a:bodyPr lIns="68580" tIns="34290" rIns="68580" bIns="34290"/>
          <a:lstStyle/>
          <a:p>
            <a:r>
              <a:rPr lang="en-IN" dirty="0" smtClean="0"/>
              <a:t>18CSC302J- School of Computing (Odd </a:t>
            </a:r>
            <a:r>
              <a:rPr lang="en-IN" dirty="0" err="1" smtClean="0"/>
              <a:t>sem</a:t>
            </a:r>
            <a:r>
              <a:rPr lang="en-IN" dirty="0" smtClean="0"/>
              <a:t> 2020)</a:t>
            </a:r>
            <a:endParaRPr lang="en-IN" dirty="0"/>
          </a:p>
        </p:txBody>
      </p:sp>
      <p:sp>
        <p:nvSpPr>
          <p:cNvPr id="3" name="Slide Number Placeholder 2"/>
          <p:cNvSpPr>
            <a:spLocks noGrp="1"/>
          </p:cNvSpPr>
          <p:nvPr>
            <p:ph type="sldNum" sz="quarter" idx="12"/>
          </p:nvPr>
        </p:nvSpPr>
        <p:spPr/>
        <p:txBody>
          <a:bodyPr/>
          <a:lstStyle/>
          <a:p>
            <a:fld id="{86E69FB4-98EA-4E3F-AFF0-2AAEAE902933}" type="slidenum">
              <a:rPr lang="en-IN" smtClean="0"/>
              <a:pPr/>
              <a:t>149</a:t>
            </a:fld>
            <a:endParaRPr lang="en-IN"/>
          </a:p>
        </p:txBody>
      </p:sp>
      <p:pic>
        <p:nvPicPr>
          <p:cNvPr id="6" name="Google Shape;77;p14"/>
          <p:cNvPicPr preferRelativeResize="0"/>
          <p:nvPr/>
        </p:nvPicPr>
        <p:blipFill>
          <a:blip r:embed="rId2">
            <a:alphaModFix/>
          </a:blip>
          <a:stretch>
            <a:fillRect/>
          </a:stretch>
        </p:blipFill>
        <p:spPr>
          <a:xfrm>
            <a:off x="8165062" y="139303"/>
            <a:ext cx="700576" cy="389213"/>
          </a:xfrm>
          <a:prstGeom prst="rect">
            <a:avLst/>
          </a:prstGeom>
          <a:noFill/>
          <a:ln>
            <a:noFill/>
          </a:ln>
        </p:spPr>
      </p:pic>
    </p:spTree>
    <p:extLst>
      <p:ext uri="{BB962C8B-B14F-4D97-AF65-F5344CB8AC3E}">
        <p14:creationId xmlns:p14="http://schemas.microsoft.com/office/powerpoint/2010/main" val="35092337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147" name="Rectangle 3"/>
          <p:cNvSpPr>
            <a:spLocks noGrp="1" noChangeArrowheads="1"/>
          </p:cNvSpPr>
          <p:nvPr>
            <p:ph type="body" idx="1"/>
          </p:nvPr>
        </p:nvSpPr>
        <p:spPr>
          <a:xfrm>
            <a:off x="311700" y="536028"/>
            <a:ext cx="8520600" cy="4032997"/>
          </a:xfrm>
        </p:spPr>
        <p:txBody>
          <a:bodyPr/>
          <a:lstStyle/>
          <a:p>
            <a:pPr>
              <a:buClrTx/>
              <a:buNone/>
            </a:pPr>
            <a:r>
              <a:rPr lang="en-US" altLang="ko-KR" sz="2000" b="1" dirty="0" smtClean="0">
                <a:solidFill>
                  <a:schemeClr val="accent1"/>
                </a:solidFill>
              </a:rPr>
              <a:t> Cable modem transmission system(CMTS)</a:t>
            </a:r>
            <a:endParaRPr lang="en-US" altLang="ko-KR" sz="2000" b="1" dirty="0">
              <a:solidFill>
                <a:schemeClr val="accent1"/>
              </a:solidFill>
            </a:endParaRPr>
          </a:p>
        </p:txBody>
      </p:sp>
      <p:pic>
        <p:nvPicPr>
          <p:cNvPr id="646148" name="Picture 4"/>
          <p:cNvPicPr>
            <a:picLocks noChangeAspect="1" noChangeArrowheads="1"/>
          </p:cNvPicPr>
          <p:nvPr/>
        </p:nvPicPr>
        <p:blipFill>
          <a:blip r:embed="rId2"/>
          <a:srcRect/>
          <a:stretch>
            <a:fillRect/>
          </a:stretch>
        </p:blipFill>
        <p:spPr bwMode="auto">
          <a:xfrm>
            <a:off x="583223" y="1707356"/>
            <a:ext cx="7867650" cy="2493169"/>
          </a:xfrm>
          <a:prstGeom prst="rect">
            <a:avLst/>
          </a:prstGeom>
          <a:noFill/>
          <a:ln w="9525">
            <a:noFill/>
            <a:miter lim="800000"/>
            <a:headEnd/>
            <a:tailEnd/>
          </a:ln>
          <a:effectLst/>
        </p:spPr>
      </p:pic>
      <p:pic>
        <p:nvPicPr>
          <p:cNvPr id="6" name="Google Shape;68;p13"/>
          <p:cNvPicPr preferRelativeResize="0"/>
          <p:nvPr/>
        </p:nvPicPr>
        <p:blipFill>
          <a:blip r:embed="rId3">
            <a:alphaModFix/>
          </a:blip>
          <a:stretch>
            <a:fillRect/>
          </a:stretch>
        </p:blipFill>
        <p:spPr>
          <a:xfrm>
            <a:off x="8089175" y="101825"/>
            <a:ext cx="934101" cy="518950"/>
          </a:xfrm>
          <a:prstGeom prst="rect">
            <a:avLst/>
          </a:prstGeom>
          <a:noFill/>
          <a:ln>
            <a:noFill/>
          </a:ln>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normAutofit/>
          </a:bodyPr>
          <a:lstStyle/>
          <a:p>
            <a:r>
              <a:rPr lang="en-US" altLang="en-US" sz="2400" dirty="0" smtClean="0">
                <a:latin typeface="Cambria" panose="02040503050406030204" pitchFamily="18" charset="0"/>
                <a:ea typeface="Cambria" panose="02040503050406030204" pitchFamily="18" charset="0"/>
              </a:rPr>
              <a:t>Control Field Diagram</a:t>
            </a:r>
          </a:p>
        </p:txBody>
      </p:sp>
      <p:pic>
        <p:nvPicPr>
          <p:cNvPr id="17411" name="Picture 4"/>
          <p:cNvPicPr>
            <a:picLocks noChangeAspect="1" noChangeArrowheads="1"/>
          </p:cNvPicPr>
          <p:nvPr/>
        </p:nvPicPr>
        <p:blipFill>
          <a:blip r:embed="rId2"/>
          <a:srcRect t="39670" b="7532"/>
          <a:stretch>
            <a:fillRect/>
          </a:stretch>
        </p:blipFill>
        <p:spPr bwMode="auto">
          <a:xfrm>
            <a:off x="2150269" y="1003697"/>
            <a:ext cx="6000750" cy="3994547"/>
          </a:xfrm>
          <a:prstGeom prst="rect">
            <a:avLst/>
          </a:prstGeom>
          <a:noFill/>
          <a:ln w="9525">
            <a:noFill/>
            <a:miter lim="800000"/>
            <a:headEnd/>
            <a:tailEnd/>
          </a:ln>
        </p:spPr>
      </p:pic>
      <p:sp>
        <p:nvSpPr>
          <p:cNvPr id="2" name="Footer Placeholder 1"/>
          <p:cNvSpPr>
            <a:spLocks noGrp="1"/>
          </p:cNvSpPr>
          <p:nvPr>
            <p:ph type="ftr" sz="quarter" idx="11"/>
          </p:nvPr>
        </p:nvSpPr>
        <p:spPr>
          <a:xfrm>
            <a:off x="103584" y="4869657"/>
            <a:ext cx="3086100" cy="273844"/>
          </a:xfrm>
        </p:spPr>
        <p:txBody>
          <a:bodyPr lIns="68580" tIns="34290" rIns="68580" bIns="34290"/>
          <a:lstStyle/>
          <a:p>
            <a:r>
              <a:rPr lang="en-IN" dirty="0" smtClean="0"/>
              <a:t>18CSC302J- School of Computing (Odd </a:t>
            </a:r>
            <a:r>
              <a:rPr lang="en-IN" dirty="0" err="1" smtClean="0"/>
              <a:t>sem</a:t>
            </a:r>
            <a:r>
              <a:rPr lang="en-IN" dirty="0" smtClean="0"/>
              <a:t> 2020)</a:t>
            </a:r>
            <a:endParaRPr lang="en-IN" dirty="0"/>
          </a:p>
        </p:txBody>
      </p:sp>
      <p:sp>
        <p:nvSpPr>
          <p:cNvPr id="3" name="Slide Number Placeholder 2"/>
          <p:cNvSpPr>
            <a:spLocks noGrp="1"/>
          </p:cNvSpPr>
          <p:nvPr>
            <p:ph type="sldNum" sz="quarter" idx="12"/>
          </p:nvPr>
        </p:nvSpPr>
        <p:spPr/>
        <p:txBody>
          <a:bodyPr/>
          <a:lstStyle/>
          <a:p>
            <a:fld id="{86E69FB4-98EA-4E3F-AFF0-2AAEAE902933}" type="slidenum">
              <a:rPr lang="en-IN" smtClean="0"/>
              <a:pPr/>
              <a:t>150</a:t>
            </a:fld>
            <a:endParaRPr lang="en-IN"/>
          </a:p>
        </p:txBody>
      </p:sp>
      <p:pic>
        <p:nvPicPr>
          <p:cNvPr id="6" name="Google Shape;77;p14"/>
          <p:cNvPicPr preferRelativeResize="0"/>
          <p:nvPr/>
        </p:nvPicPr>
        <p:blipFill>
          <a:blip r:embed="rId3">
            <a:alphaModFix/>
          </a:blip>
          <a:stretch>
            <a:fillRect/>
          </a:stretch>
        </p:blipFill>
        <p:spPr>
          <a:xfrm>
            <a:off x="8295732" y="27384"/>
            <a:ext cx="700576" cy="389213"/>
          </a:xfrm>
          <a:prstGeom prst="rect">
            <a:avLst/>
          </a:prstGeom>
          <a:noFill/>
          <a:ln>
            <a:noFill/>
          </a:ln>
        </p:spPr>
      </p:pic>
    </p:spTree>
    <p:extLst>
      <p:ext uri="{BB962C8B-B14F-4D97-AF65-F5344CB8AC3E}">
        <p14:creationId xmlns:p14="http://schemas.microsoft.com/office/powerpoint/2010/main" val="35902638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a:bodyPr>
          <a:lstStyle/>
          <a:p>
            <a:r>
              <a:rPr lang="en-US" altLang="en-US" sz="2400" dirty="0" smtClean="0">
                <a:latin typeface="Cambria" panose="02040503050406030204" pitchFamily="18" charset="0"/>
                <a:ea typeface="Cambria" panose="02040503050406030204" pitchFamily="18" charset="0"/>
              </a:rPr>
              <a:t>Poll/Final Bit</a:t>
            </a:r>
          </a:p>
        </p:txBody>
      </p:sp>
      <p:sp>
        <p:nvSpPr>
          <p:cNvPr id="18435" name="Rectangle 3"/>
          <p:cNvSpPr>
            <a:spLocks noGrp="1" noChangeArrowheads="1"/>
          </p:cNvSpPr>
          <p:nvPr>
            <p:ph type="body" idx="1"/>
          </p:nvPr>
        </p:nvSpPr>
        <p:spPr/>
        <p:txBody>
          <a:bodyPr>
            <a:normAutofit lnSpcReduction="10000"/>
          </a:bodyPr>
          <a:lstStyle/>
          <a:p>
            <a:pPr>
              <a:lnSpc>
                <a:spcPct val="150000"/>
              </a:lnSpc>
            </a:pPr>
            <a:r>
              <a:rPr lang="en-US" altLang="en-US" sz="1500" dirty="0" smtClean="0">
                <a:latin typeface="Cambria" panose="02040503050406030204" pitchFamily="18" charset="0"/>
                <a:ea typeface="Cambria" panose="02040503050406030204" pitchFamily="18" charset="0"/>
              </a:rPr>
              <a:t>Use depends on context</a:t>
            </a:r>
          </a:p>
          <a:p>
            <a:pPr>
              <a:lnSpc>
                <a:spcPct val="150000"/>
              </a:lnSpc>
            </a:pPr>
            <a:r>
              <a:rPr lang="en-US" altLang="en-US" sz="1500" dirty="0" smtClean="0">
                <a:latin typeface="Cambria" panose="02040503050406030204" pitchFamily="18" charset="0"/>
                <a:ea typeface="Cambria" panose="02040503050406030204" pitchFamily="18" charset="0"/>
              </a:rPr>
              <a:t>Command frame</a:t>
            </a:r>
          </a:p>
          <a:p>
            <a:pPr lvl="1">
              <a:lnSpc>
                <a:spcPct val="150000"/>
              </a:lnSpc>
            </a:pPr>
            <a:r>
              <a:rPr lang="en-US" altLang="en-US" sz="1500" dirty="0" smtClean="0">
                <a:latin typeface="Cambria" panose="02040503050406030204" pitchFamily="18" charset="0"/>
                <a:ea typeface="Cambria" panose="02040503050406030204" pitchFamily="18" charset="0"/>
              </a:rPr>
              <a:t>P bit : used for poll from primary</a:t>
            </a:r>
          </a:p>
          <a:p>
            <a:pPr lvl="1">
              <a:lnSpc>
                <a:spcPct val="150000"/>
              </a:lnSpc>
            </a:pPr>
            <a:r>
              <a:rPr lang="en-US" altLang="en-US" sz="1500" dirty="0" smtClean="0">
                <a:latin typeface="Cambria" panose="02040503050406030204" pitchFamily="18" charset="0"/>
                <a:ea typeface="Cambria" panose="02040503050406030204" pitchFamily="18" charset="0"/>
              </a:rPr>
              <a:t>1 to solicit (poll) response from peer</a:t>
            </a:r>
          </a:p>
          <a:p>
            <a:pPr>
              <a:lnSpc>
                <a:spcPct val="150000"/>
              </a:lnSpc>
            </a:pPr>
            <a:r>
              <a:rPr lang="en-US" altLang="en-US" sz="1500" dirty="0" smtClean="0">
                <a:latin typeface="Cambria" panose="02040503050406030204" pitchFamily="18" charset="0"/>
                <a:ea typeface="Cambria" panose="02040503050406030204" pitchFamily="18" charset="0"/>
              </a:rPr>
              <a:t>Response frame</a:t>
            </a:r>
          </a:p>
          <a:p>
            <a:pPr lvl="1">
              <a:lnSpc>
                <a:spcPct val="150000"/>
              </a:lnSpc>
            </a:pPr>
            <a:r>
              <a:rPr lang="en-US" altLang="en-US" sz="1500" dirty="0" smtClean="0">
                <a:latin typeface="Cambria" panose="02040503050406030204" pitchFamily="18" charset="0"/>
                <a:ea typeface="Cambria" panose="02040503050406030204" pitchFamily="18" charset="0"/>
              </a:rPr>
              <a:t>F bit : used for response from secondary</a:t>
            </a:r>
          </a:p>
          <a:p>
            <a:pPr lvl="1">
              <a:lnSpc>
                <a:spcPct val="150000"/>
              </a:lnSpc>
            </a:pPr>
            <a:r>
              <a:rPr lang="en-US" altLang="en-US" sz="1500" dirty="0" smtClean="0">
                <a:latin typeface="Cambria" panose="02040503050406030204" pitchFamily="18" charset="0"/>
                <a:ea typeface="Cambria" panose="02040503050406030204" pitchFamily="18" charset="0"/>
              </a:rPr>
              <a:t>1 indicates response to soliciting command</a:t>
            </a:r>
          </a:p>
          <a:p>
            <a:pPr>
              <a:lnSpc>
                <a:spcPct val="150000"/>
              </a:lnSpc>
            </a:pPr>
            <a:endParaRPr lang="en-US" altLang="en-US" sz="1500" dirty="0" smtClean="0">
              <a:latin typeface="Cambria" panose="02040503050406030204" pitchFamily="18" charset="0"/>
              <a:ea typeface="Cambria" panose="02040503050406030204" pitchFamily="18" charset="0"/>
            </a:endParaRPr>
          </a:p>
        </p:txBody>
      </p:sp>
      <p:sp>
        <p:nvSpPr>
          <p:cNvPr id="2" name="Footer Placeholder 1"/>
          <p:cNvSpPr>
            <a:spLocks noGrp="1"/>
          </p:cNvSpPr>
          <p:nvPr>
            <p:ph type="ftr" sz="quarter" idx="11"/>
          </p:nvPr>
        </p:nvSpPr>
        <p:spPr>
          <a:xfrm>
            <a:off x="382190" y="4767263"/>
            <a:ext cx="3086100" cy="273844"/>
          </a:xfrm>
        </p:spPr>
        <p:txBody>
          <a:bodyPr lIns="68580" tIns="34290" rIns="68580" bIns="34290"/>
          <a:lstStyle/>
          <a:p>
            <a:r>
              <a:rPr lang="en-IN" dirty="0" smtClean="0"/>
              <a:t>18CSC302J- School of Computing (Odd </a:t>
            </a:r>
            <a:r>
              <a:rPr lang="en-IN" dirty="0" err="1" smtClean="0"/>
              <a:t>sem</a:t>
            </a:r>
            <a:r>
              <a:rPr lang="en-IN" dirty="0" smtClean="0"/>
              <a:t> 2020)</a:t>
            </a:r>
            <a:endParaRPr lang="en-IN" dirty="0"/>
          </a:p>
        </p:txBody>
      </p:sp>
      <p:sp>
        <p:nvSpPr>
          <p:cNvPr id="3" name="Slide Number Placeholder 2"/>
          <p:cNvSpPr>
            <a:spLocks noGrp="1"/>
          </p:cNvSpPr>
          <p:nvPr>
            <p:ph type="sldNum" sz="quarter" idx="12"/>
          </p:nvPr>
        </p:nvSpPr>
        <p:spPr/>
        <p:txBody>
          <a:bodyPr/>
          <a:lstStyle/>
          <a:p>
            <a:fld id="{86E69FB4-98EA-4E3F-AFF0-2AAEAE902933}" type="slidenum">
              <a:rPr lang="en-IN" smtClean="0"/>
              <a:pPr/>
              <a:t>151</a:t>
            </a:fld>
            <a:endParaRPr lang="en-IN"/>
          </a:p>
        </p:txBody>
      </p:sp>
      <p:pic>
        <p:nvPicPr>
          <p:cNvPr id="6" name="Google Shape;77;p14"/>
          <p:cNvPicPr preferRelativeResize="0"/>
          <p:nvPr/>
        </p:nvPicPr>
        <p:blipFill>
          <a:blip r:embed="rId2">
            <a:alphaModFix/>
          </a:blip>
          <a:stretch>
            <a:fillRect/>
          </a:stretch>
        </p:blipFill>
        <p:spPr>
          <a:xfrm>
            <a:off x="8274300" y="123825"/>
            <a:ext cx="700576" cy="389213"/>
          </a:xfrm>
          <a:prstGeom prst="rect">
            <a:avLst/>
          </a:prstGeom>
          <a:noFill/>
          <a:ln>
            <a:noFill/>
          </a:ln>
        </p:spPr>
      </p:pic>
    </p:spTree>
    <p:extLst>
      <p:ext uri="{BB962C8B-B14F-4D97-AF65-F5344CB8AC3E}">
        <p14:creationId xmlns:p14="http://schemas.microsoft.com/office/powerpoint/2010/main" val="60197965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a:bodyPr>
          <a:lstStyle/>
          <a:p>
            <a:r>
              <a:rPr lang="en-US" altLang="en-US" sz="2400" dirty="0" smtClean="0">
                <a:latin typeface="Cambria" panose="02040503050406030204" pitchFamily="18" charset="0"/>
                <a:ea typeface="Cambria" panose="02040503050406030204" pitchFamily="18" charset="0"/>
              </a:rPr>
              <a:t>I-frame</a:t>
            </a:r>
          </a:p>
        </p:txBody>
      </p:sp>
      <p:sp>
        <p:nvSpPr>
          <p:cNvPr id="19459" name="Rectangle 3"/>
          <p:cNvSpPr>
            <a:spLocks noGrp="1" noChangeArrowheads="1"/>
          </p:cNvSpPr>
          <p:nvPr>
            <p:ph type="body" idx="1"/>
          </p:nvPr>
        </p:nvSpPr>
        <p:spPr>
          <a:xfrm>
            <a:off x="1485900" y="1028700"/>
            <a:ext cx="5772150" cy="685800"/>
          </a:xfrm>
        </p:spPr>
        <p:txBody>
          <a:bodyPr>
            <a:normAutofit fontScale="77500" lnSpcReduction="20000"/>
          </a:bodyPr>
          <a:lstStyle/>
          <a:p>
            <a:pPr>
              <a:lnSpc>
                <a:spcPct val="150000"/>
              </a:lnSpc>
            </a:pPr>
            <a:r>
              <a:rPr lang="en-US" altLang="en-US" sz="1500" dirty="0" smtClean="0">
                <a:latin typeface="Cambria" panose="02040503050406030204" pitchFamily="18" charset="0"/>
                <a:ea typeface="Cambria" panose="02040503050406030204" pitchFamily="18" charset="0"/>
              </a:rPr>
              <a:t>Contains the sequence number of transmitted frames and a piggybacked ACK</a:t>
            </a:r>
          </a:p>
          <a:p>
            <a:pPr>
              <a:lnSpc>
                <a:spcPct val="90000"/>
              </a:lnSpc>
            </a:pPr>
            <a:endParaRPr lang="en-US" altLang="en-US" sz="1500" dirty="0" smtClean="0"/>
          </a:p>
          <a:p>
            <a:pPr>
              <a:lnSpc>
                <a:spcPct val="90000"/>
              </a:lnSpc>
            </a:pPr>
            <a:endParaRPr lang="en-US" altLang="en-US" dirty="0" smtClean="0"/>
          </a:p>
        </p:txBody>
      </p:sp>
      <p:sp>
        <p:nvSpPr>
          <p:cNvPr id="19460" name="Rectangle 4"/>
          <p:cNvSpPr>
            <a:spLocks noChangeArrowheads="1"/>
          </p:cNvSpPr>
          <p:nvPr/>
        </p:nvSpPr>
        <p:spPr bwMode="auto">
          <a:xfrm>
            <a:off x="2057400" y="2171700"/>
            <a:ext cx="3714750" cy="457200"/>
          </a:xfrm>
          <a:prstGeom prst="rect">
            <a:avLst/>
          </a:prstGeom>
          <a:noFill/>
          <a:ln w="9525">
            <a:solidFill>
              <a:schemeClr val="tx1"/>
            </a:solidFill>
            <a:miter lim="800000"/>
            <a:headEnd/>
            <a:tailEnd/>
          </a:ln>
        </p:spPr>
        <p:txBody>
          <a:bodyPr wrap="none" lIns="67500" tIns="35100" rIns="67500" bIns="35100" anchor="ctr"/>
          <a:lstStyle/>
          <a:p>
            <a:endParaRPr lang="en-US"/>
          </a:p>
        </p:txBody>
      </p:sp>
      <p:sp>
        <p:nvSpPr>
          <p:cNvPr id="19461" name="Line 5"/>
          <p:cNvSpPr>
            <a:spLocks noChangeShapeType="1"/>
          </p:cNvSpPr>
          <p:nvPr/>
        </p:nvSpPr>
        <p:spPr bwMode="auto">
          <a:xfrm>
            <a:off x="2514600" y="2171700"/>
            <a:ext cx="0" cy="457200"/>
          </a:xfrm>
          <a:prstGeom prst="line">
            <a:avLst/>
          </a:prstGeom>
          <a:noFill/>
          <a:ln w="9525">
            <a:solidFill>
              <a:schemeClr val="tx1"/>
            </a:solidFill>
            <a:round/>
            <a:headEnd/>
            <a:tailEnd/>
          </a:ln>
        </p:spPr>
        <p:txBody>
          <a:bodyPr lIns="67500" tIns="35100" rIns="67500" bIns="35100"/>
          <a:lstStyle/>
          <a:p>
            <a:endParaRPr lang="en-US"/>
          </a:p>
        </p:txBody>
      </p:sp>
      <p:sp>
        <p:nvSpPr>
          <p:cNvPr id="19462" name="Line 6"/>
          <p:cNvSpPr>
            <a:spLocks noChangeShapeType="1"/>
          </p:cNvSpPr>
          <p:nvPr/>
        </p:nvSpPr>
        <p:spPr bwMode="auto">
          <a:xfrm>
            <a:off x="3886200" y="2171700"/>
            <a:ext cx="0" cy="457200"/>
          </a:xfrm>
          <a:prstGeom prst="line">
            <a:avLst/>
          </a:prstGeom>
          <a:noFill/>
          <a:ln w="9525">
            <a:solidFill>
              <a:schemeClr val="tx1"/>
            </a:solidFill>
            <a:round/>
            <a:headEnd/>
            <a:tailEnd/>
          </a:ln>
        </p:spPr>
        <p:txBody>
          <a:bodyPr lIns="67500" tIns="35100" rIns="67500" bIns="35100"/>
          <a:lstStyle/>
          <a:p>
            <a:endParaRPr lang="en-US"/>
          </a:p>
        </p:txBody>
      </p:sp>
      <p:sp>
        <p:nvSpPr>
          <p:cNvPr id="19463" name="Line 7"/>
          <p:cNvSpPr>
            <a:spLocks noChangeShapeType="1"/>
          </p:cNvSpPr>
          <p:nvPr/>
        </p:nvSpPr>
        <p:spPr bwMode="auto">
          <a:xfrm>
            <a:off x="4400550" y="2171700"/>
            <a:ext cx="0" cy="457200"/>
          </a:xfrm>
          <a:prstGeom prst="line">
            <a:avLst/>
          </a:prstGeom>
          <a:noFill/>
          <a:ln w="9525">
            <a:solidFill>
              <a:schemeClr val="tx1"/>
            </a:solidFill>
            <a:round/>
            <a:headEnd/>
            <a:tailEnd/>
          </a:ln>
        </p:spPr>
        <p:txBody>
          <a:bodyPr lIns="67500" tIns="35100" rIns="67500" bIns="35100"/>
          <a:lstStyle/>
          <a:p>
            <a:endParaRPr lang="en-US"/>
          </a:p>
        </p:txBody>
      </p:sp>
      <p:sp>
        <p:nvSpPr>
          <p:cNvPr id="19464" name="Text Box 8"/>
          <p:cNvSpPr txBox="1">
            <a:spLocks noChangeArrowheads="1"/>
          </p:cNvSpPr>
          <p:nvPr/>
        </p:nvSpPr>
        <p:spPr bwMode="auto">
          <a:xfrm>
            <a:off x="1943100" y="1771651"/>
            <a:ext cx="3943350" cy="286329"/>
          </a:xfrm>
          <a:prstGeom prst="rect">
            <a:avLst/>
          </a:prstGeom>
          <a:noFill/>
          <a:ln w="9525">
            <a:noFill/>
            <a:miter lim="800000"/>
            <a:headEnd/>
            <a:tailEnd/>
          </a:ln>
        </p:spPr>
        <p:txBody>
          <a:bodyPr lIns="67500" tIns="35100" rIns="67500" bIns="35100">
            <a:spAutoFit/>
          </a:bodyPr>
          <a:lstStyle/>
          <a:p>
            <a:pPr>
              <a:spcBef>
                <a:spcPct val="50000"/>
              </a:spcBef>
            </a:pPr>
            <a:r>
              <a:rPr lang="en-US"/>
              <a:t>    1      2      3     4      5       6     7     8</a:t>
            </a:r>
          </a:p>
        </p:txBody>
      </p:sp>
      <p:sp>
        <p:nvSpPr>
          <p:cNvPr id="19465" name="Text Box 9"/>
          <p:cNvSpPr txBox="1">
            <a:spLocks noChangeArrowheads="1"/>
          </p:cNvSpPr>
          <p:nvPr/>
        </p:nvSpPr>
        <p:spPr bwMode="auto">
          <a:xfrm>
            <a:off x="2171700" y="2228851"/>
            <a:ext cx="285750" cy="286329"/>
          </a:xfrm>
          <a:prstGeom prst="rect">
            <a:avLst/>
          </a:prstGeom>
          <a:noFill/>
          <a:ln w="9525">
            <a:noFill/>
            <a:miter lim="800000"/>
            <a:headEnd/>
            <a:tailEnd/>
          </a:ln>
        </p:spPr>
        <p:txBody>
          <a:bodyPr lIns="67500" tIns="35100" rIns="67500" bIns="35100">
            <a:spAutoFit/>
          </a:bodyPr>
          <a:lstStyle/>
          <a:p>
            <a:pPr>
              <a:spcBef>
                <a:spcPct val="50000"/>
              </a:spcBef>
            </a:pPr>
            <a:r>
              <a:rPr lang="en-US"/>
              <a:t>0</a:t>
            </a:r>
          </a:p>
        </p:txBody>
      </p:sp>
      <p:sp>
        <p:nvSpPr>
          <p:cNvPr id="19466" name="Text Box 10"/>
          <p:cNvSpPr txBox="1">
            <a:spLocks noChangeArrowheads="1"/>
          </p:cNvSpPr>
          <p:nvPr/>
        </p:nvSpPr>
        <p:spPr bwMode="auto">
          <a:xfrm>
            <a:off x="2571750" y="2228851"/>
            <a:ext cx="1257300" cy="286329"/>
          </a:xfrm>
          <a:prstGeom prst="rect">
            <a:avLst/>
          </a:prstGeom>
          <a:noFill/>
          <a:ln w="9525">
            <a:noFill/>
            <a:miter lim="800000"/>
            <a:headEnd/>
            <a:tailEnd/>
          </a:ln>
        </p:spPr>
        <p:txBody>
          <a:bodyPr lIns="67500" tIns="35100" rIns="67500" bIns="35100">
            <a:spAutoFit/>
          </a:bodyPr>
          <a:lstStyle/>
          <a:p>
            <a:pPr algn="ctr">
              <a:spcBef>
                <a:spcPct val="50000"/>
              </a:spcBef>
            </a:pPr>
            <a:r>
              <a:rPr lang="en-US"/>
              <a:t>N(S)</a:t>
            </a:r>
          </a:p>
        </p:txBody>
      </p:sp>
      <p:sp>
        <p:nvSpPr>
          <p:cNvPr id="19467" name="Text Box 11"/>
          <p:cNvSpPr txBox="1">
            <a:spLocks noChangeArrowheads="1"/>
          </p:cNvSpPr>
          <p:nvPr/>
        </p:nvSpPr>
        <p:spPr bwMode="auto">
          <a:xfrm>
            <a:off x="3943350" y="2228851"/>
            <a:ext cx="400050" cy="286329"/>
          </a:xfrm>
          <a:prstGeom prst="rect">
            <a:avLst/>
          </a:prstGeom>
          <a:noFill/>
          <a:ln w="9525">
            <a:noFill/>
            <a:miter lim="800000"/>
            <a:headEnd/>
            <a:tailEnd/>
          </a:ln>
        </p:spPr>
        <p:txBody>
          <a:bodyPr lIns="0" tIns="35100" rIns="0" bIns="35100">
            <a:spAutoFit/>
          </a:bodyPr>
          <a:lstStyle/>
          <a:p>
            <a:pPr>
              <a:spcBef>
                <a:spcPct val="50000"/>
              </a:spcBef>
            </a:pPr>
            <a:r>
              <a:rPr lang="en-US"/>
              <a:t>P/F</a:t>
            </a:r>
          </a:p>
        </p:txBody>
      </p:sp>
      <p:sp>
        <p:nvSpPr>
          <p:cNvPr id="19468" name="Text Box 12"/>
          <p:cNvSpPr txBox="1">
            <a:spLocks noChangeArrowheads="1"/>
          </p:cNvSpPr>
          <p:nvPr/>
        </p:nvSpPr>
        <p:spPr bwMode="auto">
          <a:xfrm>
            <a:off x="4457700" y="2228851"/>
            <a:ext cx="1257300" cy="286329"/>
          </a:xfrm>
          <a:prstGeom prst="rect">
            <a:avLst/>
          </a:prstGeom>
          <a:noFill/>
          <a:ln w="9525">
            <a:noFill/>
            <a:miter lim="800000"/>
            <a:headEnd/>
            <a:tailEnd/>
          </a:ln>
        </p:spPr>
        <p:txBody>
          <a:bodyPr lIns="67500" tIns="35100" rIns="67500" bIns="35100">
            <a:spAutoFit/>
          </a:bodyPr>
          <a:lstStyle/>
          <a:p>
            <a:pPr algn="ctr">
              <a:spcBef>
                <a:spcPct val="50000"/>
              </a:spcBef>
            </a:pPr>
            <a:r>
              <a:rPr lang="en-US"/>
              <a:t>N(R)</a:t>
            </a:r>
          </a:p>
        </p:txBody>
      </p:sp>
      <p:sp>
        <p:nvSpPr>
          <p:cNvPr id="19469" name="Text Box 13"/>
          <p:cNvSpPr txBox="1">
            <a:spLocks noChangeArrowheads="1"/>
          </p:cNvSpPr>
          <p:nvPr/>
        </p:nvSpPr>
        <p:spPr bwMode="auto">
          <a:xfrm>
            <a:off x="2171700" y="3028950"/>
            <a:ext cx="2971800" cy="932660"/>
          </a:xfrm>
          <a:prstGeom prst="rect">
            <a:avLst/>
          </a:prstGeom>
          <a:noFill/>
          <a:ln w="9525">
            <a:noFill/>
            <a:miter lim="800000"/>
            <a:headEnd/>
            <a:tailEnd/>
          </a:ln>
        </p:spPr>
        <p:txBody>
          <a:bodyPr lIns="67500" tIns="35100" rIns="67500" bIns="35100">
            <a:spAutoFit/>
          </a:bodyPr>
          <a:lstStyle/>
          <a:p>
            <a:pPr>
              <a:spcBef>
                <a:spcPct val="50000"/>
              </a:spcBef>
              <a:buFontTx/>
              <a:buChar char="•"/>
            </a:pPr>
            <a:r>
              <a:rPr lang="en-US"/>
              <a:t>I,0,0</a:t>
            </a:r>
          </a:p>
          <a:p>
            <a:pPr>
              <a:spcBef>
                <a:spcPct val="50000"/>
              </a:spcBef>
              <a:buFontTx/>
              <a:buChar char="•"/>
            </a:pPr>
            <a:r>
              <a:rPr lang="en-US"/>
              <a:t>I,1,0</a:t>
            </a:r>
          </a:p>
          <a:p>
            <a:pPr>
              <a:spcBef>
                <a:spcPct val="50000"/>
              </a:spcBef>
              <a:buFontTx/>
              <a:buChar char="•"/>
            </a:pPr>
            <a:r>
              <a:rPr lang="en-US"/>
              <a:t>I,2,0,P</a:t>
            </a:r>
          </a:p>
        </p:txBody>
      </p:sp>
      <p:sp>
        <p:nvSpPr>
          <p:cNvPr id="2" name="Footer Placeholder 1"/>
          <p:cNvSpPr>
            <a:spLocks noGrp="1"/>
          </p:cNvSpPr>
          <p:nvPr>
            <p:ph type="ftr" sz="quarter" idx="11"/>
          </p:nvPr>
        </p:nvSpPr>
        <p:spPr>
          <a:xfrm>
            <a:off x="264319" y="4777978"/>
            <a:ext cx="3086100" cy="273844"/>
          </a:xfrm>
        </p:spPr>
        <p:txBody>
          <a:bodyPr lIns="68580" tIns="34290" rIns="68580" bIns="34290"/>
          <a:lstStyle/>
          <a:p>
            <a:r>
              <a:rPr lang="en-IN" dirty="0" smtClean="0"/>
              <a:t>18CSC302J- School of Computing (Odd </a:t>
            </a:r>
            <a:r>
              <a:rPr lang="en-IN" dirty="0" err="1" smtClean="0"/>
              <a:t>sem</a:t>
            </a:r>
            <a:r>
              <a:rPr lang="en-IN" dirty="0" smtClean="0"/>
              <a:t> 2020)</a:t>
            </a:r>
            <a:endParaRPr lang="en-IN" dirty="0"/>
          </a:p>
        </p:txBody>
      </p:sp>
      <p:sp>
        <p:nvSpPr>
          <p:cNvPr id="3" name="Slide Number Placeholder 2"/>
          <p:cNvSpPr>
            <a:spLocks noGrp="1"/>
          </p:cNvSpPr>
          <p:nvPr>
            <p:ph type="sldNum" sz="quarter" idx="12"/>
          </p:nvPr>
        </p:nvSpPr>
        <p:spPr/>
        <p:txBody>
          <a:bodyPr/>
          <a:lstStyle/>
          <a:p>
            <a:fld id="{86E69FB4-98EA-4E3F-AFF0-2AAEAE902933}" type="slidenum">
              <a:rPr lang="en-IN" smtClean="0"/>
              <a:pPr/>
              <a:t>152</a:t>
            </a:fld>
            <a:endParaRPr lang="en-IN"/>
          </a:p>
        </p:txBody>
      </p:sp>
      <p:pic>
        <p:nvPicPr>
          <p:cNvPr id="16" name="Google Shape;77;p14"/>
          <p:cNvPicPr preferRelativeResize="0"/>
          <p:nvPr/>
        </p:nvPicPr>
        <p:blipFill>
          <a:blip r:embed="rId2">
            <a:alphaModFix/>
          </a:blip>
          <a:stretch>
            <a:fillRect/>
          </a:stretch>
        </p:blipFill>
        <p:spPr>
          <a:xfrm>
            <a:off x="8165062" y="79237"/>
            <a:ext cx="700576" cy="389213"/>
          </a:xfrm>
          <a:prstGeom prst="rect">
            <a:avLst/>
          </a:prstGeom>
          <a:noFill/>
          <a:ln>
            <a:noFill/>
          </a:ln>
        </p:spPr>
      </p:pic>
    </p:spTree>
    <p:extLst>
      <p:ext uri="{BB962C8B-B14F-4D97-AF65-F5344CB8AC3E}">
        <p14:creationId xmlns:p14="http://schemas.microsoft.com/office/powerpoint/2010/main" val="948546068"/>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normAutofit/>
          </a:bodyPr>
          <a:lstStyle/>
          <a:p>
            <a:r>
              <a:rPr lang="en-US" altLang="en-US" sz="2400" dirty="0" smtClean="0">
                <a:latin typeface="Cambria" panose="02040503050406030204" pitchFamily="18" charset="0"/>
                <a:ea typeface="Cambria" panose="02040503050406030204" pitchFamily="18" charset="0"/>
              </a:rPr>
              <a:t>S-frame</a:t>
            </a:r>
          </a:p>
        </p:txBody>
      </p:sp>
      <p:sp>
        <p:nvSpPr>
          <p:cNvPr id="20483" name="Rectangle 3"/>
          <p:cNvSpPr>
            <a:spLocks noGrp="1" noChangeArrowheads="1"/>
          </p:cNvSpPr>
          <p:nvPr>
            <p:ph type="body" idx="1"/>
          </p:nvPr>
        </p:nvSpPr>
        <p:spPr>
          <a:xfrm>
            <a:off x="1485900" y="1028700"/>
            <a:ext cx="5772150" cy="400050"/>
          </a:xfrm>
        </p:spPr>
        <p:txBody>
          <a:bodyPr>
            <a:normAutofit fontScale="62500" lnSpcReduction="20000"/>
          </a:bodyPr>
          <a:lstStyle/>
          <a:p>
            <a:pPr>
              <a:lnSpc>
                <a:spcPct val="150000"/>
              </a:lnSpc>
            </a:pPr>
            <a:r>
              <a:rPr lang="en-US" altLang="en-US" sz="1500" dirty="0" smtClean="0">
                <a:latin typeface="Cambria" panose="02040503050406030204" pitchFamily="18" charset="0"/>
                <a:ea typeface="Cambria" panose="02040503050406030204" pitchFamily="18" charset="0"/>
              </a:rPr>
              <a:t>Used for flow and error control</a:t>
            </a:r>
          </a:p>
          <a:p>
            <a:endParaRPr lang="en-US" altLang="en-US" dirty="0" smtClean="0"/>
          </a:p>
          <a:p>
            <a:endParaRPr lang="en-US" altLang="en-US" dirty="0" smtClean="0"/>
          </a:p>
        </p:txBody>
      </p:sp>
      <p:sp>
        <p:nvSpPr>
          <p:cNvPr id="20484" name="Rectangle 4"/>
          <p:cNvSpPr>
            <a:spLocks noChangeArrowheads="1"/>
          </p:cNvSpPr>
          <p:nvPr/>
        </p:nvSpPr>
        <p:spPr bwMode="auto">
          <a:xfrm>
            <a:off x="2057400" y="2171700"/>
            <a:ext cx="3714750" cy="457200"/>
          </a:xfrm>
          <a:prstGeom prst="rect">
            <a:avLst/>
          </a:prstGeom>
          <a:noFill/>
          <a:ln w="9525">
            <a:solidFill>
              <a:schemeClr val="tx1"/>
            </a:solidFill>
            <a:miter lim="800000"/>
            <a:headEnd/>
            <a:tailEnd/>
          </a:ln>
        </p:spPr>
        <p:txBody>
          <a:bodyPr wrap="none" lIns="67500" tIns="35100" rIns="67500" bIns="35100" anchor="ctr"/>
          <a:lstStyle/>
          <a:p>
            <a:endParaRPr lang="en-US"/>
          </a:p>
        </p:txBody>
      </p:sp>
      <p:sp>
        <p:nvSpPr>
          <p:cNvPr id="20485" name="Line 5"/>
          <p:cNvSpPr>
            <a:spLocks noChangeShapeType="1"/>
          </p:cNvSpPr>
          <p:nvPr/>
        </p:nvSpPr>
        <p:spPr bwMode="auto">
          <a:xfrm>
            <a:off x="2514600" y="2171700"/>
            <a:ext cx="0" cy="457200"/>
          </a:xfrm>
          <a:prstGeom prst="line">
            <a:avLst/>
          </a:prstGeom>
          <a:noFill/>
          <a:ln w="9525">
            <a:solidFill>
              <a:schemeClr val="tx1"/>
            </a:solidFill>
            <a:round/>
            <a:headEnd/>
            <a:tailEnd/>
          </a:ln>
        </p:spPr>
        <p:txBody>
          <a:bodyPr lIns="67500" tIns="35100" rIns="67500" bIns="35100"/>
          <a:lstStyle/>
          <a:p>
            <a:endParaRPr lang="en-US"/>
          </a:p>
        </p:txBody>
      </p:sp>
      <p:sp>
        <p:nvSpPr>
          <p:cNvPr id="20486" name="Line 6"/>
          <p:cNvSpPr>
            <a:spLocks noChangeShapeType="1"/>
          </p:cNvSpPr>
          <p:nvPr/>
        </p:nvSpPr>
        <p:spPr bwMode="auto">
          <a:xfrm>
            <a:off x="3886200" y="2171700"/>
            <a:ext cx="0" cy="457200"/>
          </a:xfrm>
          <a:prstGeom prst="line">
            <a:avLst/>
          </a:prstGeom>
          <a:noFill/>
          <a:ln w="9525">
            <a:solidFill>
              <a:schemeClr val="tx1"/>
            </a:solidFill>
            <a:round/>
            <a:headEnd/>
            <a:tailEnd/>
          </a:ln>
        </p:spPr>
        <p:txBody>
          <a:bodyPr lIns="67500" tIns="35100" rIns="67500" bIns="35100"/>
          <a:lstStyle/>
          <a:p>
            <a:endParaRPr lang="en-US"/>
          </a:p>
        </p:txBody>
      </p:sp>
      <p:sp>
        <p:nvSpPr>
          <p:cNvPr id="20487" name="Line 7"/>
          <p:cNvSpPr>
            <a:spLocks noChangeShapeType="1"/>
          </p:cNvSpPr>
          <p:nvPr/>
        </p:nvSpPr>
        <p:spPr bwMode="auto">
          <a:xfrm>
            <a:off x="4400550" y="2171700"/>
            <a:ext cx="0" cy="457200"/>
          </a:xfrm>
          <a:prstGeom prst="line">
            <a:avLst/>
          </a:prstGeom>
          <a:noFill/>
          <a:ln w="9525">
            <a:solidFill>
              <a:schemeClr val="tx1"/>
            </a:solidFill>
            <a:round/>
            <a:headEnd/>
            <a:tailEnd/>
          </a:ln>
        </p:spPr>
        <p:txBody>
          <a:bodyPr lIns="67500" tIns="35100" rIns="67500" bIns="35100"/>
          <a:lstStyle/>
          <a:p>
            <a:endParaRPr lang="en-US"/>
          </a:p>
        </p:txBody>
      </p:sp>
      <p:sp>
        <p:nvSpPr>
          <p:cNvPr id="20488" name="Text Box 8"/>
          <p:cNvSpPr txBox="1">
            <a:spLocks noChangeArrowheads="1"/>
          </p:cNvSpPr>
          <p:nvPr/>
        </p:nvSpPr>
        <p:spPr bwMode="auto">
          <a:xfrm>
            <a:off x="1943100" y="1771651"/>
            <a:ext cx="3943350" cy="286329"/>
          </a:xfrm>
          <a:prstGeom prst="rect">
            <a:avLst/>
          </a:prstGeom>
          <a:noFill/>
          <a:ln w="9525">
            <a:noFill/>
            <a:miter lim="800000"/>
            <a:headEnd/>
            <a:tailEnd/>
          </a:ln>
        </p:spPr>
        <p:txBody>
          <a:bodyPr lIns="67500" tIns="35100" rIns="67500" bIns="35100">
            <a:spAutoFit/>
          </a:bodyPr>
          <a:lstStyle/>
          <a:p>
            <a:pPr>
              <a:spcBef>
                <a:spcPct val="50000"/>
              </a:spcBef>
            </a:pPr>
            <a:r>
              <a:rPr lang="en-US"/>
              <a:t>    1      2      3     4      5       6     7     8</a:t>
            </a:r>
          </a:p>
        </p:txBody>
      </p:sp>
      <p:sp>
        <p:nvSpPr>
          <p:cNvPr id="20489" name="Text Box 9"/>
          <p:cNvSpPr txBox="1">
            <a:spLocks noChangeArrowheads="1"/>
          </p:cNvSpPr>
          <p:nvPr/>
        </p:nvSpPr>
        <p:spPr bwMode="auto">
          <a:xfrm>
            <a:off x="2171700" y="2228851"/>
            <a:ext cx="285750" cy="286329"/>
          </a:xfrm>
          <a:prstGeom prst="rect">
            <a:avLst/>
          </a:prstGeom>
          <a:noFill/>
          <a:ln w="9525">
            <a:noFill/>
            <a:miter lim="800000"/>
            <a:headEnd/>
            <a:tailEnd/>
          </a:ln>
        </p:spPr>
        <p:txBody>
          <a:bodyPr lIns="67500" tIns="35100" rIns="67500" bIns="35100">
            <a:spAutoFit/>
          </a:bodyPr>
          <a:lstStyle/>
          <a:p>
            <a:pPr>
              <a:spcBef>
                <a:spcPct val="50000"/>
              </a:spcBef>
            </a:pPr>
            <a:r>
              <a:rPr lang="en-US"/>
              <a:t>1</a:t>
            </a:r>
          </a:p>
        </p:txBody>
      </p:sp>
      <p:sp>
        <p:nvSpPr>
          <p:cNvPr id="20490" name="Text Box 10"/>
          <p:cNvSpPr txBox="1">
            <a:spLocks noChangeArrowheads="1"/>
          </p:cNvSpPr>
          <p:nvPr/>
        </p:nvSpPr>
        <p:spPr bwMode="auto">
          <a:xfrm>
            <a:off x="2914650" y="2228851"/>
            <a:ext cx="914400" cy="286329"/>
          </a:xfrm>
          <a:prstGeom prst="rect">
            <a:avLst/>
          </a:prstGeom>
          <a:noFill/>
          <a:ln w="9525">
            <a:noFill/>
            <a:miter lim="800000"/>
            <a:headEnd/>
            <a:tailEnd/>
          </a:ln>
        </p:spPr>
        <p:txBody>
          <a:bodyPr lIns="67500" tIns="35100" rIns="67500" bIns="35100">
            <a:spAutoFit/>
          </a:bodyPr>
          <a:lstStyle/>
          <a:p>
            <a:pPr algn="ctr">
              <a:spcBef>
                <a:spcPct val="50000"/>
              </a:spcBef>
            </a:pPr>
            <a:r>
              <a:rPr lang="en-US"/>
              <a:t>S</a:t>
            </a:r>
          </a:p>
        </p:txBody>
      </p:sp>
      <p:sp>
        <p:nvSpPr>
          <p:cNvPr id="20491" name="Text Box 11"/>
          <p:cNvSpPr txBox="1">
            <a:spLocks noChangeArrowheads="1"/>
          </p:cNvSpPr>
          <p:nvPr/>
        </p:nvSpPr>
        <p:spPr bwMode="auto">
          <a:xfrm>
            <a:off x="3943350" y="2228851"/>
            <a:ext cx="400050" cy="286329"/>
          </a:xfrm>
          <a:prstGeom prst="rect">
            <a:avLst/>
          </a:prstGeom>
          <a:noFill/>
          <a:ln w="9525">
            <a:noFill/>
            <a:miter lim="800000"/>
            <a:headEnd/>
            <a:tailEnd/>
          </a:ln>
        </p:spPr>
        <p:txBody>
          <a:bodyPr lIns="0" tIns="35100" rIns="0" bIns="35100">
            <a:spAutoFit/>
          </a:bodyPr>
          <a:lstStyle/>
          <a:p>
            <a:pPr>
              <a:spcBef>
                <a:spcPct val="50000"/>
              </a:spcBef>
            </a:pPr>
            <a:r>
              <a:rPr lang="en-US"/>
              <a:t>P/F</a:t>
            </a:r>
          </a:p>
        </p:txBody>
      </p:sp>
      <p:sp>
        <p:nvSpPr>
          <p:cNvPr id="20492" name="Text Box 12"/>
          <p:cNvSpPr txBox="1">
            <a:spLocks noChangeArrowheads="1"/>
          </p:cNvSpPr>
          <p:nvPr/>
        </p:nvSpPr>
        <p:spPr bwMode="auto">
          <a:xfrm>
            <a:off x="4457700" y="2228851"/>
            <a:ext cx="1257300" cy="286329"/>
          </a:xfrm>
          <a:prstGeom prst="rect">
            <a:avLst/>
          </a:prstGeom>
          <a:noFill/>
          <a:ln w="9525">
            <a:noFill/>
            <a:miter lim="800000"/>
            <a:headEnd/>
            <a:tailEnd/>
          </a:ln>
        </p:spPr>
        <p:txBody>
          <a:bodyPr lIns="67500" tIns="35100" rIns="67500" bIns="35100">
            <a:spAutoFit/>
          </a:bodyPr>
          <a:lstStyle/>
          <a:p>
            <a:pPr algn="ctr">
              <a:spcBef>
                <a:spcPct val="50000"/>
              </a:spcBef>
            </a:pPr>
            <a:r>
              <a:rPr lang="en-US"/>
              <a:t>N(R)</a:t>
            </a:r>
          </a:p>
        </p:txBody>
      </p:sp>
      <p:sp>
        <p:nvSpPr>
          <p:cNvPr id="20493" name="Text Box 13"/>
          <p:cNvSpPr txBox="1">
            <a:spLocks noChangeArrowheads="1"/>
          </p:cNvSpPr>
          <p:nvPr/>
        </p:nvSpPr>
        <p:spPr bwMode="auto">
          <a:xfrm>
            <a:off x="2171700" y="3028950"/>
            <a:ext cx="3429000" cy="1255825"/>
          </a:xfrm>
          <a:prstGeom prst="rect">
            <a:avLst/>
          </a:prstGeom>
          <a:noFill/>
          <a:ln w="9525">
            <a:solidFill>
              <a:schemeClr val="tx1"/>
            </a:solidFill>
            <a:prstDash val="sysDot"/>
            <a:miter lim="800000"/>
            <a:headEnd/>
            <a:tailEnd/>
          </a:ln>
        </p:spPr>
        <p:txBody>
          <a:bodyPr lIns="67500" tIns="35100" rIns="67500" bIns="35100">
            <a:spAutoFit/>
          </a:bodyPr>
          <a:lstStyle/>
          <a:p>
            <a:pPr>
              <a:spcBef>
                <a:spcPct val="50000"/>
              </a:spcBef>
              <a:buFontTx/>
              <a:buChar char="•"/>
            </a:pPr>
            <a:r>
              <a:rPr lang="en-US" dirty="0"/>
              <a:t>RR --- receive ready</a:t>
            </a:r>
          </a:p>
          <a:p>
            <a:pPr>
              <a:spcBef>
                <a:spcPct val="50000"/>
              </a:spcBef>
              <a:buFontTx/>
              <a:buChar char="•"/>
            </a:pPr>
            <a:r>
              <a:rPr lang="en-US" dirty="0"/>
              <a:t>RNR --- receive not ready</a:t>
            </a:r>
          </a:p>
          <a:p>
            <a:pPr>
              <a:spcBef>
                <a:spcPct val="50000"/>
              </a:spcBef>
              <a:buFontTx/>
              <a:buChar char="•"/>
            </a:pPr>
            <a:r>
              <a:rPr lang="en-US" dirty="0"/>
              <a:t>REJ --- reject on frame N(R) </a:t>
            </a:r>
          </a:p>
          <a:p>
            <a:pPr>
              <a:spcBef>
                <a:spcPct val="50000"/>
              </a:spcBef>
              <a:buFontTx/>
              <a:buChar char="•"/>
            </a:pPr>
            <a:r>
              <a:rPr lang="en-US" dirty="0"/>
              <a:t>SREJ --- selective reject on  N(R)</a:t>
            </a:r>
          </a:p>
        </p:txBody>
      </p:sp>
      <p:sp>
        <p:nvSpPr>
          <p:cNvPr id="20494" name="Line 14"/>
          <p:cNvSpPr>
            <a:spLocks noChangeShapeType="1"/>
          </p:cNvSpPr>
          <p:nvPr/>
        </p:nvSpPr>
        <p:spPr bwMode="auto">
          <a:xfrm>
            <a:off x="2971800" y="2171700"/>
            <a:ext cx="0" cy="457200"/>
          </a:xfrm>
          <a:prstGeom prst="line">
            <a:avLst/>
          </a:prstGeom>
          <a:noFill/>
          <a:ln w="9525">
            <a:solidFill>
              <a:schemeClr val="tx1"/>
            </a:solidFill>
            <a:round/>
            <a:headEnd/>
            <a:tailEnd/>
          </a:ln>
        </p:spPr>
        <p:txBody>
          <a:bodyPr lIns="67500" tIns="35100" rIns="67500" bIns="35100"/>
          <a:lstStyle/>
          <a:p>
            <a:endParaRPr lang="en-US"/>
          </a:p>
        </p:txBody>
      </p:sp>
      <p:sp>
        <p:nvSpPr>
          <p:cNvPr id="20495" name="Text Box 15"/>
          <p:cNvSpPr txBox="1">
            <a:spLocks noChangeArrowheads="1"/>
          </p:cNvSpPr>
          <p:nvPr/>
        </p:nvSpPr>
        <p:spPr bwMode="auto">
          <a:xfrm>
            <a:off x="2514600" y="2228851"/>
            <a:ext cx="400050" cy="286329"/>
          </a:xfrm>
          <a:prstGeom prst="rect">
            <a:avLst/>
          </a:prstGeom>
          <a:noFill/>
          <a:ln w="9525">
            <a:noFill/>
            <a:miter lim="800000"/>
            <a:headEnd/>
            <a:tailEnd/>
          </a:ln>
        </p:spPr>
        <p:txBody>
          <a:bodyPr lIns="67500" tIns="35100" rIns="67500" bIns="35100">
            <a:spAutoFit/>
          </a:bodyPr>
          <a:lstStyle/>
          <a:p>
            <a:pPr algn="ctr">
              <a:spcBef>
                <a:spcPct val="50000"/>
              </a:spcBef>
            </a:pPr>
            <a:r>
              <a:rPr lang="en-US"/>
              <a:t>0</a:t>
            </a:r>
          </a:p>
        </p:txBody>
      </p:sp>
      <p:sp>
        <p:nvSpPr>
          <p:cNvPr id="20496" name="Line 16"/>
          <p:cNvSpPr>
            <a:spLocks noChangeShapeType="1"/>
          </p:cNvSpPr>
          <p:nvPr/>
        </p:nvSpPr>
        <p:spPr bwMode="auto">
          <a:xfrm flipH="1">
            <a:off x="3371850" y="2628900"/>
            <a:ext cx="114300" cy="400050"/>
          </a:xfrm>
          <a:prstGeom prst="line">
            <a:avLst/>
          </a:prstGeom>
          <a:noFill/>
          <a:ln w="9525">
            <a:solidFill>
              <a:schemeClr val="tx1"/>
            </a:solidFill>
            <a:round/>
            <a:headEnd/>
            <a:tailEnd type="triangle" w="med" len="med"/>
          </a:ln>
        </p:spPr>
        <p:txBody>
          <a:bodyPr lIns="67500" tIns="35100" rIns="67500" bIns="35100"/>
          <a:lstStyle/>
          <a:p>
            <a:endParaRPr lang="en-US"/>
          </a:p>
        </p:txBody>
      </p:sp>
      <p:sp>
        <p:nvSpPr>
          <p:cNvPr id="2" name="Footer Placeholder 1"/>
          <p:cNvSpPr>
            <a:spLocks noGrp="1"/>
          </p:cNvSpPr>
          <p:nvPr>
            <p:ph type="ftr" sz="quarter" idx="11"/>
          </p:nvPr>
        </p:nvSpPr>
        <p:spPr>
          <a:xfrm>
            <a:off x="400050" y="4700847"/>
            <a:ext cx="3086100" cy="273844"/>
          </a:xfrm>
        </p:spPr>
        <p:txBody>
          <a:bodyPr lIns="68580" tIns="34290" rIns="68580" bIns="34290"/>
          <a:lstStyle/>
          <a:p>
            <a:r>
              <a:rPr lang="en-IN" smtClean="0"/>
              <a:t>18CSC302J- School of Computing (Odd sem 2020)</a:t>
            </a:r>
            <a:endParaRPr lang="en-IN"/>
          </a:p>
        </p:txBody>
      </p:sp>
      <p:sp>
        <p:nvSpPr>
          <p:cNvPr id="3" name="Slide Number Placeholder 2"/>
          <p:cNvSpPr>
            <a:spLocks noGrp="1"/>
          </p:cNvSpPr>
          <p:nvPr>
            <p:ph type="sldNum" sz="quarter" idx="12"/>
          </p:nvPr>
        </p:nvSpPr>
        <p:spPr/>
        <p:txBody>
          <a:bodyPr/>
          <a:lstStyle/>
          <a:p>
            <a:fld id="{86E69FB4-98EA-4E3F-AFF0-2AAEAE902933}" type="slidenum">
              <a:rPr lang="en-IN" smtClean="0"/>
              <a:pPr/>
              <a:t>153</a:t>
            </a:fld>
            <a:endParaRPr lang="en-IN"/>
          </a:p>
        </p:txBody>
      </p:sp>
      <p:pic>
        <p:nvPicPr>
          <p:cNvPr id="19" name="Google Shape;77;p14"/>
          <p:cNvPicPr preferRelativeResize="0"/>
          <p:nvPr/>
        </p:nvPicPr>
        <p:blipFill>
          <a:blip r:embed="rId2">
            <a:alphaModFix/>
          </a:blip>
          <a:stretch>
            <a:fillRect/>
          </a:stretch>
        </p:blipFill>
        <p:spPr>
          <a:xfrm>
            <a:off x="8274300" y="108347"/>
            <a:ext cx="700576" cy="389213"/>
          </a:xfrm>
          <a:prstGeom prst="rect">
            <a:avLst/>
          </a:prstGeom>
          <a:noFill/>
          <a:ln>
            <a:noFill/>
          </a:ln>
        </p:spPr>
      </p:pic>
    </p:spTree>
    <p:extLst>
      <p:ext uri="{BB962C8B-B14F-4D97-AF65-F5344CB8AC3E}">
        <p14:creationId xmlns:p14="http://schemas.microsoft.com/office/powerpoint/2010/main" val="1125332128"/>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normAutofit/>
          </a:bodyPr>
          <a:lstStyle/>
          <a:p>
            <a:r>
              <a:rPr lang="en-US" altLang="en-US" sz="2400" dirty="0" smtClean="0">
                <a:latin typeface="Cambria" panose="02040503050406030204" pitchFamily="18" charset="0"/>
                <a:ea typeface="Cambria" panose="02040503050406030204" pitchFamily="18" charset="0"/>
              </a:rPr>
              <a:t>U-frame</a:t>
            </a:r>
          </a:p>
        </p:txBody>
      </p:sp>
      <p:sp>
        <p:nvSpPr>
          <p:cNvPr id="21507" name="Rectangle 3"/>
          <p:cNvSpPr>
            <a:spLocks noGrp="1" noChangeArrowheads="1"/>
          </p:cNvSpPr>
          <p:nvPr>
            <p:ph type="body" idx="1"/>
          </p:nvPr>
        </p:nvSpPr>
        <p:spPr>
          <a:xfrm>
            <a:off x="1485900" y="1028700"/>
            <a:ext cx="5772150" cy="400050"/>
          </a:xfrm>
        </p:spPr>
        <p:txBody>
          <a:bodyPr>
            <a:normAutofit fontScale="92500" lnSpcReduction="20000"/>
          </a:bodyPr>
          <a:lstStyle/>
          <a:p>
            <a:r>
              <a:rPr lang="en-US" altLang="en-US" sz="1500" dirty="0" smtClean="0">
                <a:latin typeface="Cambria" panose="02040503050406030204" pitchFamily="18" charset="0"/>
                <a:ea typeface="Cambria" panose="02040503050406030204" pitchFamily="18" charset="0"/>
              </a:rPr>
              <a:t>Mode setting, recovery, connect/disconnect</a:t>
            </a:r>
          </a:p>
          <a:p>
            <a:pPr marL="0" indent="0">
              <a:buNone/>
            </a:pPr>
            <a:endParaRPr lang="en-US" altLang="en-US" sz="1500" dirty="0" smtClean="0"/>
          </a:p>
          <a:p>
            <a:endParaRPr lang="en-US" altLang="en-US" dirty="0" smtClean="0"/>
          </a:p>
        </p:txBody>
      </p:sp>
      <p:sp>
        <p:nvSpPr>
          <p:cNvPr id="21508" name="Rectangle 4"/>
          <p:cNvSpPr>
            <a:spLocks noChangeArrowheads="1"/>
          </p:cNvSpPr>
          <p:nvPr/>
        </p:nvSpPr>
        <p:spPr bwMode="auto">
          <a:xfrm>
            <a:off x="2057400" y="2171700"/>
            <a:ext cx="3714750" cy="457200"/>
          </a:xfrm>
          <a:prstGeom prst="rect">
            <a:avLst/>
          </a:prstGeom>
          <a:noFill/>
          <a:ln w="9525">
            <a:solidFill>
              <a:schemeClr val="tx1"/>
            </a:solidFill>
            <a:miter lim="800000"/>
            <a:headEnd/>
            <a:tailEnd/>
          </a:ln>
        </p:spPr>
        <p:txBody>
          <a:bodyPr wrap="none" lIns="67500" tIns="35100" rIns="67500" bIns="35100" anchor="ctr"/>
          <a:lstStyle/>
          <a:p>
            <a:endParaRPr lang="en-US"/>
          </a:p>
        </p:txBody>
      </p:sp>
      <p:sp>
        <p:nvSpPr>
          <p:cNvPr id="21509" name="Line 5"/>
          <p:cNvSpPr>
            <a:spLocks noChangeShapeType="1"/>
          </p:cNvSpPr>
          <p:nvPr/>
        </p:nvSpPr>
        <p:spPr bwMode="auto">
          <a:xfrm>
            <a:off x="2514600" y="2171700"/>
            <a:ext cx="0" cy="457200"/>
          </a:xfrm>
          <a:prstGeom prst="line">
            <a:avLst/>
          </a:prstGeom>
          <a:noFill/>
          <a:ln w="9525">
            <a:solidFill>
              <a:schemeClr val="tx1"/>
            </a:solidFill>
            <a:round/>
            <a:headEnd/>
            <a:tailEnd/>
          </a:ln>
        </p:spPr>
        <p:txBody>
          <a:bodyPr lIns="67500" tIns="35100" rIns="67500" bIns="35100"/>
          <a:lstStyle/>
          <a:p>
            <a:endParaRPr lang="en-US"/>
          </a:p>
        </p:txBody>
      </p:sp>
      <p:sp>
        <p:nvSpPr>
          <p:cNvPr id="21510" name="Line 6"/>
          <p:cNvSpPr>
            <a:spLocks noChangeShapeType="1"/>
          </p:cNvSpPr>
          <p:nvPr/>
        </p:nvSpPr>
        <p:spPr bwMode="auto">
          <a:xfrm>
            <a:off x="3886200" y="2171700"/>
            <a:ext cx="0" cy="457200"/>
          </a:xfrm>
          <a:prstGeom prst="line">
            <a:avLst/>
          </a:prstGeom>
          <a:noFill/>
          <a:ln w="9525">
            <a:solidFill>
              <a:schemeClr val="tx1"/>
            </a:solidFill>
            <a:round/>
            <a:headEnd/>
            <a:tailEnd/>
          </a:ln>
        </p:spPr>
        <p:txBody>
          <a:bodyPr lIns="67500" tIns="35100" rIns="67500" bIns="35100"/>
          <a:lstStyle/>
          <a:p>
            <a:endParaRPr lang="en-US"/>
          </a:p>
        </p:txBody>
      </p:sp>
      <p:sp>
        <p:nvSpPr>
          <p:cNvPr id="21511" name="Line 7"/>
          <p:cNvSpPr>
            <a:spLocks noChangeShapeType="1"/>
          </p:cNvSpPr>
          <p:nvPr/>
        </p:nvSpPr>
        <p:spPr bwMode="auto">
          <a:xfrm>
            <a:off x="4400550" y="2171700"/>
            <a:ext cx="0" cy="457200"/>
          </a:xfrm>
          <a:prstGeom prst="line">
            <a:avLst/>
          </a:prstGeom>
          <a:noFill/>
          <a:ln w="9525">
            <a:solidFill>
              <a:schemeClr val="tx1"/>
            </a:solidFill>
            <a:round/>
            <a:headEnd/>
            <a:tailEnd/>
          </a:ln>
        </p:spPr>
        <p:txBody>
          <a:bodyPr lIns="67500" tIns="35100" rIns="67500" bIns="35100"/>
          <a:lstStyle/>
          <a:p>
            <a:endParaRPr lang="en-US"/>
          </a:p>
        </p:txBody>
      </p:sp>
      <p:sp>
        <p:nvSpPr>
          <p:cNvPr id="21512" name="Text Box 8"/>
          <p:cNvSpPr txBox="1">
            <a:spLocks noChangeArrowheads="1"/>
          </p:cNvSpPr>
          <p:nvPr/>
        </p:nvSpPr>
        <p:spPr bwMode="auto">
          <a:xfrm>
            <a:off x="1943100" y="1771651"/>
            <a:ext cx="3943350" cy="286329"/>
          </a:xfrm>
          <a:prstGeom prst="rect">
            <a:avLst/>
          </a:prstGeom>
          <a:noFill/>
          <a:ln w="9525">
            <a:noFill/>
            <a:miter lim="800000"/>
            <a:headEnd/>
            <a:tailEnd/>
          </a:ln>
        </p:spPr>
        <p:txBody>
          <a:bodyPr lIns="67500" tIns="35100" rIns="67500" bIns="35100">
            <a:spAutoFit/>
          </a:bodyPr>
          <a:lstStyle/>
          <a:p>
            <a:pPr>
              <a:spcBef>
                <a:spcPct val="50000"/>
              </a:spcBef>
            </a:pPr>
            <a:r>
              <a:rPr lang="en-US"/>
              <a:t>    1      2      3     4      5       6     7     8</a:t>
            </a:r>
          </a:p>
        </p:txBody>
      </p:sp>
      <p:sp>
        <p:nvSpPr>
          <p:cNvPr id="21513" name="Text Box 9"/>
          <p:cNvSpPr txBox="1">
            <a:spLocks noChangeArrowheads="1"/>
          </p:cNvSpPr>
          <p:nvPr/>
        </p:nvSpPr>
        <p:spPr bwMode="auto">
          <a:xfrm>
            <a:off x="2171700" y="2228851"/>
            <a:ext cx="285750" cy="286329"/>
          </a:xfrm>
          <a:prstGeom prst="rect">
            <a:avLst/>
          </a:prstGeom>
          <a:noFill/>
          <a:ln w="9525">
            <a:noFill/>
            <a:miter lim="800000"/>
            <a:headEnd/>
            <a:tailEnd/>
          </a:ln>
        </p:spPr>
        <p:txBody>
          <a:bodyPr lIns="67500" tIns="35100" rIns="67500" bIns="35100">
            <a:spAutoFit/>
          </a:bodyPr>
          <a:lstStyle/>
          <a:p>
            <a:pPr>
              <a:spcBef>
                <a:spcPct val="50000"/>
              </a:spcBef>
            </a:pPr>
            <a:r>
              <a:rPr lang="en-US"/>
              <a:t>1</a:t>
            </a:r>
          </a:p>
        </p:txBody>
      </p:sp>
      <p:sp>
        <p:nvSpPr>
          <p:cNvPr id="21514" name="Text Box 10"/>
          <p:cNvSpPr txBox="1">
            <a:spLocks noChangeArrowheads="1"/>
          </p:cNvSpPr>
          <p:nvPr/>
        </p:nvSpPr>
        <p:spPr bwMode="auto">
          <a:xfrm>
            <a:off x="2914650" y="2228851"/>
            <a:ext cx="914400" cy="286329"/>
          </a:xfrm>
          <a:prstGeom prst="rect">
            <a:avLst/>
          </a:prstGeom>
          <a:noFill/>
          <a:ln w="9525">
            <a:noFill/>
            <a:miter lim="800000"/>
            <a:headEnd/>
            <a:tailEnd/>
          </a:ln>
        </p:spPr>
        <p:txBody>
          <a:bodyPr lIns="67500" tIns="35100" rIns="67500" bIns="35100">
            <a:spAutoFit/>
          </a:bodyPr>
          <a:lstStyle/>
          <a:p>
            <a:pPr algn="ctr">
              <a:spcBef>
                <a:spcPct val="50000"/>
              </a:spcBef>
            </a:pPr>
            <a:r>
              <a:rPr lang="en-US"/>
              <a:t>M</a:t>
            </a:r>
          </a:p>
        </p:txBody>
      </p:sp>
      <p:sp>
        <p:nvSpPr>
          <p:cNvPr id="21515" name="Text Box 11"/>
          <p:cNvSpPr txBox="1">
            <a:spLocks noChangeArrowheads="1"/>
          </p:cNvSpPr>
          <p:nvPr/>
        </p:nvSpPr>
        <p:spPr bwMode="auto">
          <a:xfrm>
            <a:off x="3943350" y="2228851"/>
            <a:ext cx="400050" cy="286329"/>
          </a:xfrm>
          <a:prstGeom prst="rect">
            <a:avLst/>
          </a:prstGeom>
          <a:noFill/>
          <a:ln w="9525">
            <a:noFill/>
            <a:miter lim="800000"/>
            <a:headEnd/>
            <a:tailEnd/>
          </a:ln>
        </p:spPr>
        <p:txBody>
          <a:bodyPr lIns="0" tIns="35100" rIns="0" bIns="35100">
            <a:spAutoFit/>
          </a:bodyPr>
          <a:lstStyle/>
          <a:p>
            <a:pPr>
              <a:spcBef>
                <a:spcPct val="50000"/>
              </a:spcBef>
            </a:pPr>
            <a:r>
              <a:rPr lang="en-US"/>
              <a:t>P/F</a:t>
            </a:r>
          </a:p>
        </p:txBody>
      </p:sp>
      <p:sp>
        <p:nvSpPr>
          <p:cNvPr id="21516" name="Text Box 12"/>
          <p:cNvSpPr txBox="1">
            <a:spLocks noChangeArrowheads="1"/>
          </p:cNvSpPr>
          <p:nvPr/>
        </p:nvSpPr>
        <p:spPr bwMode="auto">
          <a:xfrm>
            <a:off x="4457700" y="2228851"/>
            <a:ext cx="1257300" cy="286329"/>
          </a:xfrm>
          <a:prstGeom prst="rect">
            <a:avLst/>
          </a:prstGeom>
          <a:noFill/>
          <a:ln w="9525">
            <a:noFill/>
            <a:miter lim="800000"/>
            <a:headEnd/>
            <a:tailEnd/>
          </a:ln>
        </p:spPr>
        <p:txBody>
          <a:bodyPr lIns="67500" tIns="35100" rIns="67500" bIns="35100">
            <a:spAutoFit/>
          </a:bodyPr>
          <a:lstStyle/>
          <a:p>
            <a:pPr algn="ctr">
              <a:spcBef>
                <a:spcPct val="50000"/>
              </a:spcBef>
            </a:pPr>
            <a:r>
              <a:rPr lang="en-US"/>
              <a:t>M</a:t>
            </a:r>
          </a:p>
        </p:txBody>
      </p:sp>
      <p:sp>
        <p:nvSpPr>
          <p:cNvPr id="21517" name="Line 14"/>
          <p:cNvSpPr>
            <a:spLocks noChangeShapeType="1"/>
          </p:cNvSpPr>
          <p:nvPr/>
        </p:nvSpPr>
        <p:spPr bwMode="auto">
          <a:xfrm>
            <a:off x="2971800" y="2171700"/>
            <a:ext cx="0" cy="457200"/>
          </a:xfrm>
          <a:prstGeom prst="line">
            <a:avLst/>
          </a:prstGeom>
          <a:noFill/>
          <a:ln w="9525">
            <a:solidFill>
              <a:schemeClr val="tx1"/>
            </a:solidFill>
            <a:round/>
            <a:headEnd/>
            <a:tailEnd/>
          </a:ln>
        </p:spPr>
        <p:txBody>
          <a:bodyPr lIns="67500" tIns="35100" rIns="67500" bIns="35100"/>
          <a:lstStyle/>
          <a:p>
            <a:endParaRPr lang="en-US"/>
          </a:p>
        </p:txBody>
      </p:sp>
      <p:sp>
        <p:nvSpPr>
          <p:cNvPr id="21518" name="Text Box 15"/>
          <p:cNvSpPr txBox="1">
            <a:spLocks noChangeArrowheads="1"/>
          </p:cNvSpPr>
          <p:nvPr/>
        </p:nvSpPr>
        <p:spPr bwMode="auto">
          <a:xfrm>
            <a:off x="2514600" y="2228851"/>
            <a:ext cx="400050" cy="286329"/>
          </a:xfrm>
          <a:prstGeom prst="rect">
            <a:avLst/>
          </a:prstGeom>
          <a:noFill/>
          <a:ln w="9525">
            <a:noFill/>
            <a:miter lim="800000"/>
            <a:headEnd/>
            <a:tailEnd/>
          </a:ln>
        </p:spPr>
        <p:txBody>
          <a:bodyPr lIns="67500" tIns="35100" rIns="67500" bIns="35100">
            <a:spAutoFit/>
          </a:bodyPr>
          <a:lstStyle/>
          <a:p>
            <a:pPr algn="ctr">
              <a:spcBef>
                <a:spcPct val="50000"/>
              </a:spcBef>
            </a:pPr>
            <a:r>
              <a:rPr lang="en-US"/>
              <a:t>1</a:t>
            </a:r>
          </a:p>
        </p:txBody>
      </p:sp>
      <p:sp>
        <p:nvSpPr>
          <p:cNvPr id="21519" name="Text Box 17"/>
          <p:cNvSpPr txBox="1">
            <a:spLocks noChangeArrowheads="1"/>
          </p:cNvSpPr>
          <p:nvPr/>
        </p:nvSpPr>
        <p:spPr bwMode="auto">
          <a:xfrm>
            <a:off x="3771900" y="3314700"/>
            <a:ext cx="1657350" cy="501773"/>
          </a:xfrm>
          <a:prstGeom prst="rect">
            <a:avLst/>
          </a:prstGeom>
          <a:noFill/>
          <a:ln w="9525">
            <a:noFill/>
            <a:miter lim="800000"/>
            <a:headEnd/>
            <a:tailEnd/>
          </a:ln>
        </p:spPr>
        <p:txBody>
          <a:bodyPr lIns="67500" tIns="35100" rIns="67500" bIns="35100">
            <a:spAutoFit/>
          </a:bodyPr>
          <a:lstStyle/>
          <a:p>
            <a:pPr>
              <a:spcBef>
                <a:spcPct val="50000"/>
              </a:spcBef>
            </a:pPr>
            <a:r>
              <a:rPr lang="en-US"/>
              <a:t>Unnumbered function bits</a:t>
            </a:r>
          </a:p>
        </p:txBody>
      </p:sp>
      <p:sp>
        <p:nvSpPr>
          <p:cNvPr id="21520" name="Line 18"/>
          <p:cNvSpPr>
            <a:spLocks noChangeShapeType="1"/>
          </p:cNvSpPr>
          <p:nvPr/>
        </p:nvSpPr>
        <p:spPr bwMode="auto">
          <a:xfrm flipH="1" flipV="1">
            <a:off x="3371850" y="2628900"/>
            <a:ext cx="914400" cy="742950"/>
          </a:xfrm>
          <a:prstGeom prst="line">
            <a:avLst/>
          </a:prstGeom>
          <a:noFill/>
          <a:ln w="9525">
            <a:solidFill>
              <a:schemeClr val="tx1"/>
            </a:solidFill>
            <a:round/>
            <a:headEnd/>
            <a:tailEnd type="triangle" w="med" len="med"/>
          </a:ln>
        </p:spPr>
        <p:txBody>
          <a:bodyPr lIns="67500" tIns="35100" rIns="67500" bIns="35100"/>
          <a:lstStyle/>
          <a:p>
            <a:endParaRPr lang="en-US"/>
          </a:p>
        </p:txBody>
      </p:sp>
      <p:sp>
        <p:nvSpPr>
          <p:cNvPr id="21521" name="Line 19"/>
          <p:cNvSpPr>
            <a:spLocks noChangeShapeType="1"/>
          </p:cNvSpPr>
          <p:nvPr/>
        </p:nvSpPr>
        <p:spPr bwMode="auto">
          <a:xfrm flipV="1">
            <a:off x="4457700" y="2628900"/>
            <a:ext cx="685800" cy="742950"/>
          </a:xfrm>
          <a:prstGeom prst="line">
            <a:avLst/>
          </a:prstGeom>
          <a:noFill/>
          <a:ln w="9525">
            <a:solidFill>
              <a:schemeClr val="tx1"/>
            </a:solidFill>
            <a:round/>
            <a:headEnd/>
            <a:tailEnd type="triangle" w="med" len="med"/>
          </a:ln>
        </p:spPr>
        <p:txBody>
          <a:bodyPr lIns="67500" tIns="35100" rIns="67500" bIns="35100"/>
          <a:lstStyle/>
          <a:p>
            <a:endParaRPr lang="en-US"/>
          </a:p>
        </p:txBody>
      </p:sp>
      <p:sp>
        <p:nvSpPr>
          <p:cNvPr id="2" name="Footer Placeholder 1"/>
          <p:cNvSpPr>
            <a:spLocks noGrp="1"/>
          </p:cNvSpPr>
          <p:nvPr>
            <p:ph type="ftr" sz="quarter" idx="11"/>
          </p:nvPr>
        </p:nvSpPr>
        <p:spPr>
          <a:xfrm>
            <a:off x="285750" y="4744641"/>
            <a:ext cx="3086100" cy="273844"/>
          </a:xfrm>
        </p:spPr>
        <p:txBody>
          <a:bodyPr lIns="68580" tIns="34290" rIns="68580" bIns="34290"/>
          <a:lstStyle/>
          <a:p>
            <a:r>
              <a:rPr lang="en-IN" dirty="0" smtClean="0"/>
              <a:t>18CSC302J- School of Computing (Odd </a:t>
            </a:r>
            <a:r>
              <a:rPr lang="en-IN" dirty="0" err="1" smtClean="0"/>
              <a:t>sem</a:t>
            </a:r>
            <a:r>
              <a:rPr lang="en-IN" dirty="0" smtClean="0"/>
              <a:t> 2020)</a:t>
            </a:r>
            <a:endParaRPr lang="en-IN" dirty="0"/>
          </a:p>
        </p:txBody>
      </p:sp>
      <p:sp>
        <p:nvSpPr>
          <p:cNvPr id="3" name="Slide Number Placeholder 2"/>
          <p:cNvSpPr>
            <a:spLocks noGrp="1"/>
          </p:cNvSpPr>
          <p:nvPr>
            <p:ph type="sldNum" sz="quarter" idx="12"/>
          </p:nvPr>
        </p:nvSpPr>
        <p:spPr/>
        <p:txBody>
          <a:bodyPr/>
          <a:lstStyle/>
          <a:p>
            <a:fld id="{86E69FB4-98EA-4E3F-AFF0-2AAEAE902933}" type="slidenum">
              <a:rPr lang="en-IN" smtClean="0"/>
              <a:pPr/>
              <a:t>154</a:t>
            </a:fld>
            <a:endParaRPr lang="en-IN"/>
          </a:p>
        </p:txBody>
      </p:sp>
      <p:pic>
        <p:nvPicPr>
          <p:cNvPr id="20" name="Google Shape;77;p14"/>
          <p:cNvPicPr preferRelativeResize="0"/>
          <p:nvPr/>
        </p:nvPicPr>
        <p:blipFill>
          <a:blip r:embed="rId2">
            <a:alphaModFix/>
          </a:blip>
          <a:stretch>
            <a:fillRect/>
          </a:stretch>
        </p:blipFill>
        <p:spPr>
          <a:xfrm>
            <a:off x="8165062" y="113110"/>
            <a:ext cx="700576" cy="389213"/>
          </a:xfrm>
          <a:prstGeom prst="rect">
            <a:avLst/>
          </a:prstGeom>
          <a:noFill/>
          <a:ln>
            <a:noFill/>
          </a:ln>
        </p:spPr>
      </p:pic>
    </p:spTree>
    <p:extLst>
      <p:ext uri="{BB962C8B-B14F-4D97-AF65-F5344CB8AC3E}">
        <p14:creationId xmlns:p14="http://schemas.microsoft.com/office/powerpoint/2010/main" val="3690598777"/>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628649" y="94059"/>
            <a:ext cx="7886700" cy="454819"/>
          </a:xfrm>
        </p:spPr>
        <p:txBody>
          <a:bodyPr>
            <a:normAutofit fontScale="90000"/>
          </a:bodyPr>
          <a:lstStyle/>
          <a:p>
            <a:r>
              <a:rPr lang="en-US" sz="2400" dirty="0" err="1" smtClean="0">
                <a:latin typeface="Cambria" panose="02040503050406030204" pitchFamily="18" charset="0"/>
                <a:ea typeface="Cambria" panose="02040503050406030204" pitchFamily="18" charset="0"/>
              </a:rPr>
              <a:t>Unnumberred</a:t>
            </a:r>
            <a:r>
              <a:rPr lang="en-US" sz="2400" dirty="0" smtClean="0">
                <a:latin typeface="Cambria" panose="02040503050406030204" pitchFamily="18" charset="0"/>
                <a:ea typeface="Cambria" panose="02040503050406030204" pitchFamily="18" charset="0"/>
              </a:rPr>
              <a:t> frames</a:t>
            </a:r>
          </a:p>
        </p:txBody>
      </p:sp>
      <p:sp>
        <p:nvSpPr>
          <p:cNvPr id="22531" name="Rectangle 3"/>
          <p:cNvSpPr>
            <a:spLocks noGrp="1" noChangeArrowheads="1"/>
          </p:cNvSpPr>
          <p:nvPr>
            <p:ph type="body" idx="1"/>
          </p:nvPr>
        </p:nvSpPr>
        <p:spPr>
          <a:xfrm>
            <a:off x="2878931" y="482799"/>
            <a:ext cx="7886700" cy="4756073"/>
          </a:xfrm>
        </p:spPr>
        <p:txBody>
          <a:bodyPr>
            <a:noAutofit/>
          </a:bodyPr>
          <a:lstStyle/>
          <a:p>
            <a:pPr>
              <a:lnSpc>
                <a:spcPct val="150000"/>
              </a:lnSpc>
            </a:pPr>
            <a:r>
              <a:rPr lang="en-US" sz="1200" dirty="0">
                <a:latin typeface="Cambria" panose="02040503050406030204" pitchFamily="18" charset="0"/>
                <a:ea typeface="Cambria" panose="02040503050406030204" pitchFamily="18" charset="0"/>
              </a:rPr>
              <a:t>Set normal response mode (SNRM)</a:t>
            </a:r>
          </a:p>
          <a:p>
            <a:pPr>
              <a:lnSpc>
                <a:spcPct val="150000"/>
              </a:lnSpc>
            </a:pPr>
            <a:r>
              <a:rPr lang="en-US" sz="1200" dirty="0">
                <a:latin typeface="Cambria" panose="02040503050406030204" pitchFamily="18" charset="0"/>
                <a:ea typeface="Cambria" panose="02040503050406030204" pitchFamily="18" charset="0"/>
              </a:rPr>
              <a:t>Set asynchronous response mode (SARM)</a:t>
            </a:r>
          </a:p>
          <a:p>
            <a:pPr>
              <a:lnSpc>
                <a:spcPct val="150000"/>
              </a:lnSpc>
            </a:pPr>
            <a:r>
              <a:rPr lang="en-US" sz="1200" dirty="0">
                <a:latin typeface="Cambria" panose="02040503050406030204" pitchFamily="18" charset="0"/>
                <a:ea typeface="Cambria" panose="02040503050406030204" pitchFamily="18" charset="0"/>
              </a:rPr>
              <a:t>Set asynchronous balanced mode (SABM)</a:t>
            </a:r>
          </a:p>
          <a:p>
            <a:pPr>
              <a:lnSpc>
                <a:spcPct val="150000"/>
              </a:lnSpc>
            </a:pPr>
            <a:r>
              <a:rPr lang="en-US" sz="1200" dirty="0">
                <a:latin typeface="Cambria" panose="02040503050406030204" pitchFamily="18" charset="0"/>
                <a:ea typeface="Cambria" panose="02040503050406030204" pitchFamily="18" charset="0"/>
              </a:rPr>
              <a:t>Disconnect (DISC)</a:t>
            </a:r>
          </a:p>
          <a:p>
            <a:pPr>
              <a:lnSpc>
                <a:spcPct val="150000"/>
              </a:lnSpc>
            </a:pPr>
            <a:r>
              <a:rPr lang="en-US" sz="1200" dirty="0" err="1">
                <a:latin typeface="Cambria" panose="02040503050406030204" pitchFamily="18" charset="0"/>
                <a:ea typeface="Cambria" panose="02040503050406030204" pitchFamily="18" charset="0"/>
              </a:rPr>
              <a:t>Unnumberred</a:t>
            </a:r>
            <a:r>
              <a:rPr lang="en-US" sz="1200" dirty="0">
                <a:latin typeface="Cambria" panose="02040503050406030204" pitchFamily="18" charset="0"/>
                <a:ea typeface="Cambria" panose="02040503050406030204" pitchFamily="18" charset="0"/>
              </a:rPr>
              <a:t> acknowledgement (UA)</a:t>
            </a:r>
          </a:p>
          <a:p>
            <a:pPr>
              <a:lnSpc>
                <a:spcPct val="150000"/>
              </a:lnSpc>
            </a:pPr>
            <a:r>
              <a:rPr lang="en-US" sz="1200" dirty="0">
                <a:latin typeface="Cambria" panose="02040503050406030204" pitchFamily="18" charset="0"/>
                <a:ea typeface="Cambria" panose="02040503050406030204" pitchFamily="18" charset="0"/>
              </a:rPr>
              <a:t>Disconnect mode (DM)</a:t>
            </a:r>
          </a:p>
          <a:p>
            <a:pPr>
              <a:lnSpc>
                <a:spcPct val="150000"/>
              </a:lnSpc>
            </a:pPr>
            <a:r>
              <a:rPr lang="en-US" sz="1200" dirty="0">
                <a:latin typeface="Cambria" panose="02040503050406030204" pitchFamily="18" charset="0"/>
                <a:ea typeface="Cambria" panose="02040503050406030204" pitchFamily="18" charset="0"/>
              </a:rPr>
              <a:t>Request disconnect (RD)</a:t>
            </a:r>
          </a:p>
          <a:p>
            <a:pPr>
              <a:lnSpc>
                <a:spcPct val="150000"/>
              </a:lnSpc>
            </a:pPr>
            <a:r>
              <a:rPr lang="en-US" sz="1200" dirty="0" err="1">
                <a:latin typeface="Cambria" panose="02040503050406030204" pitchFamily="18" charset="0"/>
                <a:ea typeface="Cambria" panose="02040503050406030204" pitchFamily="18" charset="0"/>
              </a:rPr>
              <a:t>Unnumberred</a:t>
            </a:r>
            <a:r>
              <a:rPr lang="en-US" sz="1200" dirty="0">
                <a:latin typeface="Cambria" panose="02040503050406030204" pitchFamily="18" charset="0"/>
                <a:ea typeface="Cambria" panose="02040503050406030204" pitchFamily="18" charset="0"/>
              </a:rPr>
              <a:t> poll (UP)</a:t>
            </a:r>
          </a:p>
          <a:p>
            <a:pPr>
              <a:lnSpc>
                <a:spcPct val="150000"/>
              </a:lnSpc>
            </a:pPr>
            <a:r>
              <a:rPr lang="en-US" sz="1200" dirty="0">
                <a:latin typeface="Cambria" panose="02040503050406030204" pitchFamily="18" charset="0"/>
                <a:ea typeface="Cambria" panose="02040503050406030204" pitchFamily="18" charset="0"/>
              </a:rPr>
              <a:t>Reset (RSET)</a:t>
            </a:r>
          </a:p>
          <a:p>
            <a:pPr>
              <a:lnSpc>
                <a:spcPct val="150000"/>
              </a:lnSpc>
            </a:pPr>
            <a:r>
              <a:rPr lang="en-US" sz="1200" dirty="0">
                <a:latin typeface="Cambria" panose="02040503050406030204" pitchFamily="18" charset="0"/>
                <a:ea typeface="Cambria" panose="02040503050406030204" pitchFamily="18" charset="0"/>
              </a:rPr>
              <a:t>Exchange identification (XID)</a:t>
            </a:r>
          </a:p>
          <a:p>
            <a:pPr>
              <a:lnSpc>
                <a:spcPct val="150000"/>
              </a:lnSpc>
            </a:pPr>
            <a:r>
              <a:rPr lang="en-US" sz="1200" dirty="0">
                <a:latin typeface="Cambria" panose="02040503050406030204" pitchFamily="18" charset="0"/>
                <a:ea typeface="Cambria" panose="02040503050406030204" pitchFamily="18" charset="0"/>
              </a:rPr>
              <a:t>Test (TEST)</a:t>
            </a:r>
          </a:p>
          <a:p>
            <a:pPr>
              <a:lnSpc>
                <a:spcPct val="150000"/>
              </a:lnSpc>
            </a:pPr>
            <a:r>
              <a:rPr lang="en-US" sz="1200" dirty="0">
                <a:latin typeface="Cambria" panose="02040503050406030204" pitchFamily="18" charset="0"/>
                <a:ea typeface="Cambria" panose="02040503050406030204" pitchFamily="18" charset="0"/>
              </a:rPr>
              <a:t>Frame reject (FRMR)</a:t>
            </a:r>
          </a:p>
        </p:txBody>
      </p:sp>
      <p:sp>
        <p:nvSpPr>
          <p:cNvPr id="2" name="Footer Placeholder 1"/>
          <p:cNvSpPr>
            <a:spLocks noGrp="1"/>
          </p:cNvSpPr>
          <p:nvPr>
            <p:ph type="ftr" sz="quarter" idx="11"/>
          </p:nvPr>
        </p:nvSpPr>
        <p:spPr>
          <a:xfrm>
            <a:off x="414338" y="4767263"/>
            <a:ext cx="3086100" cy="273844"/>
          </a:xfrm>
        </p:spPr>
        <p:txBody>
          <a:bodyPr lIns="68580" tIns="34290" rIns="68580" bIns="34290"/>
          <a:lstStyle/>
          <a:p>
            <a:r>
              <a:rPr lang="en-IN" dirty="0" smtClean="0"/>
              <a:t>18CSC302J- School of Computing (Odd </a:t>
            </a:r>
            <a:r>
              <a:rPr lang="en-IN" dirty="0" err="1" smtClean="0"/>
              <a:t>sem</a:t>
            </a:r>
            <a:r>
              <a:rPr lang="en-IN" dirty="0" smtClean="0"/>
              <a:t> 2020)</a:t>
            </a:r>
            <a:endParaRPr lang="en-IN" dirty="0"/>
          </a:p>
        </p:txBody>
      </p:sp>
      <p:sp>
        <p:nvSpPr>
          <p:cNvPr id="3" name="Slide Number Placeholder 2"/>
          <p:cNvSpPr>
            <a:spLocks noGrp="1"/>
          </p:cNvSpPr>
          <p:nvPr>
            <p:ph type="sldNum" sz="quarter" idx="12"/>
          </p:nvPr>
        </p:nvSpPr>
        <p:spPr/>
        <p:txBody>
          <a:bodyPr/>
          <a:lstStyle/>
          <a:p>
            <a:fld id="{86E69FB4-98EA-4E3F-AFF0-2AAEAE902933}" type="slidenum">
              <a:rPr lang="en-IN" smtClean="0"/>
              <a:pPr/>
              <a:t>155</a:t>
            </a:fld>
            <a:endParaRPr lang="en-IN"/>
          </a:p>
        </p:txBody>
      </p:sp>
      <p:pic>
        <p:nvPicPr>
          <p:cNvPr id="6" name="Google Shape;77;p14"/>
          <p:cNvPicPr preferRelativeResize="0"/>
          <p:nvPr/>
        </p:nvPicPr>
        <p:blipFill>
          <a:blip r:embed="rId2">
            <a:alphaModFix/>
          </a:blip>
          <a:stretch>
            <a:fillRect/>
          </a:stretch>
        </p:blipFill>
        <p:spPr>
          <a:xfrm>
            <a:off x="8165062" y="60783"/>
            <a:ext cx="700576" cy="389213"/>
          </a:xfrm>
          <a:prstGeom prst="rect">
            <a:avLst/>
          </a:prstGeom>
          <a:noFill/>
          <a:ln>
            <a:noFill/>
          </a:ln>
        </p:spPr>
      </p:pic>
    </p:spTree>
    <p:extLst>
      <p:ext uri="{BB962C8B-B14F-4D97-AF65-F5344CB8AC3E}">
        <p14:creationId xmlns:p14="http://schemas.microsoft.com/office/powerpoint/2010/main" val="1039989737"/>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normAutofit/>
          </a:bodyPr>
          <a:lstStyle/>
          <a:p>
            <a:r>
              <a:rPr lang="en-US" altLang="en-US" sz="2400" dirty="0" smtClean="0">
                <a:latin typeface="Cambria" panose="02040503050406030204" pitchFamily="18" charset="0"/>
                <a:ea typeface="Cambria" panose="02040503050406030204" pitchFamily="18" charset="0"/>
              </a:rPr>
              <a:t>Information Field</a:t>
            </a:r>
          </a:p>
        </p:txBody>
      </p:sp>
      <p:sp>
        <p:nvSpPr>
          <p:cNvPr id="23555" name="Rectangle 3"/>
          <p:cNvSpPr>
            <a:spLocks noGrp="1" noChangeArrowheads="1"/>
          </p:cNvSpPr>
          <p:nvPr>
            <p:ph type="body" idx="1"/>
          </p:nvPr>
        </p:nvSpPr>
        <p:spPr/>
        <p:txBody>
          <a:bodyPr>
            <a:normAutofit/>
          </a:bodyPr>
          <a:lstStyle/>
          <a:p>
            <a:pPr>
              <a:lnSpc>
                <a:spcPct val="150000"/>
              </a:lnSpc>
            </a:pPr>
            <a:r>
              <a:rPr lang="en-US" altLang="en-US" sz="1500" dirty="0" smtClean="0">
                <a:latin typeface="Cambria" panose="02040503050406030204" pitchFamily="18" charset="0"/>
                <a:ea typeface="Cambria" panose="02040503050406030204" pitchFamily="18" charset="0"/>
              </a:rPr>
              <a:t>Only in information and some unnumbered frames</a:t>
            </a:r>
          </a:p>
          <a:p>
            <a:pPr>
              <a:lnSpc>
                <a:spcPct val="150000"/>
              </a:lnSpc>
            </a:pPr>
            <a:r>
              <a:rPr lang="en-US" altLang="en-US" sz="1500" dirty="0" smtClean="0">
                <a:latin typeface="Cambria" panose="02040503050406030204" pitchFamily="18" charset="0"/>
                <a:ea typeface="Cambria" panose="02040503050406030204" pitchFamily="18" charset="0"/>
              </a:rPr>
              <a:t>Must contain integral number of octets</a:t>
            </a:r>
          </a:p>
          <a:p>
            <a:pPr>
              <a:lnSpc>
                <a:spcPct val="150000"/>
              </a:lnSpc>
            </a:pPr>
            <a:r>
              <a:rPr lang="en-US" altLang="en-US" sz="1500" dirty="0" smtClean="0">
                <a:latin typeface="Cambria" panose="02040503050406030204" pitchFamily="18" charset="0"/>
                <a:ea typeface="Cambria" panose="02040503050406030204" pitchFamily="18" charset="0"/>
              </a:rPr>
              <a:t>Variable length</a:t>
            </a:r>
          </a:p>
        </p:txBody>
      </p:sp>
      <p:sp>
        <p:nvSpPr>
          <p:cNvPr id="2" name="Footer Placeholder 1"/>
          <p:cNvSpPr>
            <a:spLocks noGrp="1"/>
          </p:cNvSpPr>
          <p:nvPr>
            <p:ph type="ftr" sz="quarter" idx="11"/>
          </p:nvPr>
        </p:nvSpPr>
        <p:spPr>
          <a:xfrm>
            <a:off x="242888" y="4733925"/>
            <a:ext cx="3086100" cy="273844"/>
          </a:xfrm>
        </p:spPr>
        <p:txBody>
          <a:bodyPr lIns="68580" tIns="34290" rIns="68580" bIns="34290"/>
          <a:lstStyle/>
          <a:p>
            <a:r>
              <a:rPr lang="en-IN" dirty="0" smtClean="0"/>
              <a:t>18CSC302J- School of Computing (Odd </a:t>
            </a:r>
            <a:r>
              <a:rPr lang="en-IN" dirty="0" err="1" smtClean="0"/>
              <a:t>sem</a:t>
            </a:r>
            <a:r>
              <a:rPr lang="en-IN" dirty="0" smtClean="0"/>
              <a:t> 2020)</a:t>
            </a:r>
            <a:endParaRPr lang="en-IN" dirty="0"/>
          </a:p>
        </p:txBody>
      </p:sp>
      <p:sp>
        <p:nvSpPr>
          <p:cNvPr id="3" name="Slide Number Placeholder 2"/>
          <p:cNvSpPr>
            <a:spLocks noGrp="1"/>
          </p:cNvSpPr>
          <p:nvPr>
            <p:ph type="sldNum" sz="quarter" idx="12"/>
          </p:nvPr>
        </p:nvSpPr>
        <p:spPr/>
        <p:txBody>
          <a:bodyPr/>
          <a:lstStyle/>
          <a:p>
            <a:fld id="{86E69FB4-98EA-4E3F-AFF0-2AAEAE902933}" type="slidenum">
              <a:rPr lang="en-IN" smtClean="0"/>
              <a:pPr/>
              <a:t>156</a:t>
            </a:fld>
            <a:endParaRPr lang="en-IN"/>
          </a:p>
        </p:txBody>
      </p:sp>
      <p:pic>
        <p:nvPicPr>
          <p:cNvPr id="6" name="Google Shape;77;p14"/>
          <p:cNvPicPr preferRelativeResize="0"/>
          <p:nvPr/>
        </p:nvPicPr>
        <p:blipFill>
          <a:blip r:embed="rId2">
            <a:alphaModFix/>
          </a:blip>
          <a:stretch>
            <a:fillRect/>
          </a:stretch>
        </p:blipFill>
        <p:spPr>
          <a:xfrm>
            <a:off x="8165062" y="79237"/>
            <a:ext cx="700576" cy="389213"/>
          </a:xfrm>
          <a:prstGeom prst="rect">
            <a:avLst/>
          </a:prstGeom>
          <a:noFill/>
          <a:ln>
            <a:noFill/>
          </a:ln>
        </p:spPr>
      </p:pic>
    </p:spTree>
    <p:extLst>
      <p:ext uri="{BB962C8B-B14F-4D97-AF65-F5344CB8AC3E}">
        <p14:creationId xmlns:p14="http://schemas.microsoft.com/office/powerpoint/2010/main" val="1196953860"/>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en-US" sz="2400" dirty="0" smtClean="0">
                <a:latin typeface="Cambria" panose="02040503050406030204" pitchFamily="18" charset="0"/>
                <a:ea typeface="Cambria" panose="02040503050406030204" pitchFamily="18" charset="0"/>
              </a:rPr>
              <a:t>Frame Check Sequence Field</a:t>
            </a:r>
          </a:p>
        </p:txBody>
      </p:sp>
      <p:sp>
        <p:nvSpPr>
          <p:cNvPr id="24579" name="Rectangle 3"/>
          <p:cNvSpPr>
            <a:spLocks noGrp="1" noChangeArrowheads="1"/>
          </p:cNvSpPr>
          <p:nvPr>
            <p:ph type="body" idx="1"/>
          </p:nvPr>
        </p:nvSpPr>
        <p:spPr/>
        <p:txBody>
          <a:bodyPr>
            <a:normAutofit/>
          </a:bodyPr>
          <a:lstStyle/>
          <a:p>
            <a:pPr>
              <a:lnSpc>
                <a:spcPct val="150000"/>
              </a:lnSpc>
            </a:pPr>
            <a:r>
              <a:rPr lang="en-US" altLang="en-US" sz="1500" dirty="0" smtClean="0">
                <a:latin typeface="Cambria" panose="02040503050406030204" pitchFamily="18" charset="0"/>
                <a:ea typeface="Cambria" panose="02040503050406030204" pitchFamily="18" charset="0"/>
              </a:rPr>
              <a:t>FCS</a:t>
            </a:r>
          </a:p>
          <a:p>
            <a:pPr>
              <a:lnSpc>
                <a:spcPct val="150000"/>
              </a:lnSpc>
            </a:pPr>
            <a:r>
              <a:rPr lang="en-US" altLang="en-US" sz="1500" dirty="0" smtClean="0">
                <a:latin typeface="Cambria" panose="02040503050406030204" pitchFamily="18" charset="0"/>
                <a:ea typeface="Cambria" panose="02040503050406030204" pitchFamily="18" charset="0"/>
              </a:rPr>
              <a:t>Error detection</a:t>
            </a:r>
          </a:p>
          <a:p>
            <a:pPr>
              <a:lnSpc>
                <a:spcPct val="150000"/>
              </a:lnSpc>
            </a:pPr>
            <a:r>
              <a:rPr lang="en-US" altLang="en-US" sz="1500" dirty="0" smtClean="0">
                <a:latin typeface="Cambria" panose="02040503050406030204" pitchFamily="18" charset="0"/>
                <a:ea typeface="Cambria" panose="02040503050406030204" pitchFamily="18" charset="0"/>
              </a:rPr>
              <a:t>16 bit CRC</a:t>
            </a:r>
          </a:p>
          <a:p>
            <a:pPr>
              <a:lnSpc>
                <a:spcPct val="150000"/>
              </a:lnSpc>
            </a:pPr>
            <a:r>
              <a:rPr lang="en-US" altLang="en-US" sz="1500" dirty="0" smtClean="0">
                <a:latin typeface="Cambria" panose="02040503050406030204" pitchFamily="18" charset="0"/>
                <a:ea typeface="Cambria" panose="02040503050406030204" pitchFamily="18" charset="0"/>
              </a:rPr>
              <a:t>Optional 32 bit CRC</a:t>
            </a:r>
          </a:p>
          <a:p>
            <a:pPr>
              <a:lnSpc>
                <a:spcPct val="150000"/>
              </a:lnSpc>
            </a:pPr>
            <a:endParaRPr lang="en-US" altLang="en-US" sz="1500" dirty="0" smtClean="0">
              <a:latin typeface="Cambria" panose="02040503050406030204" pitchFamily="18" charset="0"/>
              <a:ea typeface="Cambria" panose="02040503050406030204" pitchFamily="18" charset="0"/>
            </a:endParaRPr>
          </a:p>
        </p:txBody>
      </p:sp>
      <p:sp>
        <p:nvSpPr>
          <p:cNvPr id="2" name="Footer Placeholder 1"/>
          <p:cNvSpPr>
            <a:spLocks noGrp="1"/>
          </p:cNvSpPr>
          <p:nvPr>
            <p:ph type="ftr" sz="quarter" idx="11"/>
          </p:nvPr>
        </p:nvSpPr>
        <p:spPr>
          <a:xfrm>
            <a:off x="167879" y="4722019"/>
            <a:ext cx="3086100" cy="273844"/>
          </a:xfrm>
        </p:spPr>
        <p:txBody>
          <a:bodyPr lIns="68580" tIns="34290" rIns="68580" bIns="34290"/>
          <a:lstStyle/>
          <a:p>
            <a:r>
              <a:rPr lang="en-IN" dirty="0" smtClean="0"/>
              <a:t>18CSC302J- School of Computing (Odd </a:t>
            </a:r>
            <a:r>
              <a:rPr lang="en-IN" dirty="0" err="1" smtClean="0"/>
              <a:t>sem</a:t>
            </a:r>
            <a:r>
              <a:rPr lang="en-IN" dirty="0" smtClean="0"/>
              <a:t> 2020)</a:t>
            </a:r>
            <a:endParaRPr lang="en-IN" dirty="0"/>
          </a:p>
        </p:txBody>
      </p:sp>
      <p:sp>
        <p:nvSpPr>
          <p:cNvPr id="3" name="Slide Number Placeholder 2"/>
          <p:cNvSpPr>
            <a:spLocks noGrp="1"/>
          </p:cNvSpPr>
          <p:nvPr>
            <p:ph type="sldNum" sz="quarter" idx="12"/>
          </p:nvPr>
        </p:nvSpPr>
        <p:spPr/>
        <p:txBody>
          <a:bodyPr/>
          <a:lstStyle/>
          <a:p>
            <a:fld id="{86E69FB4-98EA-4E3F-AFF0-2AAEAE902933}" type="slidenum">
              <a:rPr lang="en-IN" smtClean="0"/>
              <a:pPr/>
              <a:t>157</a:t>
            </a:fld>
            <a:endParaRPr lang="en-IN"/>
          </a:p>
        </p:txBody>
      </p:sp>
      <p:pic>
        <p:nvPicPr>
          <p:cNvPr id="6" name="Google Shape;77;p14"/>
          <p:cNvPicPr preferRelativeResize="0"/>
          <p:nvPr/>
        </p:nvPicPr>
        <p:blipFill>
          <a:blip r:embed="rId2">
            <a:alphaModFix/>
          </a:blip>
          <a:stretch>
            <a:fillRect/>
          </a:stretch>
        </p:blipFill>
        <p:spPr>
          <a:xfrm>
            <a:off x="8285016" y="79237"/>
            <a:ext cx="700576" cy="389213"/>
          </a:xfrm>
          <a:prstGeom prst="rect">
            <a:avLst/>
          </a:prstGeom>
          <a:noFill/>
          <a:ln>
            <a:noFill/>
          </a:ln>
        </p:spPr>
      </p:pic>
    </p:spTree>
    <p:extLst>
      <p:ext uri="{BB962C8B-B14F-4D97-AF65-F5344CB8AC3E}">
        <p14:creationId xmlns:p14="http://schemas.microsoft.com/office/powerpoint/2010/main" val="2079527466"/>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normAutofit/>
          </a:bodyPr>
          <a:lstStyle/>
          <a:p>
            <a:r>
              <a:rPr lang="en-US" altLang="en-US" sz="2400" dirty="0" smtClean="0">
                <a:latin typeface="Cambria" panose="02040503050406030204" pitchFamily="18" charset="0"/>
                <a:ea typeface="Cambria" panose="02040503050406030204" pitchFamily="18" charset="0"/>
              </a:rPr>
              <a:t>HDLC Operation</a:t>
            </a:r>
          </a:p>
        </p:txBody>
      </p:sp>
      <p:sp>
        <p:nvSpPr>
          <p:cNvPr id="25603" name="Rectangle 3"/>
          <p:cNvSpPr>
            <a:spLocks noGrp="1" noChangeArrowheads="1"/>
          </p:cNvSpPr>
          <p:nvPr>
            <p:ph type="body" idx="1"/>
          </p:nvPr>
        </p:nvSpPr>
        <p:spPr/>
        <p:txBody>
          <a:bodyPr>
            <a:normAutofit/>
          </a:bodyPr>
          <a:lstStyle/>
          <a:p>
            <a:pPr>
              <a:lnSpc>
                <a:spcPct val="150000"/>
              </a:lnSpc>
            </a:pPr>
            <a:r>
              <a:rPr lang="en-US" altLang="en-US" sz="1500" dirty="0" smtClean="0">
                <a:latin typeface="Cambria" panose="02040503050406030204" pitchFamily="18" charset="0"/>
                <a:ea typeface="Cambria" panose="02040503050406030204" pitchFamily="18" charset="0"/>
              </a:rPr>
              <a:t>Exchange of information, supervisory and unnumbered frames</a:t>
            </a:r>
          </a:p>
          <a:p>
            <a:pPr>
              <a:lnSpc>
                <a:spcPct val="150000"/>
              </a:lnSpc>
            </a:pPr>
            <a:r>
              <a:rPr lang="en-US" altLang="en-US" sz="1500" dirty="0" smtClean="0">
                <a:latin typeface="Cambria" panose="02040503050406030204" pitchFamily="18" charset="0"/>
                <a:ea typeface="Cambria" panose="02040503050406030204" pitchFamily="18" charset="0"/>
              </a:rPr>
              <a:t>Three phases</a:t>
            </a:r>
          </a:p>
          <a:p>
            <a:pPr lvl="1">
              <a:lnSpc>
                <a:spcPct val="150000"/>
              </a:lnSpc>
            </a:pPr>
            <a:r>
              <a:rPr lang="en-US" altLang="en-US" sz="1500" dirty="0" smtClean="0">
                <a:latin typeface="Cambria" panose="02040503050406030204" pitchFamily="18" charset="0"/>
                <a:ea typeface="Cambria" panose="02040503050406030204" pitchFamily="18" charset="0"/>
              </a:rPr>
              <a:t>Initialization </a:t>
            </a:r>
          </a:p>
          <a:p>
            <a:pPr lvl="1">
              <a:lnSpc>
                <a:spcPct val="150000"/>
              </a:lnSpc>
            </a:pPr>
            <a:r>
              <a:rPr lang="en-US" altLang="en-US" sz="1500" dirty="0" smtClean="0">
                <a:latin typeface="Cambria" panose="02040503050406030204" pitchFamily="18" charset="0"/>
                <a:ea typeface="Cambria" panose="02040503050406030204" pitchFamily="18" charset="0"/>
              </a:rPr>
              <a:t>Data transfer</a:t>
            </a:r>
          </a:p>
          <a:p>
            <a:pPr lvl="1">
              <a:lnSpc>
                <a:spcPct val="150000"/>
              </a:lnSpc>
            </a:pPr>
            <a:r>
              <a:rPr lang="en-US" altLang="en-US" sz="1500" dirty="0" smtClean="0">
                <a:latin typeface="Cambria" panose="02040503050406030204" pitchFamily="18" charset="0"/>
                <a:ea typeface="Cambria" panose="02040503050406030204" pitchFamily="18" charset="0"/>
              </a:rPr>
              <a:t>Disconnect</a:t>
            </a:r>
          </a:p>
        </p:txBody>
      </p:sp>
      <p:sp>
        <p:nvSpPr>
          <p:cNvPr id="2" name="Footer Placeholder 1"/>
          <p:cNvSpPr>
            <a:spLocks noGrp="1"/>
          </p:cNvSpPr>
          <p:nvPr>
            <p:ph type="ftr" sz="quarter" idx="11"/>
          </p:nvPr>
        </p:nvSpPr>
        <p:spPr>
          <a:xfrm>
            <a:off x="232172" y="4755357"/>
            <a:ext cx="3086100" cy="273844"/>
          </a:xfrm>
        </p:spPr>
        <p:txBody>
          <a:bodyPr lIns="68580" tIns="34290" rIns="68580" bIns="34290"/>
          <a:lstStyle/>
          <a:p>
            <a:r>
              <a:rPr lang="en-IN" dirty="0" smtClean="0"/>
              <a:t>18CSC302J- School of Computing (Odd </a:t>
            </a:r>
            <a:r>
              <a:rPr lang="en-IN" dirty="0" err="1" smtClean="0"/>
              <a:t>sem</a:t>
            </a:r>
            <a:r>
              <a:rPr lang="en-IN" dirty="0" smtClean="0"/>
              <a:t> 2020)</a:t>
            </a:r>
            <a:endParaRPr lang="en-IN" dirty="0"/>
          </a:p>
        </p:txBody>
      </p:sp>
      <p:sp>
        <p:nvSpPr>
          <p:cNvPr id="3" name="Slide Number Placeholder 2"/>
          <p:cNvSpPr>
            <a:spLocks noGrp="1"/>
          </p:cNvSpPr>
          <p:nvPr>
            <p:ph type="sldNum" sz="quarter" idx="12"/>
          </p:nvPr>
        </p:nvSpPr>
        <p:spPr/>
        <p:txBody>
          <a:bodyPr/>
          <a:lstStyle/>
          <a:p>
            <a:fld id="{86E69FB4-98EA-4E3F-AFF0-2AAEAE902933}" type="slidenum">
              <a:rPr lang="en-IN" smtClean="0"/>
              <a:pPr/>
              <a:t>158</a:t>
            </a:fld>
            <a:endParaRPr lang="en-IN"/>
          </a:p>
        </p:txBody>
      </p:sp>
      <p:pic>
        <p:nvPicPr>
          <p:cNvPr id="6" name="Google Shape;77;p14"/>
          <p:cNvPicPr preferRelativeResize="0"/>
          <p:nvPr/>
        </p:nvPicPr>
        <p:blipFill>
          <a:blip r:embed="rId2">
            <a:alphaModFix/>
          </a:blip>
          <a:stretch>
            <a:fillRect/>
          </a:stretch>
        </p:blipFill>
        <p:spPr>
          <a:xfrm>
            <a:off x="8274300" y="114300"/>
            <a:ext cx="700576" cy="389213"/>
          </a:xfrm>
          <a:prstGeom prst="rect">
            <a:avLst/>
          </a:prstGeom>
          <a:noFill/>
          <a:ln>
            <a:noFill/>
          </a:ln>
        </p:spPr>
      </p:pic>
    </p:spTree>
    <p:extLst>
      <p:ext uri="{BB962C8B-B14F-4D97-AF65-F5344CB8AC3E}">
        <p14:creationId xmlns:p14="http://schemas.microsoft.com/office/powerpoint/2010/main" val="616977624"/>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normAutofit/>
          </a:bodyPr>
          <a:lstStyle/>
          <a:p>
            <a:r>
              <a:rPr lang="en-US" altLang="en-US" sz="2400" dirty="0" smtClean="0">
                <a:latin typeface="Cambria" panose="02040503050406030204" pitchFamily="18" charset="0"/>
                <a:ea typeface="Cambria" panose="02040503050406030204" pitchFamily="18" charset="0"/>
              </a:rPr>
              <a:t>Examples of Operation (1)</a:t>
            </a:r>
          </a:p>
        </p:txBody>
      </p:sp>
      <p:pic>
        <p:nvPicPr>
          <p:cNvPr id="26627" name="Picture 4"/>
          <p:cNvPicPr>
            <a:picLocks noChangeAspect="1" noChangeArrowheads="1"/>
          </p:cNvPicPr>
          <p:nvPr/>
        </p:nvPicPr>
        <p:blipFill>
          <a:blip r:embed="rId2"/>
          <a:srcRect b="53366"/>
          <a:stretch>
            <a:fillRect/>
          </a:stretch>
        </p:blipFill>
        <p:spPr bwMode="auto">
          <a:xfrm>
            <a:off x="1485900" y="1037036"/>
            <a:ext cx="6000750" cy="3715940"/>
          </a:xfrm>
          <a:prstGeom prst="rect">
            <a:avLst/>
          </a:prstGeom>
          <a:noFill/>
          <a:ln w="9525">
            <a:noFill/>
            <a:miter lim="800000"/>
            <a:headEnd/>
            <a:tailEnd/>
          </a:ln>
        </p:spPr>
      </p:pic>
      <p:sp>
        <p:nvSpPr>
          <p:cNvPr id="2" name="Footer Placeholder 1"/>
          <p:cNvSpPr>
            <a:spLocks noGrp="1"/>
          </p:cNvSpPr>
          <p:nvPr>
            <p:ph type="ftr" sz="quarter" idx="11"/>
          </p:nvPr>
        </p:nvSpPr>
        <p:spPr>
          <a:xfrm>
            <a:off x="135731" y="4767263"/>
            <a:ext cx="3086100" cy="273844"/>
          </a:xfrm>
        </p:spPr>
        <p:txBody>
          <a:bodyPr lIns="68580" tIns="34290" rIns="68580" bIns="34290"/>
          <a:lstStyle/>
          <a:p>
            <a:r>
              <a:rPr lang="en-IN" dirty="0" smtClean="0"/>
              <a:t>18CSC302J- School of Computing (Odd </a:t>
            </a:r>
            <a:r>
              <a:rPr lang="en-IN" dirty="0" err="1" smtClean="0"/>
              <a:t>sem</a:t>
            </a:r>
            <a:r>
              <a:rPr lang="en-IN" dirty="0" smtClean="0"/>
              <a:t> 2020)</a:t>
            </a:r>
            <a:endParaRPr lang="en-IN" dirty="0"/>
          </a:p>
        </p:txBody>
      </p:sp>
      <p:sp>
        <p:nvSpPr>
          <p:cNvPr id="3" name="Slide Number Placeholder 2"/>
          <p:cNvSpPr>
            <a:spLocks noGrp="1"/>
          </p:cNvSpPr>
          <p:nvPr>
            <p:ph type="sldNum" sz="quarter" idx="12"/>
          </p:nvPr>
        </p:nvSpPr>
        <p:spPr/>
        <p:txBody>
          <a:bodyPr/>
          <a:lstStyle/>
          <a:p>
            <a:fld id="{86E69FB4-98EA-4E3F-AFF0-2AAEAE902933}" type="slidenum">
              <a:rPr lang="en-IN" smtClean="0"/>
              <a:pPr/>
              <a:t>159</a:t>
            </a:fld>
            <a:endParaRPr lang="en-IN"/>
          </a:p>
        </p:txBody>
      </p:sp>
      <p:pic>
        <p:nvPicPr>
          <p:cNvPr id="6" name="Google Shape;77;p14"/>
          <p:cNvPicPr preferRelativeResize="0"/>
          <p:nvPr/>
        </p:nvPicPr>
        <p:blipFill>
          <a:blip r:embed="rId3">
            <a:alphaModFix/>
          </a:blip>
          <a:stretch>
            <a:fillRect/>
          </a:stretch>
        </p:blipFill>
        <p:spPr>
          <a:xfrm>
            <a:off x="8242154" y="79237"/>
            <a:ext cx="700576" cy="389213"/>
          </a:xfrm>
          <a:prstGeom prst="rect">
            <a:avLst/>
          </a:prstGeom>
          <a:noFill/>
          <a:ln>
            <a:noFill/>
          </a:ln>
        </p:spPr>
      </p:pic>
    </p:spTree>
    <p:extLst>
      <p:ext uri="{BB962C8B-B14F-4D97-AF65-F5344CB8AC3E}">
        <p14:creationId xmlns:p14="http://schemas.microsoft.com/office/powerpoint/2010/main" val="18832959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Picture 5"/>
          <p:cNvPicPr>
            <a:picLocks noGrp="1" noChangeAspect="1" noChangeArrowheads="1"/>
          </p:cNvPicPr>
          <p:nvPr>
            <p:ph sz="half" idx="1"/>
          </p:nvPr>
        </p:nvPicPr>
        <p:blipFill>
          <a:blip r:embed="rId3"/>
          <a:srcRect/>
          <a:stretch>
            <a:fillRect/>
          </a:stretch>
        </p:blipFill>
        <p:spPr>
          <a:xfrm>
            <a:off x="1676400" y="294290"/>
            <a:ext cx="6553200" cy="2773951"/>
          </a:xfrm>
        </p:spPr>
      </p:pic>
      <p:sp>
        <p:nvSpPr>
          <p:cNvPr id="7174" name="Rectangle 6"/>
          <p:cNvSpPr>
            <a:spLocks noGrp="1" noChangeArrowheads="1"/>
          </p:cNvSpPr>
          <p:nvPr>
            <p:ph type="body" sz="half" idx="2"/>
          </p:nvPr>
        </p:nvSpPr>
        <p:spPr>
          <a:xfrm>
            <a:off x="914400" y="3086101"/>
            <a:ext cx="7848600" cy="1640681"/>
          </a:xfrm>
        </p:spPr>
        <p:txBody>
          <a:bodyPr>
            <a:normAutofit/>
          </a:bodyPr>
          <a:lstStyle/>
          <a:p>
            <a:pPr>
              <a:buClrTx/>
            </a:pPr>
            <a:r>
              <a:rPr lang="en-US" sz="1400" dirty="0">
                <a:solidFill>
                  <a:srgbClr val="0A0806"/>
                </a:solidFill>
                <a:latin typeface="Cambria" pitchFamily="18" charset="0"/>
                <a:ea typeface="Cambria" pitchFamily="18" charset="0"/>
              </a:rPr>
              <a:t>Shared lines to the nearest splitter</a:t>
            </a:r>
          </a:p>
          <a:p>
            <a:pPr>
              <a:buClrTx/>
            </a:pPr>
            <a:r>
              <a:rPr lang="en-US" sz="1400" dirty="0">
                <a:solidFill>
                  <a:srgbClr val="0A0806"/>
                </a:solidFill>
                <a:latin typeface="Cambria" pitchFamily="18" charset="0"/>
                <a:ea typeface="Cambria" pitchFamily="18" charset="0"/>
              </a:rPr>
              <a:t>Generally higher speeds</a:t>
            </a:r>
          </a:p>
          <a:p>
            <a:pPr>
              <a:buClrTx/>
            </a:pPr>
            <a:r>
              <a:rPr lang="en-US" sz="1400" dirty="0">
                <a:solidFill>
                  <a:srgbClr val="0A0806"/>
                </a:solidFill>
                <a:latin typeface="Cambria" pitchFamily="18" charset="0"/>
                <a:ea typeface="Cambria" pitchFamily="18" charset="0"/>
              </a:rPr>
              <a:t>Reaches more households since distance limitation is removed</a:t>
            </a:r>
          </a:p>
          <a:p>
            <a:pPr>
              <a:buClrTx/>
            </a:pPr>
            <a:r>
              <a:rPr lang="en-US" sz="1400" dirty="0">
                <a:solidFill>
                  <a:srgbClr val="0A0806"/>
                </a:solidFill>
                <a:latin typeface="Cambria" pitchFamily="18" charset="0"/>
                <a:ea typeface="Cambria" pitchFamily="18" charset="0"/>
              </a:rPr>
              <a:t>Typical offering 4Mbits/s</a:t>
            </a:r>
          </a:p>
          <a:p>
            <a:pPr>
              <a:buClrTx/>
            </a:pPr>
            <a:r>
              <a:rPr lang="en-US" sz="1400" dirty="0">
                <a:solidFill>
                  <a:srgbClr val="0A0806"/>
                </a:solidFill>
                <a:latin typeface="Cambria" pitchFamily="18" charset="0"/>
                <a:ea typeface="Cambria" pitchFamily="18" charset="0"/>
              </a:rPr>
              <a:t>Last Mile advantage</a:t>
            </a:r>
          </a:p>
        </p:txBody>
      </p:sp>
      <p:pic>
        <p:nvPicPr>
          <p:cNvPr id="6" name="Google Shape;68;p13"/>
          <p:cNvPicPr preferRelativeResize="0"/>
          <p:nvPr/>
        </p:nvPicPr>
        <p:blipFill>
          <a:blip r:embed="rId4">
            <a:alphaModFix/>
          </a:blip>
          <a:stretch>
            <a:fillRect/>
          </a:stretch>
        </p:blipFill>
        <p:spPr>
          <a:xfrm>
            <a:off x="8089175" y="101825"/>
            <a:ext cx="934101" cy="518950"/>
          </a:xfrm>
          <a:prstGeom prst="rect">
            <a:avLst/>
          </a:prstGeom>
          <a:noFill/>
          <a:ln>
            <a:noFill/>
          </a:ln>
        </p:spPr>
      </p:pic>
    </p:spTree>
  </p:cSld>
  <p:clrMapOvr>
    <a:masterClrMapping/>
  </p:clrMapOvr>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r>
              <a:rPr lang="en-US" altLang="en-US" sz="2400" dirty="0" smtClean="0">
                <a:latin typeface="Cambria" panose="02040503050406030204" pitchFamily="18" charset="0"/>
                <a:ea typeface="Cambria" panose="02040503050406030204" pitchFamily="18" charset="0"/>
              </a:rPr>
              <a:t>Examples of Operation (2)</a:t>
            </a:r>
          </a:p>
        </p:txBody>
      </p:sp>
      <p:pic>
        <p:nvPicPr>
          <p:cNvPr id="27651" name="Picture 5"/>
          <p:cNvPicPr>
            <a:picLocks noChangeAspect="1" noChangeArrowheads="1"/>
          </p:cNvPicPr>
          <p:nvPr/>
        </p:nvPicPr>
        <p:blipFill>
          <a:blip r:embed="rId2"/>
          <a:srcRect t="47755" r="17773" b="6241"/>
          <a:stretch>
            <a:fillRect/>
          </a:stretch>
        </p:blipFill>
        <p:spPr bwMode="auto">
          <a:xfrm>
            <a:off x="1496616" y="1022748"/>
            <a:ext cx="5086350" cy="3777853"/>
          </a:xfrm>
          <a:prstGeom prst="rect">
            <a:avLst/>
          </a:prstGeom>
          <a:noFill/>
          <a:ln w="9525">
            <a:noFill/>
            <a:miter lim="800000"/>
            <a:headEnd/>
            <a:tailEnd/>
          </a:ln>
        </p:spPr>
      </p:pic>
      <p:sp>
        <p:nvSpPr>
          <p:cNvPr id="2" name="Footer Placeholder 1"/>
          <p:cNvSpPr>
            <a:spLocks noGrp="1"/>
          </p:cNvSpPr>
          <p:nvPr>
            <p:ph type="ftr" sz="quarter" idx="11"/>
          </p:nvPr>
        </p:nvSpPr>
        <p:spPr>
          <a:xfrm>
            <a:off x="0" y="4601997"/>
            <a:ext cx="3086100" cy="273844"/>
          </a:xfrm>
        </p:spPr>
        <p:txBody>
          <a:bodyPr lIns="68580" tIns="34290" rIns="68580" bIns="34290"/>
          <a:lstStyle/>
          <a:p>
            <a:r>
              <a:rPr lang="en-IN" dirty="0" smtClean="0"/>
              <a:t>18CSC302J- School of Computing (Odd </a:t>
            </a:r>
            <a:r>
              <a:rPr lang="en-IN" dirty="0" err="1" smtClean="0"/>
              <a:t>sem</a:t>
            </a:r>
            <a:r>
              <a:rPr lang="en-IN" dirty="0" smtClean="0"/>
              <a:t> 2020)</a:t>
            </a:r>
            <a:endParaRPr lang="en-IN" dirty="0"/>
          </a:p>
        </p:txBody>
      </p:sp>
      <p:sp>
        <p:nvSpPr>
          <p:cNvPr id="3" name="Slide Number Placeholder 2"/>
          <p:cNvSpPr>
            <a:spLocks noGrp="1"/>
          </p:cNvSpPr>
          <p:nvPr>
            <p:ph type="sldNum" sz="quarter" idx="12"/>
          </p:nvPr>
        </p:nvSpPr>
        <p:spPr/>
        <p:txBody>
          <a:bodyPr/>
          <a:lstStyle/>
          <a:p>
            <a:fld id="{86E69FB4-98EA-4E3F-AFF0-2AAEAE902933}" type="slidenum">
              <a:rPr lang="en-IN" smtClean="0"/>
              <a:pPr/>
              <a:t>160</a:t>
            </a:fld>
            <a:endParaRPr lang="en-IN"/>
          </a:p>
        </p:txBody>
      </p:sp>
      <p:pic>
        <p:nvPicPr>
          <p:cNvPr id="6" name="Google Shape;77;p14"/>
          <p:cNvPicPr preferRelativeResize="0"/>
          <p:nvPr/>
        </p:nvPicPr>
        <p:blipFill>
          <a:blip r:embed="rId3">
            <a:alphaModFix/>
          </a:blip>
          <a:stretch>
            <a:fillRect/>
          </a:stretch>
        </p:blipFill>
        <p:spPr>
          <a:xfrm>
            <a:off x="8263585" y="79237"/>
            <a:ext cx="700576" cy="389213"/>
          </a:xfrm>
          <a:prstGeom prst="rect">
            <a:avLst/>
          </a:prstGeom>
          <a:noFill/>
          <a:ln>
            <a:noFill/>
          </a:ln>
        </p:spPr>
      </p:pic>
    </p:spTree>
    <p:extLst>
      <p:ext uri="{BB962C8B-B14F-4D97-AF65-F5344CB8AC3E}">
        <p14:creationId xmlns:p14="http://schemas.microsoft.com/office/powerpoint/2010/main" val="200008974"/>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040" y="2210275"/>
            <a:ext cx="8520600" cy="707400"/>
          </a:xfrm>
        </p:spPr>
        <p:txBody>
          <a:bodyPr/>
          <a:lstStyle/>
          <a:p>
            <a:pPr algn="ctr"/>
            <a:r>
              <a:rPr lang="en-US" dirty="0" smtClean="0"/>
              <a:t>MPLS</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C1FAD997-B97B-47A4-8691-54DD294E820E}" type="slidenum">
              <a:rPr lang="en-US" smtClean="0"/>
              <a:pPr/>
              <a:t>161</a:t>
            </a:fld>
            <a:endParaRPr lang="en-US"/>
          </a:p>
        </p:txBody>
      </p:sp>
    </p:spTree>
    <p:extLst>
      <p:ext uri="{BB962C8B-B14F-4D97-AF65-F5344CB8AC3E}">
        <p14:creationId xmlns:p14="http://schemas.microsoft.com/office/powerpoint/2010/main" val="285398719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FD59666D-3735-8540-8B65-93D50CC765AF}"/>
              </a:ext>
            </a:extLst>
          </p:cNvPr>
          <p:cNvSpPr txBox="1"/>
          <p:nvPr/>
        </p:nvSpPr>
        <p:spPr>
          <a:xfrm>
            <a:off x="1238865" y="182393"/>
            <a:ext cx="7787149" cy="5678478"/>
          </a:xfrm>
          <a:prstGeom prst="rect">
            <a:avLst/>
          </a:prstGeom>
          <a:noFill/>
        </p:spPr>
        <p:txBody>
          <a:bodyPr wrap="square" lIns="68580" tIns="34290" rIns="68580" bIns="34290" rtlCol="0">
            <a:spAutoFit/>
          </a:bodyPr>
          <a:lstStyle/>
          <a:p>
            <a:r>
              <a:rPr lang="en-IN" sz="1500" b="1" dirty="0">
                <a:latin typeface="Arial" panose="020B0604020202020204" pitchFamily="34" charset="0"/>
                <a:cs typeface="Arial" panose="020B0604020202020204" pitchFamily="34" charset="0"/>
              </a:rPr>
              <a:t>What is MPLS?</a:t>
            </a:r>
          </a:p>
          <a:p>
            <a:r>
              <a:rPr lang="en-IN" sz="1500" dirty="0">
                <a:latin typeface="Arial" panose="020B0604020202020204" pitchFamily="34" charset="0"/>
                <a:cs typeface="Arial" panose="020B0604020202020204" pitchFamily="34" charset="0"/>
              </a:rPr>
              <a:t>	</a:t>
            </a:r>
          </a:p>
          <a:p>
            <a:pPr marL="214313" indent="-214313">
              <a:lnSpc>
                <a:spcPct val="150000"/>
              </a:lnSpc>
              <a:buFont typeface="Arial" panose="020B0604020202020204" pitchFamily="34" charset="0"/>
              <a:buChar char="•"/>
            </a:pPr>
            <a:r>
              <a:rPr lang="en-IN" sz="1500" dirty="0">
                <a:latin typeface="Arial" panose="020B0604020202020204" pitchFamily="34" charset="0"/>
                <a:cs typeface="Arial" panose="020B0604020202020204" pitchFamily="34" charset="0"/>
              </a:rPr>
              <a:t>MPLS -  Multi Protocol Label Switching</a:t>
            </a:r>
          </a:p>
          <a:p>
            <a:pPr marL="214313" indent="-214313">
              <a:lnSpc>
                <a:spcPct val="150000"/>
              </a:lnSpc>
              <a:buFont typeface="Arial" panose="020B0604020202020204" pitchFamily="34" charset="0"/>
              <a:buChar char="•"/>
            </a:pPr>
            <a:r>
              <a:rPr lang="en-IN" sz="1500" dirty="0">
                <a:latin typeface="Arial" panose="020B0604020202020204" pitchFamily="34" charset="0"/>
                <a:cs typeface="Arial" panose="020B0604020202020204" pitchFamily="34" charset="0"/>
              </a:rPr>
              <a:t>A protocol to establish an end-to-end path from source to the destination.</a:t>
            </a:r>
          </a:p>
          <a:p>
            <a:pPr marL="214313" indent="-214313">
              <a:lnSpc>
                <a:spcPct val="150000"/>
              </a:lnSpc>
              <a:buFont typeface="Arial" panose="020B0604020202020204" pitchFamily="34" charset="0"/>
              <a:buChar char="•"/>
            </a:pPr>
            <a:r>
              <a:rPr lang="en-IN" sz="1500" dirty="0">
                <a:latin typeface="Arial" panose="020B0604020202020204" pitchFamily="34" charset="0"/>
                <a:cs typeface="Arial" panose="020B0604020202020204" pitchFamily="34" charset="0"/>
              </a:rPr>
              <a:t>To setup this path basically using labels</a:t>
            </a:r>
            <a:br>
              <a:rPr lang="en-IN" sz="1500" dirty="0">
                <a:latin typeface="Arial" panose="020B0604020202020204" pitchFamily="34" charset="0"/>
                <a:cs typeface="Arial" panose="020B0604020202020204" pitchFamily="34" charset="0"/>
              </a:rPr>
            </a:br>
            <a:r>
              <a:rPr lang="en-IN" sz="1500" dirty="0">
                <a:latin typeface="Arial" panose="020B0604020202020204" pitchFamily="34" charset="0"/>
                <a:cs typeface="Arial" panose="020B0604020202020204" pitchFamily="34" charset="0"/>
              </a:rPr>
              <a:t>	- Require a protocol to set up the labels along the path.</a:t>
            </a:r>
            <a:br>
              <a:rPr lang="en-IN" sz="1500" dirty="0">
                <a:latin typeface="Arial" panose="020B0604020202020204" pitchFamily="34" charset="0"/>
                <a:cs typeface="Arial" panose="020B0604020202020204" pitchFamily="34" charset="0"/>
              </a:rPr>
            </a:br>
            <a:r>
              <a:rPr lang="en-IN" sz="1500" dirty="0">
                <a:latin typeface="Arial" panose="020B0604020202020204" pitchFamily="34" charset="0"/>
                <a:cs typeface="Arial" panose="020B0604020202020204" pitchFamily="34" charset="0"/>
              </a:rPr>
              <a:t>	  It builds the connection oriented service on the IP network</a:t>
            </a:r>
          </a:p>
          <a:p>
            <a:pPr marL="214313" indent="-214313">
              <a:lnSpc>
                <a:spcPct val="150000"/>
              </a:lnSpc>
              <a:buFont typeface="Arial" panose="020B0604020202020204" pitchFamily="34" charset="0"/>
              <a:buChar char="•"/>
            </a:pPr>
            <a:r>
              <a:rPr lang="en-IN" sz="1500" dirty="0">
                <a:latin typeface="Arial" panose="020B0604020202020204" pitchFamily="34" charset="0"/>
                <a:cs typeface="Arial" panose="020B0604020202020204" pitchFamily="34" charset="0"/>
              </a:rPr>
              <a:t>MPLS is an efficient encapsulation mechanism</a:t>
            </a:r>
          </a:p>
          <a:p>
            <a:pPr marL="214313" indent="-214313">
              <a:lnSpc>
                <a:spcPct val="150000"/>
              </a:lnSpc>
              <a:buFont typeface="Arial" panose="020B0604020202020204" pitchFamily="34" charset="0"/>
              <a:buChar char="•"/>
            </a:pPr>
            <a:r>
              <a:rPr lang="en-IN" sz="1500" dirty="0">
                <a:latin typeface="Arial" panose="020B0604020202020204" pitchFamily="34" charset="0"/>
                <a:cs typeface="Arial" panose="020B0604020202020204" pitchFamily="34" charset="0"/>
              </a:rPr>
              <a:t>A hop-by-hop forwarding mechanism</a:t>
            </a:r>
          </a:p>
          <a:p>
            <a:pPr marL="214313" indent="-214313">
              <a:lnSpc>
                <a:spcPct val="150000"/>
              </a:lnSpc>
              <a:buFont typeface="Arial" panose="020B0604020202020204" pitchFamily="34" charset="0"/>
              <a:buChar char="•"/>
            </a:pPr>
            <a:r>
              <a:rPr lang="en-IN" sz="1500" dirty="0">
                <a:latin typeface="Arial" panose="020B0604020202020204" pitchFamily="34" charset="0"/>
                <a:cs typeface="Arial" panose="020B0604020202020204" pitchFamily="34" charset="0"/>
              </a:rPr>
              <a:t>MPLS packets can run on other layer 2 technologies such as ATM, PPP, POS, FR, Ethernet</a:t>
            </a:r>
          </a:p>
          <a:p>
            <a:pPr marL="214313" indent="-214313">
              <a:lnSpc>
                <a:spcPct val="150000"/>
              </a:lnSpc>
              <a:buFont typeface="Arial" panose="020B0604020202020204" pitchFamily="34" charset="0"/>
              <a:buChar char="•"/>
            </a:pPr>
            <a:r>
              <a:rPr lang="en-IN" sz="1500" dirty="0">
                <a:latin typeface="Arial" panose="020B0604020202020204" pitchFamily="34" charset="0"/>
                <a:cs typeface="Arial" panose="020B0604020202020204" pitchFamily="34" charset="0"/>
              </a:rPr>
              <a:t>Labels can be used as designators</a:t>
            </a:r>
          </a:p>
          <a:p>
            <a:pPr lvl="1">
              <a:lnSpc>
                <a:spcPct val="150000"/>
              </a:lnSpc>
            </a:pPr>
            <a:r>
              <a:rPr lang="en-IN" sz="1500" dirty="0">
                <a:latin typeface="Arial" panose="020B0604020202020204" pitchFamily="34" charset="0"/>
                <a:cs typeface="Arial" panose="020B0604020202020204" pitchFamily="34" charset="0"/>
              </a:rPr>
              <a:t>- example: IP prefixes, ATM VC, or a bandwidth guaranteed path.</a:t>
            </a:r>
          </a:p>
          <a:p>
            <a:pPr marL="214313" indent="-214313">
              <a:lnSpc>
                <a:spcPct val="150000"/>
              </a:lnSpc>
              <a:buFont typeface="Arial" panose="020B0604020202020204" pitchFamily="34" charset="0"/>
              <a:buChar char="•"/>
            </a:pPr>
            <a:r>
              <a:rPr lang="en-IN" sz="1500" dirty="0">
                <a:latin typeface="Arial" panose="020B0604020202020204" pitchFamily="34" charset="0"/>
                <a:cs typeface="Arial" panose="020B0604020202020204" pitchFamily="34" charset="0"/>
              </a:rPr>
              <a:t>This technique designed to speed up and shape traffic flows across 		enterprise wide area and service provider networks.</a:t>
            </a:r>
          </a:p>
          <a:p>
            <a:pPr>
              <a:lnSpc>
                <a:spcPct val="150000"/>
              </a:lnSpc>
            </a:pPr>
            <a:r>
              <a:rPr lang="en-IN" dirty="0">
                <a:latin typeface="Arial" panose="020B0604020202020204" pitchFamily="34" charset="0"/>
                <a:cs typeface="Arial" panose="020B0604020202020204" pitchFamily="34" charset="0"/>
              </a:rPr>
              <a:t/>
            </a:r>
            <a:br>
              <a:rPr lang="en-IN" dirty="0">
                <a:latin typeface="Arial" panose="020B0604020202020204" pitchFamily="34" charset="0"/>
                <a:cs typeface="Arial" panose="020B0604020202020204" pitchFamily="34" charset="0"/>
              </a:rPr>
            </a:br>
            <a:r>
              <a:rPr lang="en-IN" dirty="0">
                <a:latin typeface="Arial" panose="020B0604020202020204" pitchFamily="34" charset="0"/>
                <a:cs typeface="Arial" panose="020B0604020202020204" pitchFamily="34" charset="0"/>
              </a:rPr>
              <a:t>		</a:t>
            </a:r>
            <a:endParaRPr lang="en-US" dirty="0"/>
          </a:p>
        </p:txBody>
      </p:sp>
    </p:spTree>
    <p:extLst>
      <p:ext uri="{BB962C8B-B14F-4D97-AF65-F5344CB8AC3E}">
        <p14:creationId xmlns:p14="http://schemas.microsoft.com/office/powerpoint/2010/main" val="260392015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D301B9B8-6FE8-4048-9B5F-C4384C24BB1B}"/>
              </a:ext>
            </a:extLst>
          </p:cNvPr>
          <p:cNvSpPr txBox="1"/>
          <p:nvPr/>
        </p:nvSpPr>
        <p:spPr>
          <a:xfrm>
            <a:off x="2393004" y="401267"/>
            <a:ext cx="5362373" cy="4024179"/>
          </a:xfrm>
          <a:prstGeom prst="rect">
            <a:avLst/>
          </a:prstGeom>
          <a:noFill/>
        </p:spPr>
        <p:txBody>
          <a:bodyPr wrap="square" lIns="68580" tIns="34290" rIns="68580" bIns="34290" rtlCol="0">
            <a:spAutoFit/>
          </a:bodyPr>
          <a:lstStyle/>
          <a:p>
            <a:pPr algn="ctr">
              <a:lnSpc>
                <a:spcPct val="150000"/>
              </a:lnSpc>
            </a:pPr>
            <a:r>
              <a:rPr lang="en-IN" sz="1800" dirty="0">
                <a:latin typeface="Arial" panose="020B0604020202020204" pitchFamily="34" charset="0"/>
                <a:cs typeface="Arial" panose="020B0604020202020204" pitchFamily="34" charset="0"/>
              </a:rPr>
              <a:t>MPLS – MOTIVATION</a:t>
            </a:r>
          </a:p>
          <a:p>
            <a:pPr>
              <a:lnSpc>
                <a:spcPct val="150000"/>
              </a:lnSpc>
            </a:pPr>
            <a:endParaRPr lang="en-IN" sz="1800" dirty="0">
              <a:latin typeface="Arial" panose="020B0604020202020204" pitchFamily="34" charset="0"/>
              <a:cs typeface="Arial" panose="020B0604020202020204" pitchFamily="34" charset="0"/>
            </a:endParaRPr>
          </a:p>
          <a:p>
            <a:pPr>
              <a:lnSpc>
                <a:spcPct val="150000"/>
              </a:lnSpc>
            </a:pPr>
            <a:r>
              <a:rPr lang="en-IN" sz="1800" dirty="0">
                <a:latin typeface="Arial" panose="020B0604020202020204" pitchFamily="34" charset="0"/>
                <a:cs typeface="Arial" panose="020B0604020202020204" pitchFamily="34" charset="0"/>
              </a:rPr>
              <a:t>Disadvantages of IP Routing</a:t>
            </a:r>
          </a:p>
          <a:p>
            <a:pPr marL="214313" indent="-214313">
              <a:lnSpc>
                <a:spcPct val="150000"/>
              </a:lnSpc>
              <a:buFont typeface="Arial" panose="020B0604020202020204" pitchFamily="34" charset="0"/>
              <a:buChar char="•"/>
            </a:pPr>
            <a:r>
              <a:rPr lang="en-IN" sz="1800" dirty="0">
                <a:latin typeface="Arial" panose="020B0604020202020204" pitchFamily="34" charset="0"/>
                <a:cs typeface="Arial" panose="020B0604020202020204" pitchFamily="34" charset="0"/>
              </a:rPr>
              <a:t>It is a connectionless protocol, it does not directly any support for quality of service</a:t>
            </a:r>
          </a:p>
          <a:p>
            <a:pPr marL="214313" indent="-214313">
              <a:lnSpc>
                <a:spcPct val="150000"/>
              </a:lnSpc>
              <a:buFont typeface="Arial" panose="020B0604020202020204" pitchFamily="34" charset="0"/>
              <a:buChar char="•"/>
            </a:pPr>
            <a:r>
              <a:rPr lang="en-IN" sz="1800" dirty="0">
                <a:latin typeface="Arial" panose="020B0604020202020204" pitchFamily="34" charset="0"/>
                <a:cs typeface="Arial" panose="020B0604020202020204" pitchFamily="34" charset="0"/>
              </a:rPr>
              <a:t>Each router has to make independent forwarding decisions based on the IP-address</a:t>
            </a:r>
          </a:p>
          <a:p>
            <a:pPr marL="214313" indent="-214313">
              <a:lnSpc>
                <a:spcPct val="150000"/>
              </a:lnSpc>
              <a:buFont typeface="Arial" panose="020B0604020202020204" pitchFamily="34" charset="0"/>
              <a:buChar char="•"/>
            </a:pPr>
            <a:r>
              <a:rPr lang="en-IN" sz="1800" dirty="0">
                <a:latin typeface="Arial" panose="020B0604020202020204" pitchFamily="34" charset="0"/>
                <a:cs typeface="Arial" panose="020B0604020202020204" pitchFamily="34" charset="0"/>
              </a:rPr>
              <a:t>Large IP headers (at least 20bytes)</a:t>
            </a:r>
          </a:p>
          <a:p>
            <a:pPr marL="214313" indent="-214313">
              <a:lnSpc>
                <a:spcPct val="150000"/>
              </a:lnSpc>
              <a:buFont typeface="Arial" panose="020B0604020202020204" pitchFamily="34" charset="0"/>
              <a:buChar char="•"/>
            </a:pPr>
            <a:r>
              <a:rPr lang="en-IN" sz="1800" dirty="0">
                <a:latin typeface="Arial" panose="020B0604020202020204" pitchFamily="34" charset="0"/>
                <a:cs typeface="Arial" panose="020B0604020202020204" pitchFamily="34" charset="0"/>
              </a:rPr>
              <a:t>Routing in Network Layer(Slower that Switching)</a:t>
            </a:r>
          </a:p>
          <a:p>
            <a:endParaRPr lang="en-US" dirty="0"/>
          </a:p>
        </p:txBody>
      </p:sp>
    </p:spTree>
    <p:extLst>
      <p:ext uri="{BB962C8B-B14F-4D97-AF65-F5344CB8AC3E}">
        <p14:creationId xmlns:p14="http://schemas.microsoft.com/office/powerpoint/2010/main" val="143133859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74A04D4-E25B-6642-AC81-FCB535D820A7}"/>
              </a:ext>
            </a:extLst>
          </p:cNvPr>
          <p:cNvSpPr txBox="1"/>
          <p:nvPr/>
        </p:nvSpPr>
        <p:spPr>
          <a:xfrm>
            <a:off x="2335345" y="117992"/>
            <a:ext cx="5479103" cy="6024726"/>
          </a:xfrm>
          <a:prstGeom prst="rect">
            <a:avLst/>
          </a:prstGeom>
          <a:noFill/>
        </p:spPr>
        <p:txBody>
          <a:bodyPr wrap="square" lIns="68580" tIns="34290" rIns="68580" bIns="34290" rtlCol="0">
            <a:spAutoFit/>
          </a:bodyPr>
          <a:lstStyle/>
          <a:p>
            <a:r>
              <a:rPr lang="en-IN" sz="1500" dirty="0">
                <a:latin typeface="Arial" panose="020B0604020202020204" pitchFamily="34" charset="0"/>
                <a:cs typeface="Arial" panose="020B0604020202020204" pitchFamily="34" charset="0"/>
              </a:rPr>
              <a:t>Motivation</a:t>
            </a:r>
          </a:p>
          <a:p>
            <a:endParaRPr lang="en-IN" sz="1500" dirty="0">
              <a:latin typeface="Arial" panose="020B0604020202020204" pitchFamily="34" charset="0"/>
              <a:cs typeface="Arial" panose="020B0604020202020204" pitchFamily="34" charset="0"/>
            </a:endParaRPr>
          </a:p>
          <a:p>
            <a:pPr marL="214313" indent="-214313">
              <a:buFont typeface="Arial" panose="020B0604020202020204" pitchFamily="34" charset="0"/>
              <a:buChar char="•"/>
            </a:pPr>
            <a:r>
              <a:rPr lang="en-IN" sz="1500" dirty="0">
                <a:latin typeface="Arial" panose="020B0604020202020204" pitchFamily="34" charset="0"/>
                <a:cs typeface="Arial" panose="020B0604020202020204" pitchFamily="34" charset="0"/>
              </a:rPr>
              <a:t>Growth and evolution of the internet</a:t>
            </a:r>
          </a:p>
          <a:p>
            <a:r>
              <a:rPr lang="en-IN" sz="1500" dirty="0">
                <a:latin typeface="Arial" panose="020B0604020202020204" pitchFamily="34" charset="0"/>
                <a:cs typeface="Arial" panose="020B0604020202020204" pitchFamily="34" charset="0"/>
              </a:rPr>
              <a:t>	-The need to evolve routing algorithms</a:t>
            </a:r>
          </a:p>
          <a:p>
            <a:r>
              <a:rPr lang="en-IN" sz="1500" dirty="0">
                <a:latin typeface="Arial" panose="020B0604020202020204" pitchFamily="34" charset="0"/>
                <a:cs typeface="Arial" panose="020B0604020202020204" pitchFamily="34" charset="0"/>
              </a:rPr>
              <a:t>	</a:t>
            </a:r>
          </a:p>
          <a:p>
            <a:r>
              <a:rPr lang="en-IN" sz="1500" dirty="0">
                <a:latin typeface="Arial" panose="020B0604020202020204" pitchFamily="34" charset="0"/>
                <a:cs typeface="Arial" panose="020B0604020202020204" pitchFamily="34" charset="0"/>
              </a:rPr>
              <a:t>	-Allow speed of L2 switching at L3</a:t>
            </a:r>
          </a:p>
          <a:p>
            <a:r>
              <a:rPr lang="en-IN" sz="1500" dirty="0">
                <a:latin typeface="Arial" panose="020B0604020202020204" pitchFamily="34" charset="0"/>
                <a:cs typeface="Arial" panose="020B0604020202020204" pitchFamily="34" charset="0"/>
              </a:rPr>
              <a:t>		Router makes L3 forwarding decision based on a single field:   		similar to L2 forwarding =&gt; speed</a:t>
            </a:r>
          </a:p>
          <a:p>
            <a:r>
              <a:rPr lang="en-IN" sz="1500" dirty="0">
                <a:latin typeface="Arial" panose="020B0604020202020204" pitchFamily="34" charset="0"/>
                <a:cs typeface="Arial" panose="020B0604020202020204" pitchFamily="34" charset="0"/>
              </a:rPr>
              <a:t>	</a:t>
            </a:r>
          </a:p>
          <a:p>
            <a:r>
              <a:rPr lang="en-IN" sz="1500" dirty="0">
                <a:latin typeface="Arial" panose="020B0604020202020204" pitchFamily="34" charset="0"/>
                <a:cs typeface="Arial" panose="020B0604020202020204" pitchFamily="34" charset="0"/>
              </a:rPr>
              <a:t>	-The need for advanced forwarding algorithm</a:t>
            </a:r>
          </a:p>
          <a:p>
            <a:endParaRPr lang="en-IN" sz="1500" dirty="0">
              <a:latin typeface="Arial" panose="020B0604020202020204" pitchFamily="34" charset="0"/>
              <a:cs typeface="Arial" panose="020B0604020202020204" pitchFamily="34" charset="0"/>
            </a:endParaRPr>
          </a:p>
          <a:p>
            <a:endParaRPr lang="en-IN" sz="1500" dirty="0">
              <a:latin typeface="Arial" panose="020B0604020202020204" pitchFamily="34" charset="0"/>
              <a:cs typeface="Arial" panose="020B0604020202020204" pitchFamily="34" charset="0"/>
            </a:endParaRPr>
          </a:p>
          <a:p>
            <a:endParaRPr lang="en-IN" sz="1500" dirty="0">
              <a:latin typeface="Arial" panose="020B0604020202020204" pitchFamily="34" charset="0"/>
              <a:cs typeface="Arial" panose="020B0604020202020204" pitchFamily="34" charset="0"/>
            </a:endParaRPr>
          </a:p>
          <a:p>
            <a:endParaRPr lang="en-IN" sz="1500" dirty="0">
              <a:latin typeface="Arial" panose="020B0604020202020204" pitchFamily="34" charset="0"/>
              <a:cs typeface="Arial" panose="020B0604020202020204" pitchFamily="34" charset="0"/>
            </a:endParaRPr>
          </a:p>
          <a:p>
            <a:endParaRPr lang="en-IN" sz="1500" dirty="0">
              <a:latin typeface="Arial" panose="020B0604020202020204" pitchFamily="34" charset="0"/>
              <a:cs typeface="Arial" panose="020B0604020202020204" pitchFamily="34" charset="0"/>
            </a:endParaRPr>
          </a:p>
          <a:p>
            <a:endParaRPr lang="en-IN" sz="1500" dirty="0">
              <a:latin typeface="Arial" panose="020B0604020202020204" pitchFamily="34" charset="0"/>
              <a:cs typeface="Arial" panose="020B0604020202020204" pitchFamily="34" charset="0"/>
            </a:endParaRPr>
          </a:p>
          <a:p>
            <a:endParaRPr lang="en-IN" sz="1500" dirty="0">
              <a:latin typeface="Arial" panose="020B0604020202020204" pitchFamily="34" charset="0"/>
              <a:cs typeface="Arial" panose="020B0604020202020204" pitchFamily="34" charset="0"/>
            </a:endParaRPr>
          </a:p>
          <a:p>
            <a:endParaRPr lang="en-IN" sz="1500" dirty="0">
              <a:latin typeface="Arial" panose="020B0604020202020204" pitchFamily="34" charset="0"/>
              <a:cs typeface="Arial" panose="020B0604020202020204" pitchFamily="34" charset="0"/>
            </a:endParaRPr>
          </a:p>
          <a:p>
            <a:endParaRPr lang="en-IN" sz="1500" dirty="0">
              <a:latin typeface="Arial" panose="020B0604020202020204" pitchFamily="34" charset="0"/>
              <a:cs typeface="Arial" panose="020B0604020202020204" pitchFamily="34" charset="0"/>
            </a:endParaRPr>
          </a:p>
          <a:p>
            <a:r>
              <a:rPr lang="en-IN" sz="1500" dirty="0">
                <a:latin typeface="Arial" panose="020B0604020202020204" pitchFamily="34" charset="0"/>
                <a:cs typeface="Arial" panose="020B0604020202020204" pitchFamily="34" charset="0"/>
              </a:rPr>
              <a:t>		MPLS + IP form a middle ground that combines the best of 		IP and the best of circuit switching technologies.</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xmlns="" id="{B28CF990-EEF7-5445-956D-F915F391863A}"/>
              </a:ext>
            </a:extLst>
          </p:cNvPr>
          <p:cNvPicPr/>
          <p:nvPr/>
        </p:nvPicPr>
        <p:blipFill>
          <a:blip r:embed="rId2">
            <a:extLst>
              <a:ext uri="{28A0092B-C50C-407E-A947-70E740481C1C}">
                <a14:useLocalDpi xmlns:a14="http://schemas.microsoft.com/office/drawing/2010/main" val="0"/>
              </a:ext>
            </a:extLst>
          </a:blip>
          <a:stretch>
            <a:fillRect/>
          </a:stretch>
        </p:blipFill>
        <p:spPr>
          <a:xfrm>
            <a:off x="3203182" y="2784771"/>
            <a:ext cx="3759041" cy="1164431"/>
          </a:xfrm>
          <a:prstGeom prst="rect">
            <a:avLst/>
          </a:prstGeom>
        </p:spPr>
      </p:pic>
    </p:spTree>
    <p:extLst>
      <p:ext uri="{BB962C8B-B14F-4D97-AF65-F5344CB8AC3E}">
        <p14:creationId xmlns:p14="http://schemas.microsoft.com/office/powerpoint/2010/main" val="153623401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99F95DC-CAD4-AF40-8DD0-556382A41285}"/>
              </a:ext>
            </a:extLst>
          </p:cNvPr>
          <p:cNvSpPr txBox="1"/>
          <p:nvPr/>
        </p:nvSpPr>
        <p:spPr>
          <a:xfrm>
            <a:off x="1703557" y="65274"/>
            <a:ext cx="4924628" cy="1408078"/>
          </a:xfrm>
          <a:prstGeom prst="rect">
            <a:avLst/>
          </a:prstGeom>
          <a:noFill/>
        </p:spPr>
        <p:txBody>
          <a:bodyPr wrap="square" lIns="68580" tIns="34290" rIns="68580" bIns="34290" rtlCol="0">
            <a:spAutoFit/>
          </a:bodyPr>
          <a:lstStyle/>
          <a:p>
            <a:r>
              <a:rPr lang="en-US" b="1" dirty="0">
                <a:latin typeface="Arial" panose="020B0604020202020204" pitchFamily="34" charset="0"/>
                <a:cs typeface="Arial" panose="020B0604020202020204" pitchFamily="34" charset="0"/>
              </a:rPr>
              <a:t>MPLS Basics</a:t>
            </a:r>
          </a:p>
          <a:p>
            <a:endParaRPr lang="en-IN" sz="1500" dirty="0">
              <a:latin typeface="Arial" panose="020B0604020202020204" pitchFamily="34" charset="0"/>
              <a:cs typeface="Arial" panose="020B0604020202020204" pitchFamily="34" charset="0"/>
            </a:endParaRPr>
          </a:p>
          <a:p>
            <a:r>
              <a:rPr lang="en-IN" sz="1500" dirty="0">
                <a:latin typeface="Arial" panose="020B0604020202020204" pitchFamily="34" charset="0"/>
                <a:cs typeface="Arial" panose="020B0604020202020204" pitchFamily="34" charset="0"/>
              </a:rPr>
              <a:t>Multi-Protocol Label Switching is arranged between Layer 2 and Layer3. Infect MPLS refer to as a Layer 2.5</a:t>
            </a:r>
          </a:p>
          <a:p>
            <a:endParaRPr lang="en-IN"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graphicFrame>
        <p:nvGraphicFramePr>
          <p:cNvPr id="6" name="Table 5">
            <a:extLst>
              <a:ext uri="{FF2B5EF4-FFF2-40B4-BE49-F238E27FC236}">
                <a16:creationId xmlns:a16="http://schemas.microsoft.com/office/drawing/2014/main" xmlns="" id="{F13FE097-794E-CB4A-BCD6-AD2738AE7F5A}"/>
              </a:ext>
            </a:extLst>
          </p:cNvPr>
          <p:cNvGraphicFramePr>
            <a:graphicFrameLocks noGrp="1"/>
          </p:cNvGraphicFramePr>
          <p:nvPr>
            <p:extLst>
              <p:ext uri="{D42A27DB-BD31-4B8C-83A1-F6EECF244321}">
                <p14:modId xmlns:p14="http://schemas.microsoft.com/office/powerpoint/2010/main" val="757822083"/>
              </p:ext>
            </p:extLst>
          </p:nvPr>
        </p:nvGraphicFramePr>
        <p:xfrm>
          <a:off x="2757792" y="1597768"/>
          <a:ext cx="2436779" cy="1634248"/>
        </p:xfrm>
        <a:graphic>
          <a:graphicData uri="http://schemas.openxmlformats.org/drawingml/2006/table">
            <a:tbl>
              <a:tblPr firstRow="1" bandRow="1">
                <a:tableStyleId>{22838BEF-8BB2-4498-84A7-C5851F593DF1}</a:tableStyleId>
              </a:tblPr>
              <a:tblGrid>
                <a:gridCol w="2436779">
                  <a:extLst>
                    <a:ext uri="{9D8B030D-6E8A-4147-A177-3AD203B41FA5}">
                      <a16:colId xmlns:a16="http://schemas.microsoft.com/office/drawing/2014/main" xmlns="" val="1963784563"/>
                    </a:ext>
                  </a:extLst>
                </a:gridCol>
              </a:tblGrid>
              <a:tr h="510703">
                <a:tc>
                  <a:txBody>
                    <a:bodyPr/>
                    <a:lstStyle/>
                    <a:p>
                      <a:pPr algn="ctr"/>
                      <a:r>
                        <a:rPr lang="en-US" sz="1100" dirty="0">
                          <a:latin typeface="Arial" panose="020B0604020202020204" pitchFamily="34" charset="0"/>
                          <a:cs typeface="Arial" panose="020B0604020202020204" pitchFamily="34" charset="0"/>
                        </a:rPr>
                        <a:t>IP</a:t>
                      </a:r>
                    </a:p>
                  </a:txBody>
                  <a:tcPr marL="68580" marR="68580" marT="34290" marB="34290"/>
                </a:tc>
                <a:extLst>
                  <a:ext uri="{0D108BD9-81ED-4DB2-BD59-A6C34878D82A}">
                    <a16:rowId xmlns:a16="http://schemas.microsoft.com/office/drawing/2014/main" xmlns="" val="3108889731"/>
                  </a:ext>
                </a:extLst>
              </a:tr>
              <a:tr h="590956">
                <a:tc>
                  <a:txBody>
                    <a:bodyPr/>
                    <a:lstStyle/>
                    <a:p>
                      <a:pPr algn="ctr">
                        <a:lnSpc>
                          <a:spcPct val="200000"/>
                        </a:lnSpc>
                        <a:spcBef>
                          <a:spcPts val="1200"/>
                        </a:spcBef>
                      </a:pPr>
                      <a:r>
                        <a:rPr lang="en-US" sz="1100" dirty="0">
                          <a:latin typeface="Arial" panose="020B0604020202020204" pitchFamily="34" charset="0"/>
                          <a:cs typeface="Arial" panose="020B0604020202020204" pitchFamily="34" charset="0"/>
                        </a:rPr>
                        <a:t>ATM, Ethernet, FR, PPP</a:t>
                      </a:r>
                    </a:p>
                  </a:txBody>
                  <a:tcPr marL="68580" marR="68580" marT="34290" marB="34290"/>
                </a:tc>
                <a:extLst>
                  <a:ext uri="{0D108BD9-81ED-4DB2-BD59-A6C34878D82A}">
                    <a16:rowId xmlns:a16="http://schemas.microsoft.com/office/drawing/2014/main" xmlns="" val="4217250739"/>
                  </a:ext>
                </a:extLst>
              </a:tr>
              <a:tr h="532589">
                <a:tc>
                  <a:txBody>
                    <a:bodyPr/>
                    <a:lstStyle/>
                    <a:p>
                      <a:pPr algn="ctr"/>
                      <a:r>
                        <a:rPr lang="en-US" sz="1100" dirty="0">
                          <a:latin typeface="Arial" panose="020B0604020202020204" pitchFamily="34" charset="0"/>
                          <a:cs typeface="Arial" panose="020B0604020202020204" pitchFamily="34" charset="0"/>
                        </a:rPr>
                        <a:t>SDH, ODH,WDN,CSMA</a:t>
                      </a:r>
                    </a:p>
                  </a:txBody>
                  <a:tcPr marL="68580" marR="68580" marT="34290" marB="34290"/>
                </a:tc>
                <a:extLst>
                  <a:ext uri="{0D108BD9-81ED-4DB2-BD59-A6C34878D82A}">
                    <a16:rowId xmlns:a16="http://schemas.microsoft.com/office/drawing/2014/main" xmlns="" val="2133431108"/>
                  </a:ext>
                </a:extLst>
              </a:tr>
            </a:tbl>
          </a:graphicData>
        </a:graphic>
      </p:graphicFrame>
      <p:sp>
        <p:nvSpPr>
          <p:cNvPr id="7" name="TextBox 6">
            <a:extLst>
              <a:ext uri="{FF2B5EF4-FFF2-40B4-BE49-F238E27FC236}">
                <a16:creationId xmlns:a16="http://schemas.microsoft.com/office/drawing/2014/main" xmlns="" id="{95EF28E5-C623-4D41-8BC2-6C46604A1CE2}"/>
              </a:ext>
            </a:extLst>
          </p:cNvPr>
          <p:cNvSpPr txBox="1"/>
          <p:nvPr/>
        </p:nvSpPr>
        <p:spPr>
          <a:xfrm>
            <a:off x="1646746" y="1665941"/>
            <a:ext cx="795236" cy="284693"/>
          </a:xfrm>
          <a:prstGeom prst="rect">
            <a:avLst/>
          </a:prstGeom>
          <a:noFill/>
        </p:spPr>
        <p:txBody>
          <a:bodyPr wrap="square" lIns="68580" tIns="34290" rIns="68580" bIns="34290" rtlCol="0">
            <a:spAutoFit/>
          </a:bodyPr>
          <a:lstStyle/>
          <a:p>
            <a:r>
              <a:rPr lang="en-US" dirty="0">
                <a:latin typeface="Arial" panose="020B0604020202020204" pitchFamily="34" charset="0"/>
                <a:cs typeface="Arial" panose="020B0604020202020204" pitchFamily="34" charset="0"/>
              </a:rPr>
              <a:t>Layer 3</a:t>
            </a:r>
          </a:p>
        </p:txBody>
      </p:sp>
      <p:sp>
        <p:nvSpPr>
          <p:cNvPr id="8" name="TextBox 7">
            <a:extLst>
              <a:ext uri="{FF2B5EF4-FFF2-40B4-BE49-F238E27FC236}">
                <a16:creationId xmlns:a16="http://schemas.microsoft.com/office/drawing/2014/main" xmlns="" id="{C73B07E6-83BB-5F49-BE03-C2A5191B0F6B}"/>
              </a:ext>
            </a:extLst>
          </p:cNvPr>
          <p:cNvSpPr txBox="1"/>
          <p:nvPr/>
        </p:nvSpPr>
        <p:spPr>
          <a:xfrm>
            <a:off x="1649616" y="2236070"/>
            <a:ext cx="846306" cy="284693"/>
          </a:xfrm>
          <a:prstGeom prst="rect">
            <a:avLst/>
          </a:prstGeom>
          <a:noFill/>
        </p:spPr>
        <p:txBody>
          <a:bodyPr wrap="square" lIns="68580" tIns="34290" rIns="68580" bIns="34290" rtlCol="0">
            <a:spAutoFit/>
          </a:bodyPr>
          <a:lstStyle/>
          <a:p>
            <a:r>
              <a:rPr lang="en-US" dirty="0">
                <a:latin typeface="Arial" panose="020B0604020202020204" pitchFamily="34" charset="0"/>
                <a:cs typeface="Arial" panose="020B0604020202020204" pitchFamily="34" charset="0"/>
              </a:rPr>
              <a:t>Layer 2</a:t>
            </a:r>
          </a:p>
        </p:txBody>
      </p:sp>
      <p:sp>
        <p:nvSpPr>
          <p:cNvPr id="9" name="TextBox 8">
            <a:extLst>
              <a:ext uri="{FF2B5EF4-FFF2-40B4-BE49-F238E27FC236}">
                <a16:creationId xmlns:a16="http://schemas.microsoft.com/office/drawing/2014/main" xmlns="" id="{2D792066-50CE-CA4D-A60D-F1706E798409}"/>
              </a:ext>
            </a:extLst>
          </p:cNvPr>
          <p:cNvSpPr txBox="1"/>
          <p:nvPr/>
        </p:nvSpPr>
        <p:spPr>
          <a:xfrm>
            <a:off x="1703558" y="2907430"/>
            <a:ext cx="734817" cy="284693"/>
          </a:xfrm>
          <a:prstGeom prst="rect">
            <a:avLst/>
          </a:prstGeom>
          <a:noFill/>
        </p:spPr>
        <p:txBody>
          <a:bodyPr wrap="none" lIns="68580" tIns="34290" rIns="68580" bIns="34290" rtlCol="0">
            <a:spAutoFit/>
          </a:bodyPr>
          <a:lstStyle/>
          <a:p>
            <a:r>
              <a:rPr lang="en-US" dirty="0">
                <a:latin typeface="Arial" panose="020B0604020202020204" pitchFamily="34" charset="0"/>
                <a:cs typeface="Arial" panose="020B0604020202020204" pitchFamily="34" charset="0"/>
              </a:rPr>
              <a:t>Layer 1</a:t>
            </a:r>
          </a:p>
        </p:txBody>
      </p:sp>
      <p:sp>
        <p:nvSpPr>
          <p:cNvPr id="10" name="Rectangle 9">
            <a:extLst>
              <a:ext uri="{FF2B5EF4-FFF2-40B4-BE49-F238E27FC236}">
                <a16:creationId xmlns:a16="http://schemas.microsoft.com/office/drawing/2014/main" xmlns="" id="{248C46CD-9772-6A4E-9B0A-7159E5AEA876}"/>
              </a:ext>
            </a:extLst>
          </p:cNvPr>
          <p:cNvSpPr/>
          <p:nvPr/>
        </p:nvSpPr>
        <p:spPr>
          <a:xfrm>
            <a:off x="3619420" y="1959072"/>
            <a:ext cx="2391545" cy="276999"/>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ln>
                  <a:solidFill>
                    <a:schemeClr val="tx1"/>
                  </a:solidFill>
                </a:ln>
                <a:solidFill>
                  <a:schemeClr val="tx1"/>
                </a:solidFill>
                <a:latin typeface="Arial" panose="020B0604020202020204" pitchFamily="34" charset="0"/>
                <a:cs typeface="Arial" panose="020B0604020202020204" pitchFamily="34" charset="0"/>
              </a:rPr>
              <a:t>MPLS</a:t>
            </a:r>
          </a:p>
        </p:txBody>
      </p:sp>
      <p:sp>
        <p:nvSpPr>
          <p:cNvPr id="11" name="TextBox 10">
            <a:extLst>
              <a:ext uri="{FF2B5EF4-FFF2-40B4-BE49-F238E27FC236}">
                <a16:creationId xmlns:a16="http://schemas.microsoft.com/office/drawing/2014/main" xmlns="" id="{DD2D9C10-300A-6B45-B45F-044442E99EA5}"/>
              </a:ext>
            </a:extLst>
          </p:cNvPr>
          <p:cNvSpPr txBox="1"/>
          <p:nvPr/>
        </p:nvSpPr>
        <p:spPr>
          <a:xfrm>
            <a:off x="2495922" y="3525146"/>
            <a:ext cx="5995872" cy="1669688"/>
          </a:xfrm>
          <a:prstGeom prst="rect">
            <a:avLst/>
          </a:prstGeom>
          <a:noFill/>
        </p:spPr>
        <p:txBody>
          <a:bodyPr wrap="none" lIns="68580" tIns="34290" rIns="68580" bIns="34290" rtlCol="0">
            <a:spAutoFit/>
          </a:bodyPr>
          <a:lstStyle/>
          <a:p>
            <a:pPr marL="214313" indent="-214313">
              <a:lnSpc>
                <a:spcPct val="150000"/>
              </a:lnSpc>
              <a:buFont typeface="Arial" panose="020B0604020202020204" pitchFamily="34" charset="0"/>
              <a:buChar char="•"/>
            </a:pPr>
            <a:r>
              <a:rPr lang="en-IN" sz="1500" dirty="0">
                <a:latin typeface="Arial" panose="020B0604020202020204" pitchFamily="34" charset="0"/>
                <a:cs typeface="Arial" panose="020B0604020202020204" pitchFamily="34" charset="0"/>
              </a:rPr>
              <a:t>MPLS uses Label Switching</a:t>
            </a:r>
          </a:p>
          <a:p>
            <a:pPr marL="214313" indent="-214313">
              <a:lnSpc>
                <a:spcPct val="150000"/>
              </a:lnSpc>
              <a:buFont typeface="Arial" panose="020B0604020202020204" pitchFamily="34" charset="0"/>
              <a:buChar char="•"/>
            </a:pPr>
            <a:r>
              <a:rPr lang="en-IN" sz="1500" dirty="0">
                <a:latin typeface="Arial" panose="020B0604020202020204" pitchFamily="34" charset="0"/>
                <a:cs typeface="Arial" panose="020B0604020202020204" pitchFamily="34" charset="0"/>
              </a:rPr>
              <a:t>A label is assigned for each IP flow</a:t>
            </a:r>
          </a:p>
          <a:p>
            <a:pPr marL="214313" indent="-214313">
              <a:lnSpc>
                <a:spcPct val="150000"/>
              </a:lnSpc>
              <a:buFont typeface="Arial" panose="020B0604020202020204" pitchFamily="34" charset="0"/>
              <a:buChar char="•"/>
            </a:pPr>
            <a:r>
              <a:rPr lang="en-IN" sz="1500" dirty="0">
                <a:latin typeface="Arial" panose="020B0604020202020204" pitchFamily="34" charset="0"/>
                <a:cs typeface="Arial" panose="020B0604020202020204" pitchFamily="34" charset="0"/>
              </a:rPr>
              <a:t>A LSP is created between </a:t>
            </a:r>
            <a:r>
              <a:rPr lang="en-IN" sz="1500" i="1" dirty="0">
                <a:latin typeface="Arial" panose="020B0604020202020204" pitchFamily="34" charset="0"/>
                <a:cs typeface="Arial" panose="020B0604020202020204" pitchFamily="34" charset="0"/>
              </a:rPr>
              <a:t>ingress</a:t>
            </a:r>
            <a:r>
              <a:rPr lang="en-IN" sz="1500" dirty="0">
                <a:latin typeface="Arial" panose="020B0604020202020204" pitchFamily="34" charset="0"/>
                <a:cs typeface="Arial" panose="020B0604020202020204" pitchFamily="34" charset="0"/>
              </a:rPr>
              <a:t> and </a:t>
            </a:r>
            <a:r>
              <a:rPr lang="en-IN" sz="1500" i="1" dirty="0">
                <a:latin typeface="Arial" panose="020B0604020202020204" pitchFamily="34" charset="0"/>
                <a:cs typeface="Arial" panose="020B0604020202020204" pitchFamily="34" charset="0"/>
              </a:rPr>
              <a:t>egress</a:t>
            </a:r>
            <a:endParaRPr lang="en-IN" sz="1500" dirty="0">
              <a:latin typeface="Arial" panose="020B0604020202020204" pitchFamily="34" charset="0"/>
              <a:cs typeface="Arial" panose="020B0604020202020204" pitchFamily="34" charset="0"/>
            </a:endParaRPr>
          </a:p>
          <a:p>
            <a:pPr marL="214313" indent="-214313">
              <a:lnSpc>
                <a:spcPct val="150000"/>
              </a:lnSpc>
              <a:buFont typeface="Arial" panose="020B0604020202020204" pitchFamily="34" charset="0"/>
              <a:buChar char="•"/>
            </a:pPr>
            <a:r>
              <a:rPr lang="en-IN" sz="1500" dirty="0">
                <a:latin typeface="Arial" panose="020B0604020202020204" pitchFamily="34" charset="0"/>
                <a:cs typeface="Arial" panose="020B0604020202020204" pitchFamily="34" charset="0"/>
              </a:rPr>
              <a:t>Packet forwarding at each router by table lookup (based on label)</a:t>
            </a:r>
          </a:p>
          <a:p>
            <a:endParaRPr lang="en-US" dirty="0"/>
          </a:p>
        </p:txBody>
      </p:sp>
    </p:spTree>
    <p:extLst>
      <p:ext uri="{BB962C8B-B14F-4D97-AF65-F5344CB8AC3E}">
        <p14:creationId xmlns:p14="http://schemas.microsoft.com/office/powerpoint/2010/main" val="331266669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6EE8EFD2-9278-724E-98E5-90A5B09AF96B}"/>
              </a:ext>
            </a:extLst>
          </p:cNvPr>
          <p:cNvSpPr txBox="1"/>
          <p:nvPr/>
        </p:nvSpPr>
        <p:spPr>
          <a:xfrm>
            <a:off x="2517033" y="583660"/>
            <a:ext cx="5231048" cy="715581"/>
          </a:xfrm>
          <a:prstGeom prst="rect">
            <a:avLst/>
          </a:prstGeom>
          <a:noFill/>
        </p:spPr>
        <p:txBody>
          <a:bodyPr wrap="square" lIns="68580" tIns="34290" rIns="68580" bIns="34290" rtlCol="0">
            <a:spAutoFit/>
          </a:bodyPr>
          <a:lstStyle/>
          <a:p>
            <a:r>
              <a:rPr lang="en-IN" dirty="0">
                <a:latin typeface="Arial" panose="020B0604020202020204" pitchFamily="34" charset="0"/>
                <a:cs typeface="Arial" panose="020B0604020202020204" pitchFamily="34" charset="0"/>
              </a:rPr>
              <a:t>When an </a:t>
            </a:r>
            <a:r>
              <a:rPr lang="en-IN" i="1" dirty="0">
                <a:latin typeface="Arial" panose="020B0604020202020204" pitchFamily="34" charset="0"/>
                <a:cs typeface="Arial" panose="020B0604020202020204" pitchFamily="34" charset="0"/>
              </a:rPr>
              <a:t>ingress</a:t>
            </a:r>
            <a:r>
              <a:rPr lang="en-IN" dirty="0">
                <a:latin typeface="Arial" panose="020B0604020202020204" pitchFamily="34" charset="0"/>
                <a:cs typeface="Arial" panose="020B0604020202020204" pitchFamily="34" charset="0"/>
              </a:rPr>
              <a:t> receives a packet it encapsulates it inside a MPLS packet at layer 2 and passed on to </a:t>
            </a:r>
            <a:r>
              <a:rPr lang="en-IN" i="1" dirty="0">
                <a:latin typeface="Arial" panose="020B0604020202020204" pitchFamily="34" charset="0"/>
                <a:cs typeface="Arial" panose="020B0604020202020204" pitchFamily="34" charset="0"/>
              </a:rPr>
              <a:t>egress</a:t>
            </a:r>
            <a:r>
              <a:rPr lang="en-IN" dirty="0">
                <a:latin typeface="Arial" panose="020B0604020202020204" pitchFamily="34" charset="0"/>
                <a:cs typeface="Arial" panose="020B0604020202020204" pitchFamily="34" charset="0"/>
              </a:rPr>
              <a:t> which then puts of the MPLS headers.</a:t>
            </a:r>
            <a:endParaRPr lang="en-US" dirty="0">
              <a:latin typeface="Arial" panose="020B0604020202020204" pitchFamily="34" charset="0"/>
              <a:cs typeface="Arial" panose="020B0604020202020204" pitchFamily="34" charset="0"/>
            </a:endParaRPr>
          </a:p>
        </p:txBody>
      </p:sp>
      <p:sp>
        <p:nvSpPr>
          <p:cNvPr id="5" name="Oval 4">
            <a:extLst>
              <a:ext uri="{FF2B5EF4-FFF2-40B4-BE49-F238E27FC236}">
                <a16:creationId xmlns:a16="http://schemas.microsoft.com/office/drawing/2014/main" xmlns="" id="{732D4277-30C0-FF4D-AB19-A7F30B9CB7C9}"/>
              </a:ext>
            </a:extLst>
          </p:cNvPr>
          <p:cNvSpPr/>
          <p:nvPr/>
        </p:nvSpPr>
        <p:spPr>
          <a:xfrm>
            <a:off x="2819806" y="2244359"/>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6" name="Oval 5">
            <a:extLst>
              <a:ext uri="{FF2B5EF4-FFF2-40B4-BE49-F238E27FC236}">
                <a16:creationId xmlns:a16="http://schemas.microsoft.com/office/drawing/2014/main" xmlns="" id="{CB35191A-92E4-2D47-881C-6A38AFBA6DD5}"/>
              </a:ext>
            </a:extLst>
          </p:cNvPr>
          <p:cNvSpPr/>
          <p:nvPr/>
        </p:nvSpPr>
        <p:spPr>
          <a:xfrm>
            <a:off x="4173167" y="2230066"/>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7" name="Oval 6">
            <a:extLst>
              <a:ext uri="{FF2B5EF4-FFF2-40B4-BE49-F238E27FC236}">
                <a16:creationId xmlns:a16="http://schemas.microsoft.com/office/drawing/2014/main" xmlns="" id="{124ABF84-BF8F-B340-AEFA-AFF906A7AAE5}"/>
              </a:ext>
            </a:extLst>
          </p:cNvPr>
          <p:cNvSpPr/>
          <p:nvPr/>
        </p:nvSpPr>
        <p:spPr>
          <a:xfrm>
            <a:off x="5464513" y="2244359"/>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8" name="Oval 7">
            <a:extLst>
              <a:ext uri="{FF2B5EF4-FFF2-40B4-BE49-F238E27FC236}">
                <a16:creationId xmlns:a16="http://schemas.microsoft.com/office/drawing/2014/main" xmlns="" id="{F2854634-CD09-E743-A0C5-63A2DDF88BCB}"/>
              </a:ext>
            </a:extLst>
          </p:cNvPr>
          <p:cNvSpPr/>
          <p:nvPr/>
        </p:nvSpPr>
        <p:spPr>
          <a:xfrm>
            <a:off x="3567620" y="1495628"/>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9" name="Oval 8">
            <a:extLst>
              <a:ext uri="{FF2B5EF4-FFF2-40B4-BE49-F238E27FC236}">
                <a16:creationId xmlns:a16="http://schemas.microsoft.com/office/drawing/2014/main" xmlns="" id="{922036FC-5C0E-F240-A4BE-2A9A2D4947BB}"/>
              </a:ext>
            </a:extLst>
          </p:cNvPr>
          <p:cNvSpPr/>
          <p:nvPr/>
        </p:nvSpPr>
        <p:spPr>
          <a:xfrm>
            <a:off x="4859575" y="1495628"/>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10" name="Oval 9">
            <a:extLst>
              <a:ext uri="{FF2B5EF4-FFF2-40B4-BE49-F238E27FC236}">
                <a16:creationId xmlns:a16="http://schemas.microsoft.com/office/drawing/2014/main" xmlns="" id="{75A3B305-62AD-6F43-A1CD-7153839785C6}"/>
              </a:ext>
            </a:extLst>
          </p:cNvPr>
          <p:cNvSpPr/>
          <p:nvPr/>
        </p:nvSpPr>
        <p:spPr>
          <a:xfrm>
            <a:off x="3567620" y="2994904"/>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11" name="Oval 10">
            <a:extLst>
              <a:ext uri="{FF2B5EF4-FFF2-40B4-BE49-F238E27FC236}">
                <a16:creationId xmlns:a16="http://schemas.microsoft.com/office/drawing/2014/main" xmlns="" id="{C4314DFC-891F-614E-AA32-7009CCC95D93}"/>
              </a:ext>
            </a:extLst>
          </p:cNvPr>
          <p:cNvSpPr/>
          <p:nvPr/>
        </p:nvSpPr>
        <p:spPr>
          <a:xfrm>
            <a:off x="4859575" y="2994904"/>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cxnSp>
        <p:nvCxnSpPr>
          <p:cNvPr id="13" name="Straight Connector 12">
            <a:extLst>
              <a:ext uri="{FF2B5EF4-FFF2-40B4-BE49-F238E27FC236}">
                <a16:creationId xmlns:a16="http://schemas.microsoft.com/office/drawing/2014/main" xmlns="" id="{0FF08000-8439-5049-B705-B75258981986}"/>
              </a:ext>
            </a:extLst>
          </p:cNvPr>
          <p:cNvCxnSpPr>
            <a:cxnSpLocks/>
            <a:endCxn id="8" idx="3"/>
          </p:cNvCxnSpPr>
          <p:nvPr/>
        </p:nvCxnSpPr>
        <p:spPr>
          <a:xfrm flipV="1">
            <a:off x="3078804" y="1788311"/>
            <a:ext cx="539032" cy="4417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8B34A943-852B-124C-B252-DB78E2C5C552}"/>
              </a:ext>
            </a:extLst>
          </p:cNvPr>
          <p:cNvCxnSpPr>
            <a:cxnSpLocks/>
            <a:stCxn id="8" idx="6"/>
            <a:endCxn id="9" idx="2"/>
          </p:cNvCxnSpPr>
          <p:nvPr/>
        </p:nvCxnSpPr>
        <p:spPr>
          <a:xfrm>
            <a:off x="3910520" y="1667078"/>
            <a:ext cx="9490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DF60DB1C-ED9E-8E44-8351-9444DB5BC8CB}"/>
              </a:ext>
            </a:extLst>
          </p:cNvPr>
          <p:cNvCxnSpPr>
            <a:cxnSpLocks/>
            <a:stCxn id="7" idx="1"/>
            <a:endCxn id="9" idx="5"/>
          </p:cNvCxnSpPr>
          <p:nvPr/>
        </p:nvCxnSpPr>
        <p:spPr>
          <a:xfrm flipH="1" flipV="1">
            <a:off x="5152260" y="1788311"/>
            <a:ext cx="362470" cy="5062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7EF0AED7-3A5A-E54A-A127-8CA57E445488}"/>
              </a:ext>
            </a:extLst>
          </p:cNvPr>
          <p:cNvCxnSpPr>
            <a:cxnSpLocks/>
            <a:stCxn id="5" idx="6"/>
            <a:endCxn id="6" idx="2"/>
          </p:cNvCxnSpPr>
          <p:nvPr/>
        </p:nvCxnSpPr>
        <p:spPr>
          <a:xfrm flipV="1">
            <a:off x="3162706" y="2401516"/>
            <a:ext cx="1010461" cy="14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52B0E264-98C3-744E-8139-CE9220E98EE9}"/>
              </a:ext>
            </a:extLst>
          </p:cNvPr>
          <p:cNvCxnSpPr>
            <a:cxnSpLocks/>
            <a:stCxn id="5" idx="4"/>
            <a:endCxn id="10" idx="1"/>
          </p:cNvCxnSpPr>
          <p:nvPr/>
        </p:nvCxnSpPr>
        <p:spPr>
          <a:xfrm>
            <a:off x="2991256" y="2587259"/>
            <a:ext cx="626580" cy="4578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6E979D44-8B35-534B-AD7E-7135521F70D4}"/>
              </a:ext>
            </a:extLst>
          </p:cNvPr>
          <p:cNvCxnSpPr>
            <a:cxnSpLocks/>
            <a:stCxn id="10" idx="5"/>
            <a:endCxn id="11" idx="2"/>
          </p:cNvCxnSpPr>
          <p:nvPr/>
        </p:nvCxnSpPr>
        <p:spPr>
          <a:xfrm flipV="1">
            <a:off x="3860304" y="3166355"/>
            <a:ext cx="999272" cy="1212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277A798B-56B6-3241-966B-1F0285D7E8C2}"/>
              </a:ext>
            </a:extLst>
          </p:cNvPr>
          <p:cNvCxnSpPr>
            <a:cxnSpLocks/>
          </p:cNvCxnSpPr>
          <p:nvPr/>
        </p:nvCxnSpPr>
        <p:spPr>
          <a:xfrm flipV="1">
            <a:off x="5038871" y="2597712"/>
            <a:ext cx="539032" cy="4417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DA2BA315-464E-BC4E-BE8C-F4CA3C6F8EF4}"/>
              </a:ext>
            </a:extLst>
          </p:cNvPr>
          <p:cNvCxnSpPr>
            <a:cxnSpLocks/>
            <a:stCxn id="6" idx="6"/>
            <a:endCxn id="7" idx="2"/>
          </p:cNvCxnSpPr>
          <p:nvPr/>
        </p:nvCxnSpPr>
        <p:spPr>
          <a:xfrm>
            <a:off x="4516067" y="2401516"/>
            <a:ext cx="948446" cy="14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xmlns="" id="{72A8FE08-A4E8-5A49-BE66-6AC70E8CDEC4}"/>
              </a:ext>
            </a:extLst>
          </p:cNvPr>
          <p:cNvCxnSpPr>
            <a:cxnSpLocks/>
          </p:cNvCxnSpPr>
          <p:nvPr/>
        </p:nvCxnSpPr>
        <p:spPr>
          <a:xfrm flipV="1">
            <a:off x="3739070" y="2567443"/>
            <a:ext cx="539032" cy="44175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xmlns="" id="{C120D9F2-CE1E-DB41-B273-C5D0EC53EB40}"/>
              </a:ext>
            </a:extLst>
          </p:cNvPr>
          <p:cNvCxnSpPr>
            <a:cxnSpLocks/>
            <a:stCxn id="6" idx="1"/>
            <a:endCxn id="8" idx="4"/>
          </p:cNvCxnSpPr>
          <p:nvPr/>
        </p:nvCxnSpPr>
        <p:spPr>
          <a:xfrm flipH="1" flipV="1">
            <a:off x="3739070" y="1838527"/>
            <a:ext cx="484313" cy="44175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xmlns="" id="{CD25C3CB-4E3B-0548-844A-BFA050F355DD}"/>
              </a:ext>
            </a:extLst>
          </p:cNvPr>
          <p:cNvCxnSpPr/>
          <p:nvPr/>
        </p:nvCxnSpPr>
        <p:spPr>
          <a:xfrm>
            <a:off x="2819806" y="2788320"/>
            <a:ext cx="528514" cy="378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xmlns="" id="{FE93A000-79C6-E542-AC62-10FCFB523B16}"/>
              </a:ext>
            </a:extLst>
          </p:cNvPr>
          <p:cNvCxnSpPr>
            <a:cxnSpLocks/>
          </p:cNvCxnSpPr>
          <p:nvPr/>
        </p:nvCxnSpPr>
        <p:spPr>
          <a:xfrm flipV="1">
            <a:off x="3860304" y="3416844"/>
            <a:ext cx="947593" cy="92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xmlns="" id="{BFC86337-65D5-7C49-A96D-6416FA453AC2}"/>
              </a:ext>
            </a:extLst>
          </p:cNvPr>
          <p:cNvSpPr txBox="1"/>
          <p:nvPr/>
        </p:nvSpPr>
        <p:spPr>
          <a:xfrm>
            <a:off x="5975215" y="2502440"/>
            <a:ext cx="780644" cy="284693"/>
          </a:xfrm>
          <a:prstGeom prst="rect">
            <a:avLst/>
          </a:prstGeom>
          <a:noFill/>
        </p:spPr>
        <p:txBody>
          <a:bodyPr wrap="square" lIns="68580" tIns="34290" rIns="68580" bIns="34290" rtlCol="0">
            <a:spAutoFit/>
          </a:bodyPr>
          <a:lstStyle/>
          <a:p>
            <a:r>
              <a:rPr lang="en-US" dirty="0"/>
              <a:t>Egress</a:t>
            </a:r>
          </a:p>
        </p:txBody>
      </p:sp>
      <p:sp>
        <p:nvSpPr>
          <p:cNvPr id="49" name="TextBox 48">
            <a:extLst>
              <a:ext uri="{FF2B5EF4-FFF2-40B4-BE49-F238E27FC236}">
                <a16:creationId xmlns:a16="http://schemas.microsoft.com/office/drawing/2014/main" xmlns="" id="{93028819-37DC-A14A-950F-6B0BA087AACB}"/>
              </a:ext>
            </a:extLst>
          </p:cNvPr>
          <p:cNvSpPr txBox="1"/>
          <p:nvPr/>
        </p:nvSpPr>
        <p:spPr>
          <a:xfrm>
            <a:off x="1991739" y="2401516"/>
            <a:ext cx="725199" cy="284693"/>
          </a:xfrm>
          <a:prstGeom prst="rect">
            <a:avLst/>
          </a:prstGeom>
          <a:noFill/>
        </p:spPr>
        <p:txBody>
          <a:bodyPr wrap="none" lIns="68580" tIns="34290" rIns="68580" bIns="34290" rtlCol="0">
            <a:spAutoFit/>
          </a:bodyPr>
          <a:lstStyle/>
          <a:p>
            <a:r>
              <a:rPr lang="en-US" dirty="0"/>
              <a:t>Ingress</a:t>
            </a:r>
          </a:p>
        </p:txBody>
      </p:sp>
    </p:spTree>
    <p:extLst>
      <p:ext uri="{BB962C8B-B14F-4D97-AF65-F5344CB8AC3E}">
        <p14:creationId xmlns:p14="http://schemas.microsoft.com/office/powerpoint/2010/main" val="407882331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FCAFE42-4C96-D148-A2F9-B1553E226DBB}"/>
              </a:ext>
            </a:extLst>
          </p:cNvPr>
          <p:cNvSpPr txBox="1"/>
          <p:nvPr/>
        </p:nvSpPr>
        <p:spPr>
          <a:xfrm>
            <a:off x="2345464" y="532355"/>
            <a:ext cx="6061117" cy="2882840"/>
          </a:xfrm>
          <a:prstGeom prst="rect">
            <a:avLst/>
          </a:prstGeom>
          <a:noFill/>
        </p:spPr>
        <p:txBody>
          <a:bodyPr wrap="square" lIns="68580" tIns="34290" rIns="68580" bIns="34290" rtlCol="0">
            <a:spAutoFit/>
          </a:bodyPr>
          <a:lstStyle/>
          <a:p>
            <a:pPr>
              <a:spcAft>
                <a:spcPts val="450"/>
              </a:spcAft>
            </a:pPr>
            <a:r>
              <a:rPr lang="en-US"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MPLS Characteristics</a:t>
            </a:r>
          </a:p>
          <a:p>
            <a:pPr marL="214313" indent="-214313">
              <a:lnSpc>
                <a:spcPct val="150000"/>
              </a:lnSpc>
              <a:spcBef>
                <a:spcPts val="450"/>
              </a:spcBef>
              <a:spcAft>
                <a:spcPts val="450"/>
              </a:spcAft>
              <a:buFont typeface="Arial" panose="020B0604020202020204" pitchFamily="34" charset="0"/>
              <a:buChar char="•"/>
            </a:pPr>
            <a:r>
              <a:rPr lang="en-US" dirty="0">
                <a:latin typeface="Arial" panose="020B0604020202020204" pitchFamily="34" charset="0"/>
                <a:cs typeface="Arial" panose="020B0604020202020204" pitchFamily="34" charset="0"/>
              </a:rPr>
              <a:t> It can support the traffic flows of various granularities</a:t>
            </a:r>
          </a:p>
          <a:p>
            <a:pPr marL="214313" indent="-214313">
              <a:lnSpc>
                <a:spcPct val="150000"/>
              </a:lnSpc>
              <a:spcBef>
                <a:spcPts val="450"/>
              </a:spcBef>
              <a:spcAft>
                <a:spcPts val="450"/>
              </a:spcAft>
              <a:buFont typeface="Arial" panose="020B0604020202020204" pitchFamily="34" charset="0"/>
              <a:buChar char="•"/>
            </a:pPr>
            <a:r>
              <a:rPr lang="en-US" dirty="0">
                <a:latin typeface="Arial" panose="020B0604020202020204" pitchFamily="34" charset="0"/>
                <a:cs typeface="Arial" panose="020B0604020202020204" pitchFamily="34" charset="0"/>
              </a:rPr>
              <a:t> It  is independent of Layer 2 and Layer 3 Protocols</a:t>
            </a:r>
          </a:p>
          <a:p>
            <a:pPr marL="214313" indent="-214313">
              <a:lnSpc>
                <a:spcPct val="150000"/>
              </a:lnSpc>
              <a:spcBef>
                <a:spcPts val="450"/>
              </a:spcBef>
              <a:spcAft>
                <a:spcPts val="450"/>
              </a:spcAft>
              <a:buFont typeface="Arial" panose="020B0604020202020204" pitchFamily="34" charset="0"/>
              <a:buChar char="•"/>
            </a:pPr>
            <a:r>
              <a:rPr lang="en-US" dirty="0">
                <a:latin typeface="Arial" panose="020B0604020202020204" pitchFamily="34" charset="0"/>
                <a:cs typeface="Arial" panose="020B0604020202020204" pitchFamily="34" charset="0"/>
              </a:rPr>
              <a:t> It maps IP address to fixed length labels</a:t>
            </a:r>
          </a:p>
          <a:p>
            <a:pPr marL="214313" indent="-214313">
              <a:lnSpc>
                <a:spcPct val="150000"/>
              </a:lnSpc>
              <a:spcBef>
                <a:spcPts val="450"/>
              </a:spcBef>
              <a:spcAft>
                <a:spcPts val="450"/>
              </a:spcAft>
              <a:buFont typeface="Arial" panose="020B0604020202020204" pitchFamily="34" charset="0"/>
              <a:buChar char="•"/>
            </a:pPr>
            <a:r>
              <a:rPr lang="en-US" dirty="0">
                <a:latin typeface="Arial" panose="020B0604020202020204" pitchFamily="34" charset="0"/>
                <a:cs typeface="Arial" panose="020B0604020202020204" pitchFamily="34" charset="0"/>
              </a:rPr>
              <a:t> Interfaced to existing routing protocols</a:t>
            </a:r>
          </a:p>
          <a:p>
            <a:pPr marL="214313" indent="-214313">
              <a:lnSpc>
                <a:spcPct val="150000"/>
              </a:lnSpc>
              <a:spcBef>
                <a:spcPts val="450"/>
              </a:spcBef>
              <a:spcAft>
                <a:spcPts val="450"/>
              </a:spcAft>
              <a:buFont typeface="Arial" panose="020B0604020202020204" pitchFamily="34" charset="0"/>
              <a:buChar char="•"/>
            </a:pPr>
            <a:r>
              <a:rPr lang="en-US" dirty="0">
                <a:latin typeface="Arial" panose="020B0604020202020204" pitchFamily="34" charset="0"/>
                <a:cs typeface="Arial" panose="020B0604020202020204" pitchFamily="34" charset="0"/>
              </a:rPr>
              <a:t> It can support  ATM, Frame-Relay and Ethernet</a:t>
            </a:r>
          </a:p>
          <a:p>
            <a:endParaRPr lang="en-US" dirty="0"/>
          </a:p>
        </p:txBody>
      </p:sp>
    </p:spTree>
    <p:extLst>
      <p:ext uri="{BB962C8B-B14F-4D97-AF65-F5344CB8AC3E}">
        <p14:creationId xmlns:p14="http://schemas.microsoft.com/office/powerpoint/2010/main" val="189548488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56DA9F6B-18E5-084A-826B-1C5EE1720A41}"/>
              </a:ext>
            </a:extLst>
          </p:cNvPr>
          <p:cNvSpPr txBox="1"/>
          <p:nvPr/>
        </p:nvSpPr>
        <p:spPr>
          <a:xfrm>
            <a:off x="2090277" y="392062"/>
            <a:ext cx="7144804" cy="3747180"/>
          </a:xfrm>
          <a:prstGeom prst="rect">
            <a:avLst/>
          </a:prstGeom>
          <a:noFill/>
        </p:spPr>
        <p:txBody>
          <a:bodyPr wrap="square" lIns="68580" tIns="34290" rIns="68580" bIns="34290" rtlCol="0">
            <a:spAutoFit/>
          </a:bodyPr>
          <a:lstStyle/>
          <a:p>
            <a:r>
              <a:rPr lang="en-US" sz="1800" dirty="0">
                <a:latin typeface="Arial" panose="020B0604020202020204" pitchFamily="34" charset="0"/>
                <a:cs typeface="Arial" panose="020B0604020202020204" pitchFamily="34" charset="0"/>
              </a:rPr>
              <a:t>Technology Basics</a:t>
            </a:r>
          </a:p>
          <a:p>
            <a:endParaRPr lang="en-US" sz="1800"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Label</a:t>
            </a: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A label is an integer identifying a FEC (a flow)</a:t>
            </a: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Labels are not globally or network -  unique label</a:t>
            </a: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Labels are unique only between nodes</a:t>
            </a: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Labels change at each node as a packet traverses a path</a:t>
            </a: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Labels can set manually or we can use label distribution</a:t>
            </a:r>
          </a:p>
          <a:p>
            <a:pPr marL="257175" indent="-257175">
              <a:lnSpc>
                <a:spcPct val="150000"/>
              </a:lnSpc>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963332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4A2A147-E037-0647-AE8F-E72BDFDD432B}"/>
              </a:ext>
            </a:extLst>
          </p:cNvPr>
          <p:cNvSpPr txBox="1"/>
          <p:nvPr/>
        </p:nvSpPr>
        <p:spPr>
          <a:xfrm>
            <a:off x="1537518" y="191002"/>
            <a:ext cx="7909858" cy="5101397"/>
          </a:xfrm>
          <a:prstGeom prst="rect">
            <a:avLst/>
          </a:prstGeom>
          <a:noFill/>
        </p:spPr>
        <p:txBody>
          <a:bodyPr wrap="none" lIns="68580" tIns="34290" rIns="68580" bIns="34290" rtlCol="0">
            <a:spAutoFit/>
          </a:bodyPr>
          <a:lstStyle/>
          <a:p>
            <a:r>
              <a:rPr lang="en-US" sz="1800" dirty="0">
                <a:latin typeface="Arial" panose="020B0604020202020204" pitchFamily="34" charset="0"/>
                <a:cs typeface="Arial" panose="020B0604020202020204" pitchFamily="34" charset="0"/>
              </a:rPr>
              <a:t>Label Format</a:t>
            </a:r>
          </a:p>
          <a:p>
            <a:endParaRPr lang="en-US" sz="1800" dirty="0">
              <a:latin typeface="Arial" panose="020B0604020202020204" pitchFamily="34" charset="0"/>
              <a:cs typeface="Arial" panose="020B0604020202020204" pitchFamily="34" charset="0"/>
            </a:endParaRPr>
          </a:p>
          <a:p>
            <a:pPr>
              <a:lnSpc>
                <a:spcPct val="150000"/>
              </a:lnSpc>
              <a:spcBef>
                <a:spcPts val="450"/>
              </a:spcBef>
              <a:spcAft>
                <a:spcPts val="450"/>
              </a:spcAft>
            </a:pPr>
            <a:endParaRPr lang="en-US" sz="1800" dirty="0">
              <a:latin typeface="Arial" panose="020B0604020202020204" pitchFamily="34" charset="0"/>
              <a:cs typeface="Arial" panose="020B0604020202020204" pitchFamily="34" charset="0"/>
            </a:endParaRPr>
          </a:p>
          <a:p>
            <a:pPr>
              <a:lnSpc>
                <a:spcPct val="150000"/>
              </a:lnSpc>
              <a:spcBef>
                <a:spcPts val="450"/>
              </a:spcBef>
              <a:spcAft>
                <a:spcPts val="450"/>
              </a:spcAft>
            </a:pPr>
            <a:r>
              <a:rPr lang="en-US" sz="1800" b="1" dirty="0">
                <a:latin typeface="Arial" panose="020B0604020202020204" pitchFamily="34" charset="0"/>
                <a:cs typeface="Arial" panose="020B0604020202020204" pitchFamily="34" charset="0"/>
              </a:rPr>
              <a:t>Label: </a:t>
            </a:r>
            <a:r>
              <a:rPr lang="en-US" sz="1800" dirty="0">
                <a:latin typeface="Arial" panose="020B0604020202020204" pitchFamily="34" charset="0"/>
                <a:cs typeface="Arial" panose="020B0604020202020204" pitchFamily="34" charset="0"/>
              </a:rPr>
              <a:t>Label value used as the pointer for forwarding.</a:t>
            </a:r>
          </a:p>
          <a:p>
            <a:pPr>
              <a:lnSpc>
                <a:spcPct val="150000"/>
              </a:lnSpc>
              <a:spcBef>
                <a:spcPts val="450"/>
              </a:spcBef>
              <a:spcAft>
                <a:spcPts val="450"/>
              </a:spcAft>
            </a:pPr>
            <a:r>
              <a:rPr lang="en-US" sz="1800" b="1" dirty="0">
                <a:latin typeface="Arial" panose="020B0604020202020204" pitchFamily="34" charset="0"/>
                <a:cs typeface="Arial" panose="020B0604020202020204" pitchFamily="34" charset="0"/>
              </a:rPr>
              <a:t>Exp: </a:t>
            </a:r>
            <a:r>
              <a:rPr lang="en-US" sz="1800" dirty="0">
                <a:latin typeface="Arial" panose="020B0604020202020204" pitchFamily="34" charset="0"/>
                <a:cs typeface="Arial" panose="020B0604020202020204" pitchFamily="34" charset="0"/>
              </a:rPr>
              <a:t>Experimental bits often used for quality of service</a:t>
            </a:r>
          </a:p>
          <a:p>
            <a:pPr>
              <a:lnSpc>
                <a:spcPct val="150000"/>
              </a:lnSpc>
              <a:spcBef>
                <a:spcPts val="450"/>
              </a:spcBef>
              <a:spcAft>
                <a:spcPts val="450"/>
              </a:spcAft>
            </a:pPr>
            <a:r>
              <a:rPr lang="en-US" sz="1800" b="1" dirty="0">
                <a:latin typeface="Arial" panose="020B0604020202020204" pitchFamily="34" charset="0"/>
                <a:cs typeface="Arial" panose="020B0604020202020204" pitchFamily="34" charset="0"/>
              </a:rPr>
              <a:t>S: </a:t>
            </a:r>
            <a:r>
              <a:rPr lang="en-US" sz="1800" dirty="0">
                <a:latin typeface="Arial" panose="020B0604020202020204" pitchFamily="34" charset="0"/>
                <a:cs typeface="Arial" panose="020B0604020202020204" pitchFamily="34" charset="0"/>
              </a:rPr>
              <a:t>Bottom of stack flag – for indicating whether the label is at the</a:t>
            </a:r>
          </a:p>
          <a:p>
            <a:pPr>
              <a:lnSpc>
                <a:spcPct val="150000"/>
              </a:lnSpc>
              <a:spcBef>
                <a:spcPts val="450"/>
              </a:spcBef>
              <a:spcAft>
                <a:spcPts val="450"/>
              </a:spcAft>
            </a:pPr>
            <a:r>
              <a:rPr lang="en-US" sz="1800" dirty="0">
                <a:latin typeface="Arial" panose="020B0604020202020204" pitchFamily="34" charset="0"/>
                <a:cs typeface="Arial" panose="020B0604020202020204" pitchFamily="34" charset="0"/>
              </a:rPr>
              <a:t>bottom of the label stack.</a:t>
            </a:r>
          </a:p>
          <a:p>
            <a:pPr>
              <a:lnSpc>
                <a:spcPct val="150000"/>
              </a:lnSpc>
              <a:spcBef>
                <a:spcPts val="450"/>
              </a:spcBef>
              <a:spcAft>
                <a:spcPts val="450"/>
              </a:spcAft>
            </a:pPr>
            <a:r>
              <a:rPr lang="en-US" sz="1800" b="1" dirty="0">
                <a:latin typeface="Arial" panose="020B0604020202020204" pitchFamily="34" charset="0"/>
                <a:cs typeface="Arial" panose="020B0604020202020204" pitchFamily="34" charset="0"/>
              </a:rPr>
              <a:t>1 </a:t>
            </a:r>
            <a:r>
              <a:rPr lang="en-US" sz="1800" dirty="0">
                <a:latin typeface="Arial" panose="020B0604020202020204" pitchFamily="34" charset="0"/>
                <a:cs typeface="Arial" panose="020B0604020202020204" pitchFamily="34" charset="0"/>
              </a:rPr>
              <a:t>indicates that no label follows . </a:t>
            </a:r>
          </a:p>
          <a:p>
            <a:pPr>
              <a:lnSpc>
                <a:spcPct val="150000"/>
              </a:lnSpc>
              <a:spcBef>
                <a:spcPts val="450"/>
              </a:spcBef>
              <a:spcAft>
                <a:spcPts val="450"/>
              </a:spcAft>
            </a:pPr>
            <a:r>
              <a:rPr lang="en-US" sz="1800" dirty="0">
                <a:latin typeface="Arial" panose="020B0604020202020204" pitchFamily="34" charset="0"/>
                <a:cs typeface="Arial" panose="020B0604020202020204" pitchFamily="34" charset="0"/>
              </a:rPr>
              <a:t>This field is very useful when there are multiple levels of MPLS labels.</a:t>
            </a:r>
          </a:p>
          <a:p>
            <a:pPr>
              <a:lnSpc>
                <a:spcPct val="150000"/>
              </a:lnSpc>
              <a:spcBef>
                <a:spcPts val="450"/>
              </a:spcBef>
              <a:spcAft>
                <a:spcPts val="450"/>
              </a:spcAft>
            </a:pPr>
            <a:r>
              <a:rPr lang="en-US" sz="1800" b="1" dirty="0">
                <a:latin typeface="Arial" panose="020B0604020202020204" pitchFamily="34" charset="0"/>
                <a:cs typeface="Arial" panose="020B0604020202020204" pitchFamily="34" charset="0"/>
              </a:rPr>
              <a:t>TTL: </a:t>
            </a:r>
            <a:r>
              <a:rPr lang="en-US" sz="1800" dirty="0">
                <a:latin typeface="Arial" panose="020B0604020202020204" pitchFamily="34" charset="0"/>
                <a:cs typeface="Arial" panose="020B0604020202020204" pitchFamily="34" charset="0"/>
              </a:rPr>
              <a:t>Time to live -  This field has the same meaning as that for an IP packet</a:t>
            </a:r>
          </a:p>
        </p:txBody>
      </p:sp>
      <p:graphicFrame>
        <p:nvGraphicFramePr>
          <p:cNvPr id="6" name="Table 5">
            <a:extLst>
              <a:ext uri="{FF2B5EF4-FFF2-40B4-BE49-F238E27FC236}">
                <a16:creationId xmlns:a16="http://schemas.microsoft.com/office/drawing/2014/main" xmlns="" id="{74BECD2E-4081-1F48-A3A9-6C924804D24F}"/>
              </a:ext>
            </a:extLst>
          </p:cNvPr>
          <p:cNvGraphicFramePr>
            <a:graphicFrameLocks noGrp="1"/>
          </p:cNvGraphicFramePr>
          <p:nvPr>
            <p:extLst>
              <p:ext uri="{D42A27DB-BD31-4B8C-83A1-F6EECF244321}">
                <p14:modId xmlns:p14="http://schemas.microsoft.com/office/powerpoint/2010/main" val="688488062"/>
              </p:ext>
            </p:extLst>
          </p:nvPr>
        </p:nvGraphicFramePr>
        <p:xfrm>
          <a:off x="2019624" y="738853"/>
          <a:ext cx="6096000" cy="342900"/>
        </p:xfrm>
        <a:graphic>
          <a:graphicData uri="http://schemas.openxmlformats.org/drawingml/2006/table">
            <a:tbl>
              <a:tblPr firstRow="1" bandRow="1">
                <a:tableStyleId>{22838BEF-8BB2-4498-84A7-C5851F593DF1}</a:tableStyleId>
              </a:tblPr>
              <a:tblGrid>
                <a:gridCol w="1524000">
                  <a:extLst>
                    <a:ext uri="{9D8B030D-6E8A-4147-A177-3AD203B41FA5}">
                      <a16:colId xmlns:a16="http://schemas.microsoft.com/office/drawing/2014/main" xmlns="" val="416688282"/>
                    </a:ext>
                  </a:extLst>
                </a:gridCol>
                <a:gridCol w="1524000">
                  <a:extLst>
                    <a:ext uri="{9D8B030D-6E8A-4147-A177-3AD203B41FA5}">
                      <a16:colId xmlns:a16="http://schemas.microsoft.com/office/drawing/2014/main" xmlns="" val="3268403568"/>
                    </a:ext>
                  </a:extLst>
                </a:gridCol>
                <a:gridCol w="1524000">
                  <a:extLst>
                    <a:ext uri="{9D8B030D-6E8A-4147-A177-3AD203B41FA5}">
                      <a16:colId xmlns:a16="http://schemas.microsoft.com/office/drawing/2014/main" xmlns="" val="1452073729"/>
                    </a:ext>
                  </a:extLst>
                </a:gridCol>
                <a:gridCol w="1524000">
                  <a:extLst>
                    <a:ext uri="{9D8B030D-6E8A-4147-A177-3AD203B41FA5}">
                      <a16:colId xmlns:a16="http://schemas.microsoft.com/office/drawing/2014/main" xmlns="" val="1543783898"/>
                    </a:ext>
                  </a:extLst>
                </a:gridCol>
              </a:tblGrid>
              <a:tr h="342900">
                <a:tc>
                  <a:txBody>
                    <a:bodyPr/>
                    <a:lstStyle/>
                    <a:p>
                      <a:pPr algn="ctr"/>
                      <a:r>
                        <a:rPr lang="en-US" sz="900" b="0" dirty="0"/>
                        <a:t>Label</a:t>
                      </a:r>
                    </a:p>
                    <a:p>
                      <a:pPr algn="ctr"/>
                      <a:r>
                        <a:rPr lang="en-US" sz="900" b="0" dirty="0"/>
                        <a:t>(20bits)</a:t>
                      </a:r>
                    </a:p>
                  </a:txBody>
                  <a:tcPr marL="68580" marR="68580" marT="34290" marB="34290"/>
                </a:tc>
                <a:tc>
                  <a:txBody>
                    <a:bodyPr/>
                    <a:lstStyle/>
                    <a:p>
                      <a:pPr algn="ctr"/>
                      <a:r>
                        <a:rPr lang="en-US" sz="900" b="0" dirty="0"/>
                        <a:t>EXP</a:t>
                      </a:r>
                    </a:p>
                    <a:p>
                      <a:pPr algn="ctr"/>
                      <a:r>
                        <a:rPr lang="en-US" sz="900" b="0" dirty="0"/>
                        <a:t>(3bits)</a:t>
                      </a:r>
                    </a:p>
                  </a:txBody>
                  <a:tcPr marL="68580" marR="68580" marT="34290" marB="34290"/>
                </a:tc>
                <a:tc>
                  <a:txBody>
                    <a:bodyPr/>
                    <a:lstStyle/>
                    <a:p>
                      <a:pPr algn="ctr"/>
                      <a:r>
                        <a:rPr lang="en-US" sz="900" b="0" dirty="0"/>
                        <a:t>Stack bit(s)</a:t>
                      </a:r>
                    </a:p>
                  </a:txBody>
                  <a:tcPr marL="68580" marR="68580" marT="34290" marB="34290"/>
                </a:tc>
                <a:tc>
                  <a:txBody>
                    <a:bodyPr/>
                    <a:lstStyle/>
                    <a:p>
                      <a:pPr algn="ctr"/>
                      <a:r>
                        <a:rPr lang="en-US" sz="900" b="0" dirty="0"/>
                        <a:t>TTL</a:t>
                      </a:r>
                    </a:p>
                    <a:p>
                      <a:pPr algn="ctr"/>
                      <a:r>
                        <a:rPr lang="en-US" sz="900" b="0" dirty="0"/>
                        <a:t>(8bits)</a:t>
                      </a:r>
                    </a:p>
                  </a:txBody>
                  <a:tcPr marL="68580" marR="68580" marT="34290" marB="34290"/>
                </a:tc>
                <a:extLst>
                  <a:ext uri="{0D108BD9-81ED-4DB2-BD59-A6C34878D82A}">
                    <a16:rowId xmlns:a16="http://schemas.microsoft.com/office/drawing/2014/main" xmlns="" val="586852931"/>
                  </a:ext>
                </a:extLst>
              </a:tr>
            </a:tbl>
          </a:graphicData>
        </a:graphic>
      </p:graphicFrame>
    </p:spTree>
    <p:extLst>
      <p:ext uri="{BB962C8B-B14F-4D97-AF65-F5344CB8AC3E}">
        <p14:creationId xmlns:p14="http://schemas.microsoft.com/office/powerpoint/2010/main" val="3779254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78A6F559-0A8E-454A-B65A-6A219CA5617A}" type="slidenum">
              <a:rPr lang="en-US" smtClean="0"/>
              <a:pPr/>
              <a:t>17</a:t>
            </a:fld>
            <a:endParaRPr lang="en-US"/>
          </a:p>
        </p:txBody>
      </p:sp>
      <p:sp>
        <p:nvSpPr>
          <p:cNvPr id="6" name="Rectangle 2"/>
          <p:cNvSpPr>
            <a:spLocks noGrp="1" noChangeArrowheads="1"/>
          </p:cNvSpPr>
          <p:nvPr>
            <p:ph type="title"/>
          </p:nvPr>
        </p:nvSpPr>
        <p:spPr>
          <a:xfrm>
            <a:off x="0" y="0"/>
            <a:ext cx="5249863" cy="672662"/>
          </a:xfrm>
        </p:spPr>
        <p:txBody>
          <a:bodyPr/>
          <a:lstStyle/>
          <a:p>
            <a:r>
              <a:rPr lang="en-US" sz="3200" dirty="0"/>
              <a:t>Future Technology</a:t>
            </a:r>
          </a:p>
        </p:txBody>
      </p:sp>
      <p:sp>
        <p:nvSpPr>
          <p:cNvPr id="7" name="Rectangle 3"/>
          <p:cNvSpPr>
            <a:spLocks noGrp="1" noChangeArrowheads="1"/>
          </p:cNvSpPr>
          <p:nvPr>
            <p:ph type="body" idx="1"/>
          </p:nvPr>
        </p:nvSpPr>
        <p:spPr>
          <a:xfrm>
            <a:off x="152400" y="798786"/>
            <a:ext cx="8229600" cy="4004442"/>
          </a:xfrm>
        </p:spPr>
        <p:txBody>
          <a:bodyPr/>
          <a:lstStyle/>
          <a:p>
            <a:pPr>
              <a:lnSpc>
                <a:spcPct val="90000"/>
              </a:lnSpc>
            </a:pPr>
            <a:r>
              <a:rPr lang="en-US" sz="1400" dirty="0" err="1">
                <a:solidFill>
                  <a:srgbClr val="0A0806"/>
                </a:solidFill>
                <a:latin typeface="Cambria" pitchFamily="18" charset="0"/>
                <a:ea typeface="Cambria" pitchFamily="18" charset="0"/>
              </a:rPr>
              <a:t>WiMax</a:t>
            </a:r>
            <a:endParaRPr lang="en-US" sz="1400" dirty="0">
              <a:solidFill>
                <a:srgbClr val="0A0806"/>
              </a:solidFill>
              <a:latin typeface="Cambria" pitchFamily="18" charset="0"/>
              <a:ea typeface="Cambria" pitchFamily="18" charset="0"/>
            </a:endParaRPr>
          </a:p>
          <a:p>
            <a:pPr lvl="1">
              <a:lnSpc>
                <a:spcPct val="90000"/>
              </a:lnSpc>
            </a:pPr>
            <a:r>
              <a:rPr lang="en-US" dirty="0">
                <a:solidFill>
                  <a:srgbClr val="0A0806"/>
                </a:solidFill>
                <a:latin typeface="Cambria" pitchFamily="18" charset="0"/>
                <a:ea typeface="Cambria" pitchFamily="18" charset="0"/>
              </a:rPr>
              <a:t>Metropolitan Area Networks (MANs)</a:t>
            </a:r>
          </a:p>
          <a:p>
            <a:pPr lvl="1">
              <a:lnSpc>
                <a:spcPct val="90000"/>
              </a:lnSpc>
            </a:pPr>
            <a:r>
              <a:rPr lang="en-US" dirty="0">
                <a:solidFill>
                  <a:srgbClr val="0A0806"/>
                </a:solidFill>
                <a:latin typeface="Cambria" pitchFamily="18" charset="0"/>
                <a:ea typeface="Cambria" pitchFamily="18" charset="0"/>
              </a:rPr>
              <a:t>3-5 miles range, no direct line of sight required</a:t>
            </a:r>
          </a:p>
          <a:p>
            <a:pPr lvl="1">
              <a:lnSpc>
                <a:spcPct val="90000"/>
              </a:lnSpc>
            </a:pPr>
            <a:r>
              <a:rPr lang="en-US" dirty="0">
                <a:solidFill>
                  <a:srgbClr val="0A0806"/>
                </a:solidFill>
                <a:latin typeface="Cambria" pitchFamily="18" charset="0"/>
                <a:ea typeface="Cambria" pitchFamily="18" charset="0"/>
              </a:rPr>
              <a:t>2Mbits/s practical limit</a:t>
            </a:r>
          </a:p>
          <a:p>
            <a:pPr lvl="1">
              <a:lnSpc>
                <a:spcPct val="90000"/>
              </a:lnSpc>
            </a:pPr>
            <a:r>
              <a:rPr lang="en-US" dirty="0">
                <a:solidFill>
                  <a:srgbClr val="0A0806"/>
                </a:solidFill>
                <a:latin typeface="Cambria" pitchFamily="18" charset="0"/>
                <a:ea typeface="Cambria" pitchFamily="18" charset="0"/>
              </a:rPr>
              <a:t>Can use existing cell towers</a:t>
            </a:r>
          </a:p>
          <a:p>
            <a:pPr>
              <a:lnSpc>
                <a:spcPct val="90000"/>
              </a:lnSpc>
            </a:pPr>
            <a:r>
              <a:rPr lang="en-US" sz="1400" dirty="0">
                <a:solidFill>
                  <a:srgbClr val="0A0806"/>
                </a:solidFill>
                <a:latin typeface="Cambria" pitchFamily="18" charset="0"/>
                <a:ea typeface="Cambria" pitchFamily="18" charset="0"/>
              </a:rPr>
              <a:t>Broadband over Power Lines (BPL)</a:t>
            </a:r>
          </a:p>
          <a:p>
            <a:pPr lvl="1">
              <a:lnSpc>
                <a:spcPct val="90000"/>
              </a:lnSpc>
            </a:pPr>
            <a:r>
              <a:rPr lang="en-US" dirty="0">
                <a:solidFill>
                  <a:srgbClr val="0A0806"/>
                </a:solidFill>
                <a:latin typeface="Cambria" pitchFamily="18" charset="0"/>
                <a:ea typeface="Cambria" pitchFamily="18" charset="0"/>
              </a:rPr>
              <a:t>More pervasive infrastructure, but requires extra equipment</a:t>
            </a:r>
          </a:p>
          <a:p>
            <a:pPr lvl="1">
              <a:lnSpc>
                <a:spcPct val="90000"/>
              </a:lnSpc>
            </a:pPr>
            <a:r>
              <a:rPr lang="en-US" dirty="0">
                <a:solidFill>
                  <a:srgbClr val="0A0806"/>
                </a:solidFill>
                <a:latin typeface="Cambria" pitchFamily="18" charset="0"/>
                <a:ea typeface="Cambria" pitchFamily="18" charset="0"/>
              </a:rPr>
              <a:t>Up to 2.7Mbits/s</a:t>
            </a:r>
          </a:p>
          <a:p>
            <a:pPr lvl="1">
              <a:lnSpc>
                <a:spcPct val="90000"/>
              </a:lnSpc>
            </a:pPr>
            <a:r>
              <a:rPr lang="en-US" dirty="0">
                <a:solidFill>
                  <a:srgbClr val="0A0806"/>
                </a:solidFill>
                <a:latin typeface="Cambria" pitchFamily="18" charset="0"/>
                <a:ea typeface="Cambria" pitchFamily="18" charset="0"/>
              </a:rPr>
              <a:t>Superimposing analog signal over AC</a:t>
            </a:r>
          </a:p>
          <a:p>
            <a:pPr lvl="1">
              <a:lnSpc>
                <a:spcPct val="90000"/>
              </a:lnSpc>
            </a:pPr>
            <a:r>
              <a:rPr lang="en-US" dirty="0">
                <a:solidFill>
                  <a:srgbClr val="0A0806"/>
                </a:solidFill>
                <a:latin typeface="Cambria" pitchFamily="18" charset="0"/>
                <a:ea typeface="Cambria" pitchFamily="18" charset="0"/>
              </a:rPr>
              <a:t>Small deployments in operation (e.g. Manassas, Virginia 10MBits/s for $30.00 a month)</a:t>
            </a:r>
          </a:p>
          <a:p>
            <a:pPr lvl="1">
              <a:lnSpc>
                <a:spcPct val="90000"/>
              </a:lnSpc>
            </a:pPr>
            <a:endParaRPr lang="en-US" dirty="0">
              <a:solidFill>
                <a:srgbClr val="0A0806"/>
              </a:solidFill>
              <a:latin typeface="Cambria" pitchFamily="18" charset="0"/>
              <a:ea typeface="Cambria" pitchFamily="18" charset="0"/>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DA4B5D2B-5DD4-1040-BF11-54459060E6B7}"/>
              </a:ext>
            </a:extLst>
          </p:cNvPr>
          <p:cNvSpPr txBox="1"/>
          <p:nvPr/>
        </p:nvSpPr>
        <p:spPr>
          <a:xfrm>
            <a:off x="3249282" y="308680"/>
            <a:ext cx="1587614" cy="561692"/>
          </a:xfrm>
          <a:prstGeom prst="rect">
            <a:avLst/>
          </a:prstGeom>
          <a:noFill/>
        </p:spPr>
        <p:txBody>
          <a:bodyPr wrap="none" lIns="68580" tIns="34290" rIns="68580" bIns="34290" rtlCol="0">
            <a:spAutoFit/>
          </a:bodyPr>
          <a:lstStyle/>
          <a:p>
            <a:r>
              <a:rPr lang="en-US" sz="1800" dirty="0">
                <a:latin typeface="Arial" panose="020B0604020202020204" pitchFamily="34" charset="0"/>
                <a:cs typeface="Arial" panose="020B0604020202020204" pitchFamily="34" charset="0"/>
              </a:rPr>
              <a:t>Encapsulation</a:t>
            </a:r>
          </a:p>
          <a:p>
            <a:endParaRPr lang="en-US" dirty="0"/>
          </a:p>
        </p:txBody>
      </p:sp>
      <p:graphicFrame>
        <p:nvGraphicFramePr>
          <p:cNvPr id="5" name="Table 4">
            <a:extLst>
              <a:ext uri="{FF2B5EF4-FFF2-40B4-BE49-F238E27FC236}">
                <a16:creationId xmlns:a16="http://schemas.microsoft.com/office/drawing/2014/main" xmlns="" id="{B818E180-7CB4-AC4C-BF36-17C2FBF03EE5}"/>
              </a:ext>
            </a:extLst>
          </p:cNvPr>
          <p:cNvGraphicFramePr>
            <a:graphicFrameLocks noGrp="1"/>
          </p:cNvGraphicFramePr>
          <p:nvPr>
            <p:extLst>
              <p:ext uri="{D42A27DB-BD31-4B8C-83A1-F6EECF244321}">
                <p14:modId xmlns:p14="http://schemas.microsoft.com/office/powerpoint/2010/main" val="868058094"/>
              </p:ext>
            </p:extLst>
          </p:nvPr>
        </p:nvGraphicFramePr>
        <p:xfrm>
          <a:off x="4132286" y="793428"/>
          <a:ext cx="4216811" cy="403860"/>
        </p:xfrm>
        <a:graphic>
          <a:graphicData uri="http://schemas.openxmlformats.org/drawingml/2006/table">
            <a:tbl>
              <a:tblPr firstRow="1" bandRow="1">
                <a:tableStyleId>{0505E3EF-67EA-436B-97B2-0124C06EBD24}</a:tableStyleId>
              </a:tblPr>
              <a:tblGrid>
                <a:gridCol w="877556">
                  <a:extLst>
                    <a:ext uri="{9D8B030D-6E8A-4147-A177-3AD203B41FA5}">
                      <a16:colId xmlns:a16="http://schemas.microsoft.com/office/drawing/2014/main" xmlns="" val="1543157749"/>
                    </a:ext>
                  </a:extLst>
                </a:gridCol>
                <a:gridCol w="653540">
                  <a:extLst>
                    <a:ext uri="{9D8B030D-6E8A-4147-A177-3AD203B41FA5}">
                      <a16:colId xmlns:a16="http://schemas.microsoft.com/office/drawing/2014/main" xmlns="" val="901393342"/>
                    </a:ext>
                  </a:extLst>
                </a:gridCol>
                <a:gridCol w="2685715">
                  <a:extLst>
                    <a:ext uri="{9D8B030D-6E8A-4147-A177-3AD203B41FA5}">
                      <a16:colId xmlns:a16="http://schemas.microsoft.com/office/drawing/2014/main" xmlns="" val="2097305669"/>
                    </a:ext>
                  </a:extLst>
                </a:gridCol>
              </a:tblGrid>
              <a:tr h="388620">
                <a:tc>
                  <a:txBody>
                    <a:bodyPr/>
                    <a:lstStyle/>
                    <a:p>
                      <a:r>
                        <a:rPr lang="en-US" sz="1100" dirty="0"/>
                        <a:t>PPP Header</a:t>
                      </a:r>
                    </a:p>
                  </a:txBody>
                  <a:tcPr marL="68580" marR="68580" marT="34290" marB="34290"/>
                </a:tc>
                <a:tc>
                  <a:txBody>
                    <a:bodyPr/>
                    <a:lstStyle/>
                    <a:p>
                      <a:r>
                        <a:rPr lang="en-US" sz="1100" dirty="0"/>
                        <a:t>Label</a:t>
                      </a:r>
                    </a:p>
                  </a:txBody>
                  <a:tcPr marL="68580" marR="68580" marT="34290" marB="34290"/>
                </a:tc>
                <a:tc>
                  <a:txBody>
                    <a:bodyPr/>
                    <a:lstStyle/>
                    <a:p>
                      <a:r>
                        <a:rPr lang="en-US" sz="1100" dirty="0"/>
                        <a:t>Layer 2/Layer 3 Packet</a:t>
                      </a:r>
                    </a:p>
                  </a:txBody>
                  <a:tcPr marL="68580" marR="68580" marT="34290" marB="34290"/>
                </a:tc>
                <a:extLst>
                  <a:ext uri="{0D108BD9-81ED-4DB2-BD59-A6C34878D82A}">
                    <a16:rowId xmlns:a16="http://schemas.microsoft.com/office/drawing/2014/main" xmlns="" val="299487423"/>
                  </a:ext>
                </a:extLst>
              </a:tr>
            </a:tbl>
          </a:graphicData>
        </a:graphic>
      </p:graphicFrame>
      <p:sp>
        <p:nvSpPr>
          <p:cNvPr id="6" name="TextBox 5">
            <a:extLst>
              <a:ext uri="{FF2B5EF4-FFF2-40B4-BE49-F238E27FC236}">
                <a16:creationId xmlns:a16="http://schemas.microsoft.com/office/drawing/2014/main" xmlns="" id="{FB6F040A-4C71-F343-9D7A-3223AC49526F}"/>
              </a:ext>
            </a:extLst>
          </p:cNvPr>
          <p:cNvSpPr txBox="1"/>
          <p:nvPr/>
        </p:nvSpPr>
        <p:spPr>
          <a:xfrm>
            <a:off x="1706501" y="905252"/>
            <a:ext cx="2027238" cy="530915"/>
          </a:xfrm>
          <a:prstGeom prst="rect">
            <a:avLst/>
          </a:prstGeom>
          <a:noFill/>
        </p:spPr>
        <p:txBody>
          <a:bodyPr wrap="square" lIns="68580" tIns="34290" rIns="68580" bIns="34290" rtlCol="0">
            <a:spAutoFit/>
          </a:bodyPr>
          <a:lstStyle/>
          <a:p>
            <a:r>
              <a:rPr lang="en-US" sz="1500" dirty="0">
                <a:latin typeface="Arial" panose="020B0604020202020204" pitchFamily="34" charset="0"/>
                <a:cs typeface="Arial" panose="020B0604020202020204" pitchFamily="34" charset="0"/>
              </a:rPr>
              <a:t>PPP Header (Packet over SONET/SDH </a:t>
            </a:r>
            <a:r>
              <a:rPr lang="en-US" dirty="0">
                <a:latin typeface="Arial" panose="020B0604020202020204" pitchFamily="34" charset="0"/>
                <a:cs typeface="Arial" panose="020B0604020202020204" pitchFamily="34" charset="0"/>
              </a:rPr>
              <a:t>)</a:t>
            </a:r>
          </a:p>
        </p:txBody>
      </p:sp>
      <p:graphicFrame>
        <p:nvGraphicFramePr>
          <p:cNvPr id="7" name="Table 6">
            <a:extLst>
              <a:ext uri="{FF2B5EF4-FFF2-40B4-BE49-F238E27FC236}">
                <a16:creationId xmlns:a16="http://schemas.microsoft.com/office/drawing/2014/main" xmlns="" id="{2859DEA4-D5FF-3146-8ADC-871830A4D87D}"/>
              </a:ext>
            </a:extLst>
          </p:cNvPr>
          <p:cNvGraphicFramePr>
            <a:graphicFrameLocks noGrp="1"/>
          </p:cNvGraphicFramePr>
          <p:nvPr>
            <p:extLst>
              <p:ext uri="{D42A27DB-BD31-4B8C-83A1-F6EECF244321}">
                <p14:modId xmlns:p14="http://schemas.microsoft.com/office/powerpoint/2010/main" val="2299477648"/>
              </p:ext>
            </p:extLst>
          </p:nvPr>
        </p:nvGraphicFramePr>
        <p:xfrm>
          <a:off x="4139661" y="2466633"/>
          <a:ext cx="4216810" cy="403860"/>
        </p:xfrm>
        <a:graphic>
          <a:graphicData uri="http://schemas.openxmlformats.org/drawingml/2006/table">
            <a:tbl>
              <a:tblPr firstRow="1" bandRow="1">
                <a:tableStyleId>{0505E3EF-67EA-436B-97B2-0124C06EBD24}</a:tableStyleId>
              </a:tblPr>
              <a:tblGrid>
                <a:gridCol w="877556">
                  <a:extLst>
                    <a:ext uri="{9D8B030D-6E8A-4147-A177-3AD203B41FA5}">
                      <a16:colId xmlns:a16="http://schemas.microsoft.com/office/drawing/2014/main" xmlns="" val="1543157749"/>
                    </a:ext>
                  </a:extLst>
                </a:gridCol>
                <a:gridCol w="635103">
                  <a:extLst>
                    <a:ext uri="{9D8B030D-6E8A-4147-A177-3AD203B41FA5}">
                      <a16:colId xmlns:a16="http://schemas.microsoft.com/office/drawing/2014/main" xmlns="" val="901393342"/>
                    </a:ext>
                  </a:extLst>
                </a:gridCol>
                <a:gridCol w="2704151">
                  <a:extLst>
                    <a:ext uri="{9D8B030D-6E8A-4147-A177-3AD203B41FA5}">
                      <a16:colId xmlns:a16="http://schemas.microsoft.com/office/drawing/2014/main" xmlns="" val="2097305669"/>
                    </a:ext>
                  </a:extLst>
                </a:gridCol>
              </a:tblGrid>
              <a:tr h="388620">
                <a:tc>
                  <a:txBody>
                    <a:bodyPr/>
                    <a:lstStyle/>
                    <a:p>
                      <a:r>
                        <a:rPr lang="en-US" sz="1100" dirty="0"/>
                        <a:t>MAC Header</a:t>
                      </a:r>
                    </a:p>
                  </a:txBody>
                  <a:tcPr marL="68580" marR="68580" marT="34290" marB="34290"/>
                </a:tc>
                <a:tc>
                  <a:txBody>
                    <a:bodyPr/>
                    <a:lstStyle/>
                    <a:p>
                      <a:r>
                        <a:rPr lang="en-US" sz="1100" dirty="0"/>
                        <a:t>Label</a:t>
                      </a:r>
                    </a:p>
                  </a:txBody>
                  <a:tcPr marL="68580" marR="68580" marT="34290" marB="34290"/>
                </a:tc>
                <a:tc>
                  <a:txBody>
                    <a:bodyPr/>
                    <a:lstStyle/>
                    <a:p>
                      <a:r>
                        <a:rPr lang="en-US" sz="1100" dirty="0"/>
                        <a:t>Layer 2/Layer 3 Packet</a:t>
                      </a:r>
                    </a:p>
                  </a:txBody>
                  <a:tcPr marL="68580" marR="68580" marT="34290" marB="34290"/>
                </a:tc>
                <a:extLst>
                  <a:ext uri="{0D108BD9-81ED-4DB2-BD59-A6C34878D82A}">
                    <a16:rowId xmlns:a16="http://schemas.microsoft.com/office/drawing/2014/main" xmlns="" val="299487423"/>
                  </a:ext>
                </a:extLst>
              </a:tr>
            </a:tbl>
          </a:graphicData>
        </a:graphic>
      </p:graphicFrame>
      <p:sp>
        <p:nvSpPr>
          <p:cNvPr id="8" name="TextBox 7">
            <a:extLst>
              <a:ext uri="{FF2B5EF4-FFF2-40B4-BE49-F238E27FC236}">
                <a16:creationId xmlns:a16="http://schemas.microsoft.com/office/drawing/2014/main" xmlns="" id="{D60E8C31-F01C-7B4D-99F2-109753815F39}"/>
              </a:ext>
            </a:extLst>
          </p:cNvPr>
          <p:cNvSpPr txBox="1"/>
          <p:nvPr/>
        </p:nvSpPr>
        <p:spPr>
          <a:xfrm>
            <a:off x="4132285" y="1709574"/>
            <a:ext cx="3948838" cy="300082"/>
          </a:xfrm>
          <a:prstGeom prst="rect">
            <a:avLst/>
          </a:prstGeom>
          <a:noFill/>
        </p:spPr>
        <p:txBody>
          <a:bodyPr wrap="none" lIns="68580" tIns="34290" rIns="68580" bIns="34290" rtlCol="0">
            <a:spAutoFit/>
          </a:bodyPr>
          <a:lstStyle/>
          <a:p>
            <a:r>
              <a:rPr lang="en-US" sz="1500" dirty="0"/>
              <a:t>One or More Labels Appended to the Packet</a:t>
            </a:r>
          </a:p>
        </p:txBody>
      </p:sp>
      <p:sp>
        <p:nvSpPr>
          <p:cNvPr id="13" name="Up Arrow 12">
            <a:extLst>
              <a:ext uri="{FF2B5EF4-FFF2-40B4-BE49-F238E27FC236}">
                <a16:creationId xmlns:a16="http://schemas.microsoft.com/office/drawing/2014/main" xmlns="" id="{09D36CA9-B238-5C4F-BE7A-6F952BD0D256}"/>
              </a:ext>
            </a:extLst>
          </p:cNvPr>
          <p:cNvSpPr/>
          <p:nvPr/>
        </p:nvSpPr>
        <p:spPr>
          <a:xfrm rot="10800000" flipH="1">
            <a:off x="5166728" y="1390001"/>
            <a:ext cx="228444" cy="37494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ln w="76200">
                <a:solidFill>
                  <a:schemeClr val="tx1"/>
                </a:solidFill>
              </a:ln>
            </a:endParaRPr>
          </a:p>
        </p:txBody>
      </p:sp>
      <p:sp>
        <p:nvSpPr>
          <p:cNvPr id="15" name="Up Arrow 14">
            <a:extLst>
              <a:ext uri="{FF2B5EF4-FFF2-40B4-BE49-F238E27FC236}">
                <a16:creationId xmlns:a16="http://schemas.microsoft.com/office/drawing/2014/main" xmlns="" id="{C28B47F8-59C9-C047-AE29-0054EAB3DF12}"/>
              </a:ext>
            </a:extLst>
          </p:cNvPr>
          <p:cNvSpPr/>
          <p:nvPr/>
        </p:nvSpPr>
        <p:spPr>
          <a:xfrm flipH="1">
            <a:off x="5166728" y="1996799"/>
            <a:ext cx="228444" cy="37494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ln w="76200">
                <a:solidFill>
                  <a:schemeClr val="tx1"/>
                </a:solidFill>
              </a:ln>
            </a:endParaRPr>
          </a:p>
        </p:txBody>
      </p:sp>
      <p:sp>
        <p:nvSpPr>
          <p:cNvPr id="16" name="TextBox 15">
            <a:extLst>
              <a:ext uri="{FF2B5EF4-FFF2-40B4-BE49-F238E27FC236}">
                <a16:creationId xmlns:a16="http://schemas.microsoft.com/office/drawing/2014/main" xmlns="" id="{CAAE36BD-28ED-F542-8CB0-0A94F6602038}"/>
              </a:ext>
            </a:extLst>
          </p:cNvPr>
          <p:cNvSpPr txBox="1"/>
          <p:nvPr/>
        </p:nvSpPr>
        <p:spPr>
          <a:xfrm>
            <a:off x="1449030" y="2571750"/>
            <a:ext cx="2503120" cy="300083"/>
          </a:xfrm>
          <a:prstGeom prst="rect">
            <a:avLst/>
          </a:prstGeom>
          <a:noFill/>
        </p:spPr>
        <p:txBody>
          <a:bodyPr wrap="square" lIns="68580" tIns="34290" rIns="68580" bIns="34290" rtlCol="0">
            <a:spAutoFit/>
          </a:bodyPr>
          <a:lstStyle/>
          <a:p>
            <a:r>
              <a:rPr lang="en-US" sz="1500" dirty="0">
                <a:latin typeface="Arial" panose="020B0604020202020204" pitchFamily="34" charset="0"/>
                <a:cs typeface="Arial" panose="020B0604020202020204" pitchFamily="34" charset="0"/>
              </a:rPr>
              <a:t>LAN MAC Label Header</a:t>
            </a:r>
          </a:p>
        </p:txBody>
      </p:sp>
      <p:graphicFrame>
        <p:nvGraphicFramePr>
          <p:cNvPr id="17" name="Table 16">
            <a:extLst>
              <a:ext uri="{FF2B5EF4-FFF2-40B4-BE49-F238E27FC236}">
                <a16:creationId xmlns:a16="http://schemas.microsoft.com/office/drawing/2014/main" xmlns="" id="{102984B9-94B0-EC48-BF54-C51B143DE708}"/>
              </a:ext>
            </a:extLst>
          </p:cNvPr>
          <p:cNvGraphicFramePr>
            <a:graphicFrameLocks noGrp="1"/>
          </p:cNvGraphicFramePr>
          <p:nvPr>
            <p:extLst>
              <p:ext uri="{D42A27DB-BD31-4B8C-83A1-F6EECF244321}">
                <p14:modId xmlns:p14="http://schemas.microsoft.com/office/powerpoint/2010/main" val="1927901263"/>
              </p:ext>
            </p:extLst>
          </p:nvPr>
        </p:nvGraphicFramePr>
        <p:xfrm>
          <a:off x="3733739" y="3752369"/>
          <a:ext cx="4622730" cy="278130"/>
        </p:xfrm>
        <a:graphic>
          <a:graphicData uri="http://schemas.openxmlformats.org/drawingml/2006/table">
            <a:tbl>
              <a:tblPr firstRow="1" bandRow="1">
                <a:tableStyleId>{0505E3EF-67EA-436B-97B2-0124C06EBD24}</a:tableStyleId>
              </a:tblPr>
              <a:tblGrid>
                <a:gridCol w="660390">
                  <a:extLst>
                    <a:ext uri="{9D8B030D-6E8A-4147-A177-3AD203B41FA5}">
                      <a16:colId xmlns:a16="http://schemas.microsoft.com/office/drawing/2014/main" xmlns="" val="3451099536"/>
                    </a:ext>
                  </a:extLst>
                </a:gridCol>
                <a:gridCol w="660390">
                  <a:extLst>
                    <a:ext uri="{9D8B030D-6E8A-4147-A177-3AD203B41FA5}">
                      <a16:colId xmlns:a16="http://schemas.microsoft.com/office/drawing/2014/main" xmlns="" val="4158958628"/>
                    </a:ext>
                  </a:extLst>
                </a:gridCol>
                <a:gridCol w="660390">
                  <a:extLst>
                    <a:ext uri="{9D8B030D-6E8A-4147-A177-3AD203B41FA5}">
                      <a16:colId xmlns:a16="http://schemas.microsoft.com/office/drawing/2014/main" xmlns="" val="2662582093"/>
                    </a:ext>
                  </a:extLst>
                </a:gridCol>
                <a:gridCol w="660390">
                  <a:extLst>
                    <a:ext uri="{9D8B030D-6E8A-4147-A177-3AD203B41FA5}">
                      <a16:colId xmlns:a16="http://schemas.microsoft.com/office/drawing/2014/main" xmlns="" val="2360722042"/>
                    </a:ext>
                  </a:extLst>
                </a:gridCol>
                <a:gridCol w="660390">
                  <a:extLst>
                    <a:ext uri="{9D8B030D-6E8A-4147-A177-3AD203B41FA5}">
                      <a16:colId xmlns:a16="http://schemas.microsoft.com/office/drawing/2014/main" xmlns="" val="1089210067"/>
                    </a:ext>
                  </a:extLst>
                </a:gridCol>
                <a:gridCol w="660390">
                  <a:extLst>
                    <a:ext uri="{9D8B030D-6E8A-4147-A177-3AD203B41FA5}">
                      <a16:colId xmlns:a16="http://schemas.microsoft.com/office/drawing/2014/main" xmlns="" val="1498795156"/>
                    </a:ext>
                  </a:extLst>
                </a:gridCol>
                <a:gridCol w="660390">
                  <a:extLst>
                    <a:ext uri="{9D8B030D-6E8A-4147-A177-3AD203B41FA5}">
                      <a16:colId xmlns:a16="http://schemas.microsoft.com/office/drawing/2014/main" xmlns="" val="4281957709"/>
                    </a:ext>
                  </a:extLst>
                </a:gridCol>
              </a:tblGrid>
              <a:tr h="278130">
                <a:tc>
                  <a:txBody>
                    <a:bodyPr/>
                    <a:lstStyle/>
                    <a:p>
                      <a:r>
                        <a:rPr lang="en-US" sz="1100" dirty="0"/>
                        <a:t>GFC</a:t>
                      </a:r>
                    </a:p>
                  </a:txBody>
                  <a:tcPr marL="68580" marR="68580" marT="34290" marB="34290"/>
                </a:tc>
                <a:tc>
                  <a:txBody>
                    <a:bodyPr/>
                    <a:lstStyle/>
                    <a:p>
                      <a:r>
                        <a:rPr lang="en-US" sz="1100" dirty="0"/>
                        <a:t>VPI</a:t>
                      </a:r>
                    </a:p>
                  </a:txBody>
                  <a:tcPr marL="68580" marR="68580" marT="34290" marB="34290"/>
                </a:tc>
                <a:tc>
                  <a:txBody>
                    <a:bodyPr/>
                    <a:lstStyle/>
                    <a:p>
                      <a:r>
                        <a:rPr lang="en-US" sz="1100" dirty="0"/>
                        <a:t>VCI</a:t>
                      </a:r>
                    </a:p>
                  </a:txBody>
                  <a:tcPr marL="68580" marR="68580" marT="34290" marB="34290"/>
                </a:tc>
                <a:tc>
                  <a:txBody>
                    <a:bodyPr/>
                    <a:lstStyle/>
                    <a:p>
                      <a:r>
                        <a:rPr lang="en-US" sz="1100" dirty="0"/>
                        <a:t>PTI</a:t>
                      </a:r>
                    </a:p>
                  </a:txBody>
                  <a:tcPr marL="68580" marR="68580" marT="34290" marB="34290"/>
                </a:tc>
                <a:tc>
                  <a:txBody>
                    <a:bodyPr/>
                    <a:lstStyle/>
                    <a:p>
                      <a:r>
                        <a:rPr lang="en-US" sz="1100" dirty="0"/>
                        <a:t>CLP</a:t>
                      </a:r>
                    </a:p>
                  </a:txBody>
                  <a:tcPr marL="68580" marR="68580" marT="34290" marB="34290"/>
                </a:tc>
                <a:tc>
                  <a:txBody>
                    <a:bodyPr/>
                    <a:lstStyle/>
                    <a:p>
                      <a:r>
                        <a:rPr lang="en-US" sz="1100" dirty="0"/>
                        <a:t>HEC</a:t>
                      </a:r>
                    </a:p>
                  </a:txBody>
                  <a:tcPr marL="68580" marR="68580" marT="34290" marB="34290"/>
                </a:tc>
                <a:tc>
                  <a:txBody>
                    <a:bodyPr/>
                    <a:lstStyle/>
                    <a:p>
                      <a:r>
                        <a:rPr lang="en-US" sz="1100" dirty="0"/>
                        <a:t>DATA</a:t>
                      </a:r>
                    </a:p>
                  </a:txBody>
                  <a:tcPr marL="68580" marR="68580" marT="34290" marB="34290"/>
                </a:tc>
                <a:extLst>
                  <a:ext uri="{0D108BD9-81ED-4DB2-BD59-A6C34878D82A}">
                    <a16:rowId xmlns:a16="http://schemas.microsoft.com/office/drawing/2014/main" xmlns="" val="3316775587"/>
                  </a:ext>
                </a:extLst>
              </a:tr>
            </a:tbl>
          </a:graphicData>
        </a:graphic>
      </p:graphicFrame>
      <p:sp>
        <p:nvSpPr>
          <p:cNvPr id="18" name="TextBox 17">
            <a:extLst>
              <a:ext uri="{FF2B5EF4-FFF2-40B4-BE49-F238E27FC236}">
                <a16:creationId xmlns:a16="http://schemas.microsoft.com/office/drawing/2014/main" xmlns="" id="{36945270-8C44-4E4F-AC67-B89083B9682F}"/>
              </a:ext>
            </a:extLst>
          </p:cNvPr>
          <p:cNvSpPr txBox="1"/>
          <p:nvPr/>
        </p:nvSpPr>
        <p:spPr>
          <a:xfrm>
            <a:off x="1449029" y="3752368"/>
            <a:ext cx="2177664" cy="300083"/>
          </a:xfrm>
          <a:prstGeom prst="rect">
            <a:avLst/>
          </a:prstGeom>
          <a:noFill/>
        </p:spPr>
        <p:txBody>
          <a:bodyPr wrap="none" lIns="68580" tIns="34290" rIns="68580" bIns="34290" rtlCol="0">
            <a:spAutoFit/>
          </a:bodyPr>
          <a:lstStyle/>
          <a:p>
            <a:r>
              <a:rPr lang="en-US" sz="1500" dirty="0">
                <a:latin typeface="Arial" panose="020B0604020202020204" pitchFamily="34" charset="0"/>
                <a:cs typeface="Arial" panose="020B0604020202020204" pitchFamily="34" charset="0"/>
              </a:rPr>
              <a:t>ATM MPLS Cell Header</a:t>
            </a:r>
          </a:p>
        </p:txBody>
      </p:sp>
      <p:graphicFrame>
        <p:nvGraphicFramePr>
          <p:cNvPr id="19" name="Table 18">
            <a:extLst>
              <a:ext uri="{FF2B5EF4-FFF2-40B4-BE49-F238E27FC236}">
                <a16:creationId xmlns:a16="http://schemas.microsoft.com/office/drawing/2014/main" xmlns="" id="{064CD510-808D-594C-BB55-080E76D0686E}"/>
              </a:ext>
            </a:extLst>
          </p:cNvPr>
          <p:cNvGraphicFramePr>
            <a:graphicFrameLocks noGrp="1"/>
          </p:cNvGraphicFramePr>
          <p:nvPr>
            <p:extLst>
              <p:ext uri="{D42A27DB-BD31-4B8C-83A1-F6EECF244321}">
                <p14:modId xmlns:p14="http://schemas.microsoft.com/office/powerpoint/2010/main" val="1670168925"/>
              </p:ext>
            </p:extLst>
          </p:nvPr>
        </p:nvGraphicFramePr>
        <p:xfrm>
          <a:off x="4413454" y="4572493"/>
          <a:ext cx="1305233" cy="278130"/>
        </p:xfrm>
        <a:graphic>
          <a:graphicData uri="http://schemas.openxmlformats.org/drawingml/2006/table">
            <a:tbl>
              <a:tblPr firstRow="1" bandRow="1">
                <a:tableStyleId>{0505E3EF-67EA-436B-97B2-0124C06EBD24}</a:tableStyleId>
              </a:tblPr>
              <a:tblGrid>
                <a:gridCol w="1305233">
                  <a:extLst>
                    <a:ext uri="{9D8B030D-6E8A-4147-A177-3AD203B41FA5}">
                      <a16:colId xmlns:a16="http://schemas.microsoft.com/office/drawing/2014/main" xmlns="" val="4233756054"/>
                    </a:ext>
                  </a:extLst>
                </a:gridCol>
              </a:tblGrid>
              <a:tr h="278130">
                <a:tc>
                  <a:txBody>
                    <a:bodyPr/>
                    <a:lstStyle/>
                    <a:p>
                      <a:r>
                        <a:rPr lang="en-US" sz="1100" dirty="0"/>
                        <a:t>Label</a:t>
                      </a:r>
                    </a:p>
                  </a:txBody>
                  <a:tcPr marL="68580" marR="68580" marT="34290" marB="34290"/>
                </a:tc>
                <a:extLst>
                  <a:ext uri="{0D108BD9-81ED-4DB2-BD59-A6C34878D82A}">
                    <a16:rowId xmlns:a16="http://schemas.microsoft.com/office/drawing/2014/main" xmlns="" val="1281405089"/>
                  </a:ext>
                </a:extLst>
              </a:tr>
            </a:tbl>
          </a:graphicData>
        </a:graphic>
      </p:graphicFrame>
      <p:sp>
        <p:nvSpPr>
          <p:cNvPr id="20" name="Up Arrow 19">
            <a:extLst>
              <a:ext uri="{FF2B5EF4-FFF2-40B4-BE49-F238E27FC236}">
                <a16:creationId xmlns:a16="http://schemas.microsoft.com/office/drawing/2014/main" xmlns="" id="{2F910969-32EB-E742-8164-BFC65C1B38AB}"/>
              </a:ext>
            </a:extLst>
          </p:cNvPr>
          <p:cNvSpPr/>
          <p:nvPr/>
        </p:nvSpPr>
        <p:spPr>
          <a:xfrm>
            <a:off x="4393729" y="4007330"/>
            <a:ext cx="34289" cy="5651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21" name="Up Arrow 20">
            <a:extLst>
              <a:ext uri="{FF2B5EF4-FFF2-40B4-BE49-F238E27FC236}">
                <a16:creationId xmlns:a16="http://schemas.microsoft.com/office/drawing/2014/main" xmlns="" id="{B4EE9C8C-1936-4144-A8A5-9643F6D1A1D6}"/>
              </a:ext>
            </a:extLst>
          </p:cNvPr>
          <p:cNvSpPr/>
          <p:nvPr/>
        </p:nvSpPr>
        <p:spPr>
          <a:xfrm>
            <a:off x="5029201" y="4030498"/>
            <a:ext cx="34289" cy="5651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22" name="Up Arrow 21">
            <a:extLst>
              <a:ext uri="{FF2B5EF4-FFF2-40B4-BE49-F238E27FC236}">
                <a16:creationId xmlns:a16="http://schemas.microsoft.com/office/drawing/2014/main" xmlns="" id="{2C50A7C3-BE8D-004F-A95C-76B99CDDA48C}"/>
              </a:ext>
            </a:extLst>
          </p:cNvPr>
          <p:cNvSpPr/>
          <p:nvPr/>
        </p:nvSpPr>
        <p:spPr>
          <a:xfrm>
            <a:off x="5681817" y="4030498"/>
            <a:ext cx="34289" cy="5651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Tree>
    <p:extLst>
      <p:ext uri="{BB962C8B-B14F-4D97-AF65-F5344CB8AC3E}">
        <p14:creationId xmlns:p14="http://schemas.microsoft.com/office/powerpoint/2010/main" val="122926192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D43ADE18-F18C-B742-8791-0D2A19A7358E}"/>
              </a:ext>
            </a:extLst>
          </p:cNvPr>
          <p:cNvSpPr txBox="1"/>
          <p:nvPr/>
        </p:nvSpPr>
        <p:spPr>
          <a:xfrm>
            <a:off x="1758461" y="277564"/>
            <a:ext cx="6594231" cy="4639732"/>
          </a:xfrm>
          <a:prstGeom prst="rect">
            <a:avLst/>
          </a:prstGeom>
          <a:noFill/>
        </p:spPr>
        <p:txBody>
          <a:bodyPr wrap="square" lIns="68580" tIns="34290" rIns="68580" bIns="34290" rtlCol="0">
            <a:spAutoFit/>
          </a:bodyPr>
          <a:lstStyle/>
          <a:p>
            <a:r>
              <a:rPr lang="en-IN" sz="2700" dirty="0">
                <a:latin typeface="Arial" panose="020B0604020202020204" pitchFamily="34" charset="0"/>
                <a:cs typeface="Arial" panose="020B0604020202020204" pitchFamily="34" charset="0"/>
              </a:rPr>
              <a:t>Label Distribution:</a:t>
            </a:r>
          </a:p>
          <a:p>
            <a:pPr marL="257175" indent="-257175">
              <a:lnSpc>
                <a:spcPct val="150000"/>
              </a:lnSpc>
              <a:buFont typeface="Arial" panose="020B0604020202020204" pitchFamily="34" charset="0"/>
              <a:buChar char="•"/>
            </a:pPr>
            <a:r>
              <a:rPr lang="en-IN" sz="1800" dirty="0">
                <a:latin typeface="Arial" panose="020B0604020202020204" pitchFamily="34" charset="0"/>
                <a:cs typeface="Arial" panose="020B0604020202020204" pitchFamily="34" charset="0"/>
              </a:rPr>
              <a:t>MPLS does not specify a single method for label distribution</a:t>
            </a:r>
          </a:p>
          <a:p>
            <a:pPr lvl="0">
              <a:lnSpc>
                <a:spcPct val="150000"/>
              </a:lnSpc>
            </a:pPr>
            <a:r>
              <a:rPr lang="en-IN" sz="1800" dirty="0">
                <a:latin typeface="Arial" panose="020B0604020202020204" pitchFamily="34" charset="0"/>
                <a:cs typeface="Arial" panose="020B0604020202020204" pitchFamily="34" charset="0"/>
              </a:rPr>
              <a:t>BGP has been enhanced to piggyback the label information within the contents of the protocol</a:t>
            </a:r>
          </a:p>
          <a:p>
            <a:pPr marL="257175" indent="-257175">
              <a:lnSpc>
                <a:spcPct val="150000"/>
              </a:lnSpc>
              <a:buFont typeface="Arial" panose="020B0604020202020204" pitchFamily="34" charset="0"/>
              <a:buChar char="•"/>
            </a:pPr>
            <a:r>
              <a:rPr lang="en-IN" sz="1800" dirty="0">
                <a:latin typeface="Arial" panose="020B0604020202020204" pitchFamily="34" charset="0"/>
                <a:cs typeface="Arial" panose="020B0604020202020204" pitchFamily="34" charset="0"/>
              </a:rPr>
              <a:t>RSVP has also been extended to support piggybacked exchange of labels.</a:t>
            </a:r>
          </a:p>
          <a:p>
            <a:pPr marL="257175" indent="-257175">
              <a:lnSpc>
                <a:spcPct val="150000"/>
              </a:lnSpc>
              <a:buFont typeface="Arial" panose="020B0604020202020204" pitchFamily="34" charset="0"/>
              <a:buChar char="•"/>
            </a:pPr>
            <a:r>
              <a:rPr lang="en-IN" sz="1800" dirty="0">
                <a:latin typeface="Arial" panose="020B0604020202020204" pitchFamily="34" charset="0"/>
                <a:cs typeface="Arial" panose="020B0604020202020204" pitchFamily="34" charset="0"/>
              </a:rPr>
              <a:t>IETF has also defined a new protocol known as the label Distribution protocol (LDP) for explicit signalling and management.</a:t>
            </a:r>
          </a:p>
          <a:p>
            <a:pPr marL="257175" indent="-257175">
              <a:lnSpc>
                <a:spcPct val="150000"/>
              </a:lnSpc>
              <a:buFont typeface="Arial" panose="020B0604020202020204" pitchFamily="34" charset="0"/>
              <a:buChar char="•"/>
            </a:pPr>
            <a:r>
              <a:rPr lang="en-IN" sz="1800" dirty="0">
                <a:latin typeface="Arial" panose="020B0604020202020204" pitchFamily="34" charset="0"/>
                <a:cs typeface="Arial" panose="020B0604020202020204" pitchFamily="34" charset="0"/>
              </a:rPr>
              <a:t>Extensions to the base LDP protocol have also been defined to support explicit routing based on QoS requirements</a:t>
            </a:r>
          </a:p>
        </p:txBody>
      </p:sp>
    </p:spTree>
    <p:extLst>
      <p:ext uri="{BB962C8B-B14F-4D97-AF65-F5344CB8AC3E}">
        <p14:creationId xmlns:p14="http://schemas.microsoft.com/office/powerpoint/2010/main" val="8863807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D2A2069C-BE82-E745-B3C0-DCB0030EEFC4}"/>
              </a:ext>
            </a:extLst>
          </p:cNvPr>
          <p:cNvSpPr txBox="1"/>
          <p:nvPr/>
        </p:nvSpPr>
        <p:spPr>
          <a:xfrm>
            <a:off x="2004646" y="1106128"/>
            <a:ext cx="6260123" cy="2569934"/>
          </a:xfrm>
          <a:prstGeom prst="rect">
            <a:avLst/>
          </a:prstGeom>
          <a:noFill/>
        </p:spPr>
        <p:txBody>
          <a:bodyPr wrap="square" lIns="68580" tIns="34290" rIns="68580" bIns="34290" rtlCol="0">
            <a:spAutoFit/>
          </a:bodyPr>
          <a:lstStyle/>
          <a:p>
            <a:pPr>
              <a:lnSpc>
                <a:spcPct val="150000"/>
              </a:lnSpc>
            </a:pPr>
            <a:r>
              <a:rPr lang="en-IN" sz="2700" dirty="0">
                <a:latin typeface="Arial" panose="020B0604020202020204" pitchFamily="34" charset="0"/>
                <a:cs typeface="Arial" panose="020B0604020202020204" pitchFamily="34" charset="0"/>
              </a:rPr>
              <a:t>Label Edge Router – LER</a:t>
            </a:r>
          </a:p>
          <a:p>
            <a:pPr marL="257175" indent="-257175">
              <a:lnSpc>
                <a:spcPct val="150000"/>
              </a:lnSpc>
              <a:buFont typeface="Arial" panose="020B0604020202020204" pitchFamily="34" charset="0"/>
              <a:buChar char="•"/>
            </a:pPr>
            <a:r>
              <a:rPr lang="en-IN" sz="1800" dirty="0">
                <a:latin typeface="Arial" panose="020B0604020202020204" pitchFamily="34" charset="0"/>
                <a:cs typeface="Arial" panose="020B0604020202020204" pitchFamily="34" charset="0"/>
              </a:rPr>
              <a:t>Resides at the edge of an MPLS Network and assigns and removes the labels from the packets.</a:t>
            </a:r>
          </a:p>
          <a:p>
            <a:pPr marL="257175" indent="-257175">
              <a:lnSpc>
                <a:spcPct val="150000"/>
              </a:lnSpc>
              <a:buFont typeface="Arial" panose="020B0604020202020204" pitchFamily="34" charset="0"/>
              <a:buChar char="•"/>
            </a:pPr>
            <a:r>
              <a:rPr lang="en-IN" sz="1800" dirty="0">
                <a:latin typeface="Arial" panose="020B0604020202020204" pitchFamily="34" charset="0"/>
                <a:cs typeface="Arial" panose="020B0604020202020204" pitchFamily="34" charset="0"/>
              </a:rPr>
              <a:t>Supports multiple ports connected to dissimilar networks (such as frame relay, ATM, and Ethernet)</a:t>
            </a:r>
          </a:p>
          <a:p>
            <a:endParaRPr lang="en-US" dirty="0"/>
          </a:p>
        </p:txBody>
      </p:sp>
    </p:spTree>
    <p:extLst>
      <p:ext uri="{BB962C8B-B14F-4D97-AF65-F5344CB8AC3E}">
        <p14:creationId xmlns:p14="http://schemas.microsoft.com/office/powerpoint/2010/main" val="316881223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6EDF7957-1158-C340-8D4A-E8214771618C}"/>
              </a:ext>
            </a:extLst>
          </p:cNvPr>
          <p:cNvPicPr>
            <a:picLocks noChangeAspect="1"/>
          </p:cNvPicPr>
          <p:nvPr/>
        </p:nvPicPr>
        <p:blipFill>
          <a:blip r:embed="rId2"/>
          <a:stretch>
            <a:fillRect/>
          </a:stretch>
        </p:blipFill>
        <p:spPr>
          <a:xfrm>
            <a:off x="1017641" y="820954"/>
            <a:ext cx="7831394" cy="2305050"/>
          </a:xfrm>
          <a:prstGeom prst="rect">
            <a:avLst/>
          </a:prstGeom>
        </p:spPr>
      </p:pic>
      <p:graphicFrame>
        <p:nvGraphicFramePr>
          <p:cNvPr id="7" name="Table 6">
            <a:extLst>
              <a:ext uri="{FF2B5EF4-FFF2-40B4-BE49-F238E27FC236}">
                <a16:creationId xmlns:a16="http://schemas.microsoft.com/office/drawing/2014/main" xmlns="" id="{9113BA7F-EAB2-4A47-A403-633202D59E93}"/>
              </a:ext>
            </a:extLst>
          </p:cNvPr>
          <p:cNvGraphicFramePr>
            <a:graphicFrameLocks noGrp="1"/>
          </p:cNvGraphicFramePr>
          <p:nvPr>
            <p:extLst>
              <p:ext uri="{D42A27DB-BD31-4B8C-83A1-F6EECF244321}">
                <p14:modId xmlns:p14="http://schemas.microsoft.com/office/powerpoint/2010/main" val="104208130"/>
              </p:ext>
            </p:extLst>
          </p:nvPr>
        </p:nvGraphicFramePr>
        <p:xfrm>
          <a:off x="2101650" y="3175066"/>
          <a:ext cx="1272046" cy="1379220"/>
        </p:xfrm>
        <a:graphic>
          <a:graphicData uri="http://schemas.openxmlformats.org/drawingml/2006/table">
            <a:tbl>
              <a:tblPr firstRow="1" bandRow="1">
                <a:tableStyleId>{0505E3EF-67EA-436B-97B2-0124C06EBD24}</a:tableStyleId>
              </a:tblPr>
              <a:tblGrid>
                <a:gridCol w="668807">
                  <a:extLst>
                    <a:ext uri="{9D8B030D-6E8A-4147-A177-3AD203B41FA5}">
                      <a16:colId xmlns:a16="http://schemas.microsoft.com/office/drawing/2014/main" xmlns="" val="3209412646"/>
                    </a:ext>
                  </a:extLst>
                </a:gridCol>
                <a:gridCol w="603239">
                  <a:extLst>
                    <a:ext uri="{9D8B030D-6E8A-4147-A177-3AD203B41FA5}">
                      <a16:colId xmlns:a16="http://schemas.microsoft.com/office/drawing/2014/main" xmlns="" val="2492102875"/>
                    </a:ext>
                  </a:extLst>
                </a:gridCol>
              </a:tblGrid>
              <a:tr h="388620">
                <a:tc>
                  <a:txBody>
                    <a:bodyPr/>
                    <a:lstStyle/>
                    <a:p>
                      <a:r>
                        <a:rPr lang="en-US" sz="1100" b="0" dirty="0">
                          <a:latin typeface="Arial" panose="020B0604020202020204" pitchFamily="34" charset="0"/>
                          <a:cs typeface="Arial" panose="020B0604020202020204" pitchFamily="34" charset="0"/>
                        </a:rPr>
                        <a:t>IP </a:t>
                      </a:r>
                      <a:r>
                        <a:rPr lang="en-US" sz="1100" b="0" dirty="0" err="1">
                          <a:latin typeface="Arial" panose="020B0604020202020204" pitchFamily="34" charset="0"/>
                          <a:cs typeface="Arial" panose="020B0604020202020204" pitchFamily="34" charset="0"/>
                        </a:rPr>
                        <a:t>Addr</a:t>
                      </a:r>
                      <a:endParaRPr lang="en-US" sz="1100" b="0" dirty="0">
                        <a:latin typeface="Arial" panose="020B0604020202020204" pitchFamily="34" charset="0"/>
                        <a:cs typeface="Arial" panose="020B0604020202020204" pitchFamily="34" charset="0"/>
                      </a:endParaRPr>
                    </a:p>
                  </a:txBody>
                  <a:tcPr marL="68580" marR="68580" marT="34290" marB="34290"/>
                </a:tc>
                <a:tc>
                  <a:txBody>
                    <a:bodyPr/>
                    <a:lstStyle/>
                    <a:p>
                      <a:r>
                        <a:rPr lang="en-US" sz="1100" b="0" dirty="0">
                          <a:latin typeface="Arial" panose="020B0604020202020204" pitchFamily="34" charset="0"/>
                          <a:cs typeface="Arial" panose="020B0604020202020204" pitchFamily="34" charset="0"/>
                        </a:rPr>
                        <a:t>Out Label</a:t>
                      </a:r>
                    </a:p>
                  </a:txBody>
                  <a:tcPr marL="68580" marR="68580" marT="34290" marB="34290"/>
                </a:tc>
                <a:extLst>
                  <a:ext uri="{0D108BD9-81ED-4DB2-BD59-A6C34878D82A}">
                    <a16:rowId xmlns:a16="http://schemas.microsoft.com/office/drawing/2014/main" xmlns="" val="3845381455"/>
                  </a:ext>
                </a:extLst>
              </a:tr>
              <a:tr h="335741">
                <a:tc>
                  <a:txBody>
                    <a:bodyPr/>
                    <a:lstStyle/>
                    <a:p>
                      <a:r>
                        <a:rPr lang="en-US" sz="1100" b="0" dirty="0">
                          <a:latin typeface="Arial" panose="020B0604020202020204" pitchFamily="34" charset="0"/>
                          <a:cs typeface="Arial" panose="020B0604020202020204" pitchFamily="34" charset="0"/>
                        </a:rPr>
                        <a:t>192.4/16</a:t>
                      </a:r>
                    </a:p>
                  </a:txBody>
                  <a:tcPr marL="68580" marR="68580" marT="34290" marB="34290"/>
                </a:tc>
                <a:tc>
                  <a:txBody>
                    <a:bodyPr/>
                    <a:lstStyle/>
                    <a:p>
                      <a:r>
                        <a:rPr lang="en-US" sz="1100" b="0" dirty="0">
                          <a:latin typeface="Arial" panose="020B0604020202020204" pitchFamily="34" charset="0"/>
                          <a:cs typeface="Arial" panose="020B0604020202020204" pitchFamily="34" charset="0"/>
                        </a:rPr>
                        <a:t>5</a:t>
                      </a:r>
                    </a:p>
                  </a:txBody>
                  <a:tcPr marL="68580" marR="68580" marT="34290" marB="34290"/>
                </a:tc>
                <a:extLst>
                  <a:ext uri="{0D108BD9-81ED-4DB2-BD59-A6C34878D82A}">
                    <a16:rowId xmlns:a16="http://schemas.microsoft.com/office/drawing/2014/main" xmlns="" val="2412524362"/>
                  </a:ext>
                </a:extLst>
              </a:tr>
              <a:tr h="548640">
                <a:tc>
                  <a:txBody>
                    <a:bodyPr/>
                    <a:lstStyle/>
                    <a:p>
                      <a:r>
                        <a:rPr lang="en-US" sz="1100" b="0" dirty="0">
                          <a:latin typeface="Arial" panose="020B0604020202020204" pitchFamily="34" charset="0"/>
                          <a:cs typeface="Arial" panose="020B0604020202020204" pitchFamily="34" charset="0"/>
                        </a:rPr>
                        <a:t>Layer 2 Transport</a:t>
                      </a:r>
                    </a:p>
                  </a:txBody>
                  <a:tcPr marL="68580" marR="68580" marT="34290" marB="34290"/>
                </a:tc>
                <a:tc>
                  <a:txBody>
                    <a:bodyPr/>
                    <a:lstStyle/>
                    <a:p>
                      <a:r>
                        <a:rPr lang="en-US" sz="1100" b="0" dirty="0">
                          <a:latin typeface="Arial" panose="020B0604020202020204" pitchFamily="34" charset="0"/>
                          <a:cs typeface="Arial" panose="020B0604020202020204" pitchFamily="34" charset="0"/>
                        </a:rPr>
                        <a:t>Assign</a:t>
                      </a:r>
                    </a:p>
                    <a:p>
                      <a:r>
                        <a:rPr lang="en-US" sz="1100" b="0" dirty="0">
                          <a:latin typeface="Arial" panose="020B0604020202020204" pitchFamily="34" charset="0"/>
                          <a:cs typeface="Arial" panose="020B0604020202020204" pitchFamily="34" charset="0"/>
                        </a:rPr>
                        <a:t> </a:t>
                      </a:r>
                      <a:r>
                        <a:rPr lang="en-US" sz="1100" b="0" dirty="0" err="1">
                          <a:latin typeface="Arial" panose="020B0604020202020204" pitchFamily="34" charset="0"/>
                          <a:cs typeface="Arial" panose="020B0604020202020204" pitchFamily="34" charset="0"/>
                        </a:rPr>
                        <a:t>init</a:t>
                      </a:r>
                      <a:r>
                        <a:rPr lang="en-US" sz="1100" b="0" dirty="0">
                          <a:latin typeface="Arial" panose="020B0604020202020204" pitchFamily="34" charset="0"/>
                          <a:cs typeface="Arial" panose="020B0604020202020204" pitchFamily="34" charset="0"/>
                        </a:rPr>
                        <a:t> </a:t>
                      </a:r>
                    </a:p>
                    <a:p>
                      <a:r>
                        <a:rPr lang="en-US" sz="1100" b="0" dirty="0">
                          <a:latin typeface="Arial" panose="020B0604020202020204" pitchFamily="34" charset="0"/>
                          <a:cs typeface="Arial" panose="020B0604020202020204" pitchFamily="34" charset="0"/>
                        </a:rPr>
                        <a:t>label</a:t>
                      </a:r>
                    </a:p>
                  </a:txBody>
                  <a:tcPr marL="68580" marR="68580" marT="34290" marB="34290"/>
                </a:tc>
                <a:extLst>
                  <a:ext uri="{0D108BD9-81ED-4DB2-BD59-A6C34878D82A}">
                    <a16:rowId xmlns:a16="http://schemas.microsoft.com/office/drawing/2014/main" xmlns="" val="3276060675"/>
                  </a:ext>
                </a:extLst>
              </a:tr>
            </a:tbl>
          </a:graphicData>
        </a:graphic>
      </p:graphicFrame>
      <p:graphicFrame>
        <p:nvGraphicFramePr>
          <p:cNvPr id="10" name="Table 9">
            <a:extLst>
              <a:ext uri="{FF2B5EF4-FFF2-40B4-BE49-F238E27FC236}">
                <a16:creationId xmlns:a16="http://schemas.microsoft.com/office/drawing/2014/main" xmlns="" id="{510AEDBE-401B-2F43-87BE-31E6D5CBDE6B}"/>
              </a:ext>
            </a:extLst>
          </p:cNvPr>
          <p:cNvGraphicFramePr>
            <a:graphicFrameLocks noGrp="1"/>
          </p:cNvGraphicFramePr>
          <p:nvPr>
            <p:extLst>
              <p:ext uri="{D42A27DB-BD31-4B8C-83A1-F6EECF244321}">
                <p14:modId xmlns:p14="http://schemas.microsoft.com/office/powerpoint/2010/main" val="3379921516"/>
              </p:ext>
            </p:extLst>
          </p:nvPr>
        </p:nvGraphicFramePr>
        <p:xfrm>
          <a:off x="3594922" y="3175066"/>
          <a:ext cx="1106128" cy="1236314"/>
        </p:xfrm>
        <a:graphic>
          <a:graphicData uri="http://schemas.openxmlformats.org/drawingml/2006/table">
            <a:tbl>
              <a:tblPr firstRow="1" bandRow="1">
                <a:tableStyleId>{0505E3EF-67EA-436B-97B2-0124C06EBD24}</a:tableStyleId>
              </a:tblPr>
              <a:tblGrid>
                <a:gridCol w="581572">
                  <a:extLst>
                    <a:ext uri="{9D8B030D-6E8A-4147-A177-3AD203B41FA5}">
                      <a16:colId xmlns:a16="http://schemas.microsoft.com/office/drawing/2014/main" xmlns="" val="3209412646"/>
                    </a:ext>
                  </a:extLst>
                </a:gridCol>
                <a:gridCol w="524556">
                  <a:extLst>
                    <a:ext uri="{9D8B030D-6E8A-4147-A177-3AD203B41FA5}">
                      <a16:colId xmlns:a16="http://schemas.microsoft.com/office/drawing/2014/main" xmlns="" val="2492102875"/>
                    </a:ext>
                  </a:extLst>
                </a:gridCol>
              </a:tblGrid>
              <a:tr h="388620">
                <a:tc>
                  <a:txBody>
                    <a:bodyPr/>
                    <a:lstStyle/>
                    <a:p>
                      <a:r>
                        <a:rPr lang="en-US" sz="1100" b="0" dirty="0">
                          <a:latin typeface="Arial" panose="020B0604020202020204" pitchFamily="34" charset="0"/>
                          <a:cs typeface="Arial" panose="020B0604020202020204" pitchFamily="34" charset="0"/>
                        </a:rPr>
                        <a:t>IP </a:t>
                      </a:r>
                      <a:r>
                        <a:rPr lang="en-US" sz="1100" b="0" dirty="0" err="1">
                          <a:latin typeface="Arial" panose="020B0604020202020204" pitchFamily="34" charset="0"/>
                          <a:cs typeface="Arial" panose="020B0604020202020204" pitchFamily="34" charset="0"/>
                        </a:rPr>
                        <a:t>Addr</a:t>
                      </a:r>
                      <a:endParaRPr lang="en-US" sz="1100" b="0" dirty="0">
                        <a:latin typeface="Arial" panose="020B0604020202020204" pitchFamily="34" charset="0"/>
                        <a:cs typeface="Arial" panose="020B0604020202020204" pitchFamily="34" charset="0"/>
                      </a:endParaRPr>
                    </a:p>
                  </a:txBody>
                  <a:tcPr marL="68580" marR="68580" marT="34290" marB="34290"/>
                </a:tc>
                <a:tc>
                  <a:txBody>
                    <a:bodyPr/>
                    <a:lstStyle/>
                    <a:p>
                      <a:r>
                        <a:rPr lang="en-US" sz="1100" b="0" dirty="0">
                          <a:latin typeface="Arial" panose="020B0604020202020204" pitchFamily="34" charset="0"/>
                          <a:cs typeface="Arial" panose="020B0604020202020204" pitchFamily="34" charset="0"/>
                        </a:rPr>
                        <a:t>Out Label</a:t>
                      </a:r>
                    </a:p>
                  </a:txBody>
                  <a:tcPr marL="68580" marR="68580" marT="34290" marB="34290"/>
                </a:tc>
                <a:extLst>
                  <a:ext uri="{0D108BD9-81ED-4DB2-BD59-A6C34878D82A}">
                    <a16:rowId xmlns:a16="http://schemas.microsoft.com/office/drawing/2014/main" xmlns="" val="3845381455"/>
                  </a:ext>
                </a:extLst>
              </a:tr>
              <a:tr h="335741">
                <a:tc>
                  <a:txBody>
                    <a:bodyPr/>
                    <a:lstStyle/>
                    <a:p>
                      <a:r>
                        <a:rPr lang="en-US" sz="1100" b="0" dirty="0">
                          <a:latin typeface="Arial" panose="020B0604020202020204" pitchFamily="34" charset="0"/>
                          <a:cs typeface="Arial" panose="020B0604020202020204" pitchFamily="34" charset="0"/>
                        </a:rPr>
                        <a:t>5</a:t>
                      </a:r>
                    </a:p>
                  </a:txBody>
                  <a:tcPr marL="68580" marR="68580" marT="34290" marB="34290"/>
                </a:tc>
                <a:tc>
                  <a:txBody>
                    <a:bodyPr/>
                    <a:lstStyle/>
                    <a:p>
                      <a:r>
                        <a:rPr lang="en-US" sz="1100" b="0" dirty="0">
                          <a:latin typeface="Arial" panose="020B0604020202020204" pitchFamily="34" charset="0"/>
                          <a:cs typeface="Arial" panose="020B0604020202020204" pitchFamily="34" charset="0"/>
                        </a:rPr>
                        <a:t>9</a:t>
                      </a:r>
                    </a:p>
                  </a:txBody>
                  <a:tcPr marL="68580" marR="68580" marT="34290" marB="34290"/>
                </a:tc>
                <a:extLst>
                  <a:ext uri="{0D108BD9-81ED-4DB2-BD59-A6C34878D82A}">
                    <a16:rowId xmlns:a16="http://schemas.microsoft.com/office/drawing/2014/main" xmlns="" val="2412524362"/>
                  </a:ext>
                </a:extLst>
              </a:tr>
              <a:tr h="496713">
                <a:tc gridSpan="2">
                  <a:txBody>
                    <a:bodyPr/>
                    <a:lstStyle/>
                    <a:p>
                      <a:r>
                        <a:rPr lang="en-US" sz="1100" b="0" dirty="0">
                          <a:latin typeface="Arial" panose="020B0604020202020204" pitchFamily="34" charset="0"/>
                          <a:cs typeface="Arial" panose="020B0604020202020204" pitchFamily="34" charset="0"/>
                        </a:rPr>
                        <a:t>Label Swapping</a:t>
                      </a:r>
                    </a:p>
                  </a:txBody>
                  <a:tcPr marL="68580" marR="68580" marT="34290" marB="34290"/>
                </a:tc>
                <a:tc hMerge="1">
                  <a:txBody>
                    <a:bodyPr/>
                    <a:lstStyle/>
                    <a:p>
                      <a:endParaRPr lang="en-US" sz="1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3276060675"/>
                  </a:ext>
                </a:extLst>
              </a:tr>
            </a:tbl>
          </a:graphicData>
        </a:graphic>
      </p:graphicFrame>
      <p:graphicFrame>
        <p:nvGraphicFramePr>
          <p:cNvPr id="11" name="Table 10">
            <a:extLst>
              <a:ext uri="{FF2B5EF4-FFF2-40B4-BE49-F238E27FC236}">
                <a16:creationId xmlns:a16="http://schemas.microsoft.com/office/drawing/2014/main" xmlns="" id="{88E0B5E8-E771-174B-AE42-A8E8F3E1AAFC}"/>
              </a:ext>
            </a:extLst>
          </p:cNvPr>
          <p:cNvGraphicFramePr>
            <a:graphicFrameLocks noGrp="1"/>
          </p:cNvGraphicFramePr>
          <p:nvPr>
            <p:extLst>
              <p:ext uri="{D42A27DB-BD31-4B8C-83A1-F6EECF244321}">
                <p14:modId xmlns:p14="http://schemas.microsoft.com/office/powerpoint/2010/main" val="295700565"/>
              </p:ext>
            </p:extLst>
          </p:nvPr>
        </p:nvGraphicFramePr>
        <p:xfrm>
          <a:off x="4933338" y="3175066"/>
          <a:ext cx="1106128" cy="1236314"/>
        </p:xfrm>
        <a:graphic>
          <a:graphicData uri="http://schemas.openxmlformats.org/drawingml/2006/table">
            <a:tbl>
              <a:tblPr firstRow="1" bandRow="1">
                <a:tableStyleId>{0505E3EF-67EA-436B-97B2-0124C06EBD24}</a:tableStyleId>
              </a:tblPr>
              <a:tblGrid>
                <a:gridCol w="581572">
                  <a:extLst>
                    <a:ext uri="{9D8B030D-6E8A-4147-A177-3AD203B41FA5}">
                      <a16:colId xmlns:a16="http://schemas.microsoft.com/office/drawing/2014/main" xmlns="" val="3209412646"/>
                    </a:ext>
                  </a:extLst>
                </a:gridCol>
                <a:gridCol w="524556">
                  <a:extLst>
                    <a:ext uri="{9D8B030D-6E8A-4147-A177-3AD203B41FA5}">
                      <a16:colId xmlns:a16="http://schemas.microsoft.com/office/drawing/2014/main" xmlns="" val="2492102875"/>
                    </a:ext>
                  </a:extLst>
                </a:gridCol>
              </a:tblGrid>
              <a:tr h="388620">
                <a:tc>
                  <a:txBody>
                    <a:bodyPr/>
                    <a:lstStyle/>
                    <a:p>
                      <a:r>
                        <a:rPr lang="en-US" sz="1100" b="0" dirty="0">
                          <a:latin typeface="Arial" panose="020B0604020202020204" pitchFamily="34" charset="0"/>
                          <a:cs typeface="Arial" panose="020B0604020202020204" pitchFamily="34" charset="0"/>
                        </a:rPr>
                        <a:t>IP </a:t>
                      </a:r>
                      <a:r>
                        <a:rPr lang="en-US" sz="1100" b="0" dirty="0" err="1">
                          <a:latin typeface="Arial" panose="020B0604020202020204" pitchFamily="34" charset="0"/>
                          <a:cs typeface="Arial" panose="020B0604020202020204" pitchFamily="34" charset="0"/>
                        </a:rPr>
                        <a:t>Addr</a:t>
                      </a:r>
                      <a:endParaRPr lang="en-US" sz="1100" b="0" dirty="0">
                        <a:latin typeface="Arial" panose="020B0604020202020204" pitchFamily="34" charset="0"/>
                        <a:cs typeface="Arial" panose="020B0604020202020204" pitchFamily="34" charset="0"/>
                      </a:endParaRPr>
                    </a:p>
                  </a:txBody>
                  <a:tcPr marL="68580" marR="68580" marT="34290" marB="34290"/>
                </a:tc>
                <a:tc>
                  <a:txBody>
                    <a:bodyPr/>
                    <a:lstStyle/>
                    <a:p>
                      <a:r>
                        <a:rPr lang="en-US" sz="1100" b="0" dirty="0">
                          <a:latin typeface="Arial" panose="020B0604020202020204" pitchFamily="34" charset="0"/>
                          <a:cs typeface="Arial" panose="020B0604020202020204" pitchFamily="34" charset="0"/>
                        </a:rPr>
                        <a:t>Out Label</a:t>
                      </a:r>
                    </a:p>
                  </a:txBody>
                  <a:tcPr marL="68580" marR="68580" marT="34290" marB="34290"/>
                </a:tc>
                <a:extLst>
                  <a:ext uri="{0D108BD9-81ED-4DB2-BD59-A6C34878D82A}">
                    <a16:rowId xmlns:a16="http://schemas.microsoft.com/office/drawing/2014/main" xmlns="" val="3845381455"/>
                  </a:ext>
                </a:extLst>
              </a:tr>
              <a:tr h="335741">
                <a:tc>
                  <a:txBody>
                    <a:bodyPr/>
                    <a:lstStyle/>
                    <a:p>
                      <a:r>
                        <a:rPr lang="en-US" sz="1100" b="0" dirty="0">
                          <a:latin typeface="Arial" panose="020B0604020202020204" pitchFamily="34" charset="0"/>
                          <a:cs typeface="Arial" panose="020B0604020202020204" pitchFamily="34" charset="0"/>
                        </a:rPr>
                        <a:t>9</a:t>
                      </a:r>
                    </a:p>
                  </a:txBody>
                  <a:tcPr marL="68580" marR="68580" marT="34290" marB="34290"/>
                </a:tc>
                <a:tc>
                  <a:txBody>
                    <a:bodyPr/>
                    <a:lstStyle/>
                    <a:p>
                      <a:r>
                        <a:rPr lang="en-US" sz="1100" b="0" dirty="0">
                          <a:latin typeface="Arial" panose="020B0604020202020204" pitchFamily="34" charset="0"/>
                          <a:cs typeface="Arial" panose="020B0604020202020204" pitchFamily="34" charset="0"/>
                        </a:rPr>
                        <a:t>2</a:t>
                      </a:r>
                    </a:p>
                  </a:txBody>
                  <a:tcPr marL="68580" marR="68580" marT="34290" marB="34290"/>
                </a:tc>
                <a:extLst>
                  <a:ext uri="{0D108BD9-81ED-4DB2-BD59-A6C34878D82A}">
                    <a16:rowId xmlns:a16="http://schemas.microsoft.com/office/drawing/2014/main" xmlns="" val="2412524362"/>
                  </a:ext>
                </a:extLst>
              </a:tr>
              <a:tr h="496713">
                <a:tc gridSpan="2">
                  <a:txBody>
                    <a:bodyPr/>
                    <a:lstStyle/>
                    <a:p>
                      <a:r>
                        <a:rPr lang="en-US" sz="1100" b="0" dirty="0">
                          <a:latin typeface="Arial" panose="020B0604020202020204" pitchFamily="34" charset="0"/>
                          <a:cs typeface="Arial" panose="020B0604020202020204" pitchFamily="34" charset="0"/>
                        </a:rPr>
                        <a:t>Label Swapping</a:t>
                      </a:r>
                    </a:p>
                  </a:txBody>
                  <a:tcPr marL="68580" marR="68580" marT="34290" marB="34290"/>
                </a:tc>
                <a:tc hMerge="1">
                  <a:txBody>
                    <a:bodyPr/>
                    <a:lstStyle/>
                    <a:p>
                      <a:endParaRPr lang="en-US" sz="1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3276060675"/>
                  </a:ext>
                </a:extLst>
              </a:tr>
            </a:tbl>
          </a:graphicData>
        </a:graphic>
      </p:graphicFrame>
      <p:graphicFrame>
        <p:nvGraphicFramePr>
          <p:cNvPr id="12" name="Table 11">
            <a:extLst>
              <a:ext uri="{FF2B5EF4-FFF2-40B4-BE49-F238E27FC236}">
                <a16:creationId xmlns:a16="http://schemas.microsoft.com/office/drawing/2014/main" xmlns="" id="{F9FFB41B-86F7-4446-8BD0-8435E46B5DB7}"/>
              </a:ext>
            </a:extLst>
          </p:cNvPr>
          <p:cNvGraphicFramePr>
            <a:graphicFrameLocks noGrp="1"/>
          </p:cNvGraphicFramePr>
          <p:nvPr>
            <p:extLst>
              <p:ext uri="{D42A27DB-BD31-4B8C-83A1-F6EECF244321}">
                <p14:modId xmlns:p14="http://schemas.microsoft.com/office/powerpoint/2010/main" val="1188447509"/>
              </p:ext>
            </p:extLst>
          </p:nvPr>
        </p:nvGraphicFramePr>
        <p:xfrm>
          <a:off x="6271755" y="3123139"/>
          <a:ext cx="1460088" cy="1311101"/>
        </p:xfrm>
        <a:graphic>
          <a:graphicData uri="http://schemas.openxmlformats.org/drawingml/2006/table">
            <a:tbl>
              <a:tblPr firstRow="1" bandRow="1">
                <a:tableStyleId>{0505E3EF-67EA-436B-97B2-0124C06EBD24}</a:tableStyleId>
              </a:tblPr>
              <a:tblGrid>
                <a:gridCol w="767674">
                  <a:extLst>
                    <a:ext uri="{9D8B030D-6E8A-4147-A177-3AD203B41FA5}">
                      <a16:colId xmlns:a16="http://schemas.microsoft.com/office/drawing/2014/main" xmlns="" val="3209412646"/>
                    </a:ext>
                  </a:extLst>
                </a:gridCol>
                <a:gridCol w="692414">
                  <a:extLst>
                    <a:ext uri="{9D8B030D-6E8A-4147-A177-3AD203B41FA5}">
                      <a16:colId xmlns:a16="http://schemas.microsoft.com/office/drawing/2014/main" xmlns="" val="2492102875"/>
                    </a:ext>
                  </a:extLst>
                </a:gridCol>
              </a:tblGrid>
              <a:tr h="388620">
                <a:tc>
                  <a:txBody>
                    <a:bodyPr/>
                    <a:lstStyle/>
                    <a:p>
                      <a:r>
                        <a:rPr lang="en-US" sz="1100" b="0" dirty="0">
                          <a:latin typeface="Arial" panose="020B0604020202020204" pitchFamily="34" charset="0"/>
                          <a:cs typeface="Arial" panose="020B0604020202020204" pitchFamily="34" charset="0"/>
                        </a:rPr>
                        <a:t>IP </a:t>
                      </a:r>
                      <a:r>
                        <a:rPr lang="en-US" sz="1100" b="0" dirty="0" err="1">
                          <a:latin typeface="Arial" panose="020B0604020202020204" pitchFamily="34" charset="0"/>
                          <a:cs typeface="Arial" panose="020B0604020202020204" pitchFamily="34" charset="0"/>
                        </a:rPr>
                        <a:t>Addr</a:t>
                      </a:r>
                      <a:endParaRPr lang="en-US" sz="1100" b="0" dirty="0">
                        <a:latin typeface="Arial" panose="020B0604020202020204" pitchFamily="34" charset="0"/>
                        <a:cs typeface="Arial" panose="020B0604020202020204" pitchFamily="34" charset="0"/>
                      </a:endParaRPr>
                    </a:p>
                  </a:txBody>
                  <a:tcPr marL="68580" marR="68580" marT="34290" marB="34290"/>
                </a:tc>
                <a:tc>
                  <a:txBody>
                    <a:bodyPr/>
                    <a:lstStyle/>
                    <a:p>
                      <a:r>
                        <a:rPr lang="en-US" sz="1100" b="0" dirty="0">
                          <a:latin typeface="Arial" panose="020B0604020202020204" pitchFamily="34" charset="0"/>
                          <a:cs typeface="Arial" panose="020B0604020202020204" pitchFamily="34" charset="0"/>
                        </a:rPr>
                        <a:t>Out Label</a:t>
                      </a:r>
                    </a:p>
                  </a:txBody>
                  <a:tcPr marL="68580" marR="68580" marT="34290" marB="34290"/>
                </a:tc>
                <a:extLst>
                  <a:ext uri="{0D108BD9-81ED-4DB2-BD59-A6C34878D82A}">
                    <a16:rowId xmlns:a16="http://schemas.microsoft.com/office/drawing/2014/main" xmlns="" val="3845381455"/>
                  </a:ext>
                </a:extLst>
              </a:tr>
              <a:tr h="335741">
                <a:tc>
                  <a:txBody>
                    <a:bodyPr/>
                    <a:lstStyle/>
                    <a:p>
                      <a:r>
                        <a:rPr lang="en-US" sz="1100" b="0" dirty="0">
                          <a:latin typeface="Arial" panose="020B0604020202020204" pitchFamily="34" charset="0"/>
                          <a:cs typeface="Arial" panose="020B0604020202020204" pitchFamily="34" charset="0"/>
                        </a:rPr>
                        <a:t>2</a:t>
                      </a:r>
                    </a:p>
                  </a:txBody>
                  <a:tcPr marL="68580" marR="68580" marT="34290" marB="34290"/>
                </a:tc>
                <a:tc>
                  <a:txBody>
                    <a:bodyPr/>
                    <a:lstStyle/>
                    <a:p>
                      <a:r>
                        <a:rPr lang="en-US" sz="1100" b="0" dirty="0">
                          <a:latin typeface="Arial" panose="020B0604020202020204" pitchFamily="34" charset="0"/>
                          <a:cs typeface="Arial" panose="020B0604020202020204" pitchFamily="34" charset="0"/>
                        </a:rPr>
                        <a:t>192.4/16</a:t>
                      </a:r>
                    </a:p>
                  </a:txBody>
                  <a:tcPr marL="68580" marR="68580" marT="34290" marB="34290"/>
                </a:tc>
                <a:extLst>
                  <a:ext uri="{0D108BD9-81ED-4DB2-BD59-A6C34878D82A}">
                    <a16:rowId xmlns:a16="http://schemas.microsoft.com/office/drawing/2014/main" xmlns="" val="2412524362"/>
                  </a:ext>
                </a:extLst>
              </a:tr>
              <a:tr h="548640">
                <a:tc>
                  <a:txBody>
                    <a:bodyPr/>
                    <a:lstStyle/>
                    <a:p>
                      <a:r>
                        <a:rPr lang="en-US" sz="1100" b="0" dirty="0">
                          <a:latin typeface="Arial" panose="020B0604020202020204" pitchFamily="34" charset="0"/>
                          <a:cs typeface="Arial" panose="020B0604020202020204" pitchFamily="34" charset="0"/>
                        </a:rPr>
                        <a:t>Remove Label</a:t>
                      </a:r>
                    </a:p>
                  </a:txBody>
                  <a:tcPr marL="68580" marR="68580" marT="34290" marB="34290"/>
                </a:tc>
                <a:tc>
                  <a:txBody>
                    <a:bodyPr/>
                    <a:lstStyle/>
                    <a:p>
                      <a:r>
                        <a:rPr lang="en-US" sz="1100" b="0" dirty="0">
                          <a:latin typeface="Arial" panose="020B0604020202020204" pitchFamily="34" charset="0"/>
                          <a:cs typeface="Arial" panose="020B0604020202020204" pitchFamily="34" charset="0"/>
                        </a:rPr>
                        <a:t>Layer 2 Transport</a:t>
                      </a:r>
                    </a:p>
                  </a:txBody>
                  <a:tcPr marL="68580" marR="68580" marT="34290" marB="34290"/>
                </a:tc>
                <a:extLst>
                  <a:ext uri="{0D108BD9-81ED-4DB2-BD59-A6C34878D82A}">
                    <a16:rowId xmlns:a16="http://schemas.microsoft.com/office/drawing/2014/main" xmlns="" val="3276060675"/>
                  </a:ext>
                </a:extLst>
              </a:tr>
            </a:tbl>
          </a:graphicData>
        </a:graphic>
      </p:graphicFrame>
      <p:sp>
        <p:nvSpPr>
          <p:cNvPr id="13" name="TextBox 12">
            <a:extLst>
              <a:ext uri="{FF2B5EF4-FFF2-40B4-BE49-F238E27FC236}">
                <a16:creationId xmlns:a16="http://schemas.microsoft.com/office/drawing/2014/main" xmlns="" id="{AB151845-9913-014C-892C-F3B63A5564EE}"/>
              </a:ext>
            </a:extLst>
          </p:cNvPr>
          <p:cNvSpPr txBox="1"/>
          <p:nvPr/>
        </p:nvSpPr>
        <p:spPr>
          <a:xfrm>
            <a:off x="2101650" y="4546191"/>
            <a:ext cx="5663376" cy="346249"/>
          </a:xfrm>
          <a:prstGeom prst="rect">
            <a:avLst/>
          </a:prstGeom>
          <a:noFill/>
        </p:spPr>
        <p:txBody>
          <a:bodyPr wrap="square" lIns="68580" tIns="34290" rIns="68580" bIns="34290" rtlCol="0">
            <a:spAutoFit/>
          </a:bodyPr>
          <a:lstStyle/>
          <a:p>
            <a:pPr algn="ctr"/>
            <a:r>
              <a:rPr lang="en-US" sz="1800" dirty="0"/>
              <a:t>“ROUTE AT EDGE, SWITCH IN CORE”</a:t>
            </a:r>
          </a:p>
        </p:txBody>
      </p:sp>
      <p:sp>
        <p:nvSpPr>
          <p:cNvPr id="14" name="TextBox 13">
            <a:extLst>
              <a:ext uri="{FF2B5EF4-FFF2-40B4-BE49-F238E27FC236}">
                <a16:creationId xmlns:a16="http://schemas.microsoft.com/office/drawing/2014/main" xmlns="" id="{6EE1D589-C2C8-C84A-BA95-F7191173E19B}"/>
              </a:ext>
            </a:extLst>
          </p:cNvPr>
          <p:cNvSpPr txBox="1"/>
          <p:nvPr/>
        </p:nvSpPr>
        <p:spPr>
          <a:xfrm>
            <a:off x="2737673" y="251061"/>
            <a:ext cx="2924118" cy="346249"/>
          </a:xfrm>
          <a:prstGeom prst="rect">
            <a:avLst/>
          </a:prstGeom>
          <a:noFill/>
        </p:spPr>
        <p:txBody>
          <a:bodyPr wrap="none" lIns="68580" tIns="34290" rIns="68580" bIns="34290" rtlCol="0">
            <a:spAutoFit/>
          </a:bodyPr>
          <a:lstStyle/>
          <a:p>
            <a:r>
              <a:rPr lang="en-US" sz="1800" dirty="0">
                <a:latin typeface="Arial" panose="020B0604020202020204" pitchFamily="34" charset="0"/>
                <a:cs typeface="Arial" panose="020B0604020202020204" pitchFamily="34" charset="0"/>
              </a:rPr>
              <a:t>Position of LERs and LSRs</a:t>
            </a:r>
          </a:p>
        </p:txBody>
      </p:sp>
    </p:spTree>
    <p:extLst>
      <p:ext uri="{BB962C8B-B14F-4D97-AF65-F5344CB8AC3E}">
        <p14:creationId xmlns:p14="http://schemas.microsoft.com/office/powerpoint/2010/main" val="360963166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AB36B16-1015-C34D-A2FF-9C8E10019A1D}"/>
              </a:ext>
            </a:extLst>
          </p:cNvPr>
          <p:cNvSpPr txBox="1"/>
          <p:nvPr/>
        </p:nvSpPr>
        <p:spPr>
          <a:xfrm>
            <a:off x="1968910" y="907026"/>
            <a:ext cx="5840362" cy="2639184"/>
          </a:xfrm>
          <a:prstGeom prst="rect">
            <a:avLst/>
          </a:prstGeom>
          <a:noFill/>
        </p:spPr>
        <p:txBody>
          <a:bodyPr wrap="square" lIns="68580" tIns="34290" rIns="68580" bIns="34290" rtlCol="0">
            <a:spAutoFit/>
          </a:bodyPr>
          <a:lstStyle/>
          <a:p>
            <a:r>
              <a:rPr lang="en-IN" sz="2700" dirty="0">
                <a:latin typeface="Arial" panose="020B0604020202020204" pitchFamily="34" charset="0"/>
                <a:cs typeface="Arial" panose="020B0604020202020204" pitchFamily="34" charset="0"/>
              </a:rPr>
              <a:t>Forward Equivalence Class – FEC</a:t>
            </a:r>
          </a:p>
          <a:p>
            <a:endParaRPr lang="en-IN" sz="1800" dirty="0">
              <a:latin typeface="Arial" panose="020B0604020202020204" pitchFamily="34" charset="0"/>
              <a:cs typeface="Arial" panose="020B0604020202020204" pitchFamily="34" charset="0"/>
            </a:endParaRPr>
          </a:p>
          <a:p>
            <a:pPr marL="214313" indent="-214313">
              <a:buFont typeface="Arial" panose="020B0604020202020204" pitchFamily="34" charset="0"/>
              <a:buChar char="•"/>
            </a:pPr>
            <a:r>
              <a:rPr lang="en-IN" sz="1800" dirty="0">
                <a:latin typeface="Arial" panose="020B0604020202020204" pitchFamily="34" charset="0"/>
                <a:cs typeface="Arial" panose="020B0604020202020204" pitchFamily="34" charset="0"/>
              </a:rPr>
              <a:t>Is a representation of a group of packets that share the same requirements for their transport.</a:t>
            </a:r>
          </a:p>
          <a:p>
            <a:pPr marL="214313" indent="-214313">
              <a:buFont typeface="Arial" panose="020B0604020202020204" pitchFamily="34" charset="0"/>
              <a:buChar char="•"/>
            </a:pPr>
            <a:endParaRPr lang="en-IN" sz="1800" dirty="0">
              <a:latin typeface="Arial" panose="020B0604020202020204" pitchFamily="34" charset="0"/>
              <a:cs typeface="Arial" panose="020B0604020202020204" pitchFamily="34" charset="0"/>
            </a:endParaRPr>
          </a:p>
          <a:p>
            <a:pPr marL="214313" indent="-214313">
              <a:buFont typeface="Arial" panose="020B0604020202020204" pitchFamily="34" charset="0"/>
              <a:buChar char="•"/>
            </a:pPr>
            <a:r>
              <a:rPr lang="en-IN" sz="1800" dirty="0">
                <a:latin typeface="Arial" panose="020B0604020202020204" pitchFamily="34" charset="0"/>
                <a:cs typeface="Arial" panose="020B0604020202020204" pitchFamily="34" charset="0"/>
              </a:rPr>
              <a:t>The assignment of a particular packet to a particular FEC is done just once(when the packet enters the network).</a:t>
            </a:r>
          </a:p>
          <a:p>
            <a:endParaRPr lang="en-US" dirty="0"/>
          </a:p>
        </p:txBody>
      </p:sp>
    </p:spTree>
    <p:extLst>
      <p:ext uri="{BB962C8B-B14F-4D97-AF65-F5344CB8AC3E}">
        <p14:creationId xmlns:p14="http://schemas.microsoft.com/office/powerpoint/2010/main" val="397318407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2BF8FF43-4DDE-724E-B189-855963FEF329}"/>
              </a:ext>
            </a:extLst>
          </p:cNvPr>
          <p:cNvPicPr>
            <a:picLocks noChangeAspect="1"/>
          </p:cNvPicPr>
          <p:nvPr/>
        </p:nvPicPr>
        <p:blipFill>
          <a:blip r:embed="rId2"/>
          <a:stretch>
            <a:fillRect/>
          </a:stretch>
        </p:blipFill>
        <p:spPr>
          <a:xfrm>
            <a:off x="1669168" y="1024643"/>
            <a:ext cx="1373792" cy="474714"/>
          </a:xfrm>
          <a:prstGeom prst="rect">
            <a:avLst/>
          </a:prstGeom>
        </p:spPr>
      </p:pic>
      <p:pic>
        <p:nvPicPr>
          <p:cNvPr id="6" name="Picture 5">
            <a:extLst>
              <a:ext uri="{FF2B5EF4-FFF2-40B4-BE49-F238E27FC236}">
                <a16:creationId xmlns:a16="http://schemas.microsoft.com/office/drawing/2014/main" xmlns="" id="{AD7E63EE-61CD-594F-9263-C064E60E230B}"/>
              </a:ext>
            </a:extLst>
          </p:cNvPr>
          <p:cNvPicPr>
            <a:picLocks noChangeAspect="1"/>
          </p:cNvPicPr>
          <p:nvPr/>
        </p:nvPicPr>
        <p:blipFill>
          <a:blip r:embed="rId2"/>
          <a:stretch>
            <a:fillRect/>
          </a:stretch>
        </p:blipFill>
        <p:spPr>
          <a:xfrm>
            <a:off x="3575394" y="1054967"/>
            <a:ext cx="1373792" cy="474714"/>
          </a:xfrm>
          <a:prstGeom prst="rect">
            <a:avLst/>
          </a:prstGeom>
        </p:spPr>
      </p:pic>
      <p:pic>
        <p:nvPicPr>
          <p:cNvPr id="7" name="Picture 6">
            <a:extLst>
              <a:ext uri="{FF2B5EF4-FFF2-40B4-BE49-F238E27FC236}">
                <a16:creationId xmlns:a16="http://schemas.microsoft.com/office/drawing/2014/main" xmlns="" id="{C771B543-15A2-984F-9A35-8FC91EC125FA}"/>
              </a:ext>
            </a:extLst>
          </p:cNvPr>
          <p:cNvPicPr>
            <a:picLocks noChangeAspect="1"/>
          </p:cNvPicPr>
          <p:nvPr/>
        </p:nvPicPr>
        <p:blipFill>
          <a:blip r:embed="rId2"/>
          <a:stretch>
            <a:fillRect/>
          </a:stretch>
        </p:blipFill>
        <p:spPr>
          <a:xfrm>
            <a:off x="5449059" y="1053120"/>
            <a:ext cx="1373792" cy="474714"/>
          </a:xfrm>
          <a:prstGeom prst="rect">
            <a:avLst/>
          </a:prstGeom>
        </p:spPr>
      </p:pic>
      <p:pic>
        <p:nvPicPr>
          <p:cNvPr id="8" name="Picture 7">
            <a:extLst>
              <a:ext uri="{FF2B5EF4-FFF2-40B4-BE49-F238E27FC236}">
                <a16:creationId xmlns:a16="http://schemas.microsoft.com/office/drawing/2014/main" xmlns="" id="{3C5703B1-54FA-3641-8DC0-ABBB27CA7B13}"/>
              </a:ext>
            </a:extLst>
          </p:cNvPr>
          <p:cNvPicPr>
            <a:picLocks noChangeAspect="1"/>
          </p:cNvPicPr>
          <p:nvPr/>
        </p:nvPicPr>
        <p:blipFill>
          <a:blip r:embed="rId2"/>
          <a:stretch>
            <a:fillRect/>
          </a:stretch>
        </p:blipFill>
        <p:spPr>
          <a:xfrm>
            <a:off x="7257373" y="1037822"/>
            <a:ext cx="1373792" cy="474714"/>
          </a:xfrm>
          <a:prstGeom prst="rect">
            <a:avLst/>
          </a:prstGeom>
        </p:spPr>
      </p:pic>
      <p:sp>
        <p:nvSpPr>
          <p:cNvPr id="10" name="Up Arrow 9">
            <a:extLst>
              <a:ext uri="{FF2B5EF4-FFF2-40B4-BE49-F238E27FC236}">
                <a16:creationId xmlns:a16="http://schemas.microsoft.com/office/drawing/2014/main" xmlns="" id="{50B687D1-D60A-E644-9D98-FEBC83B01C69}"/>
              </a:ext>
            </a:extLst>
          </p:cNvPr>
          <p:cNvSpPr/>
          <p:nvPr/>
        </p:nvSpPr>
        <p:spPr>
          <a:xfrm rot="5400000">
            <a:off x="3292033" y="1004179"/>
            <a:ext cx="34289" cy="54200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11" name="Up Arrow 10">
            <a:extLst>
              <a:ext uri="{FF2B5EF4-FFF2-40B4-BE49-F238E27FC236}">
                <a16:creationId xmlns:a16="http://schemas.microsoft.com/office/drawing/2014/main" xmlns="" id="{F92F6E3C-6466-A741-9A0C-6B8C13C86BD9}"/>
              </a:ext>
            </a:extLst>
          </p:cNvPr>
          <p:cNvSpPr/>
          <p:nvPr/>
        </p:nvSpPr>
        <p:spPr>
          <a:xfrm rot="5400000">
            <a:off x="5193473" y="1019476"/>
            <a:ext cx="34289" cy="54200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12" name="Up Arrow 11">
            <a:extLst>
              <a:ext uri="{FF2B5EF4-FFF2-40B4-BE49-F238E27FC236}">
                <a16:creationId xmlns:a16="http://schemas.microsoft.com/office/drawing/2014/main" xmlns="" id="{D14C6FC7-34DC-7C4E-A6E4-813FCE97841E}"/>
              </a:ext>
            </a:extLst>
          </p:cNvPr>
          <p:cNvSpPr/>
          <p:nvPr/>
        </p:nvSpPr>
        <p:spPr>
          <a:xfrm rot="5400000">
            <a:off x="6997506" y="1016525"/>
            <a:ext cx="34289" cy="54200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13" name="Up Arrow 12">
            <a:extLst>
              <a:ext uri="{FF2B5EF4-FFF2-40B4-BE49-F238E27FC236}">
                <a16:creationId xmlns:a16="http://schemas.microsoft.com/office/drawing/2014/main" xmlns="" id="{91FD8E63-E619-9947-8CD4-162ED55F3696}"/>
              </a:ext>
            </a:extLst>
          </p:cNvPr>
          <p:cNvSpPr/>
          <p:nvPr/>
        </p:nvSpPr>
        <p:spPr>
          <a:xfrm rot="5400000">
            <a:off x="8730051" y="1098304"/>
            <a:ext cx="34289" cy="44702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14" name="Up Arrow 13">
            <a:extLst>
              <a:ext uri="{FF2B5EF4-FFF2-40B4-BE49-F238E27FC236}">
                <a16:creationId xmlns:a16="http://schemas.microsoft.com/office/drawing/2014/main" xmlns="" id="{41E767B0-E3F2-1143-9D49-49DECBA4D24D}"/>
              </a:ext>
            </a:extLst>
          </p:cNvPr>
          <p:cNvSpPr/>
          <p:nvPr/>
        </p:nvSpPr>
        <p:spPr>
          <a:xfrm rot="5400000">
            <a:off x="1324934" y="1014682"/>
            <a:ext cx="34289" cy="54200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graphicFrame>
        <p:nvGraphicFramePr>
          <p:cNvPr id="15" name="Table 14">
            <a:extLst>
              <a:ext uri="{FF2B5EF4-FFF2-40B4-BE49-F238E27FC236}">
                <a16:creationId xmlns:a16="http://schemas.microsoft.com/office/drawing/2014/main" xmlns="" id="{1E95B380-41F6-F240-A47B-9D13716A3106}"/>
              </a:ext>
            </a:extLst>
          </p:cNvPr>
          <p:cNvGraphicFramePr>
            <a:graphicFrameLocks noGrp="1"/>
          </p:cNvGraphicFramePr>
          <p:nvPr>
            <p:extLst>
              <p:ext uri="{D42A27DB-BD31-4B8C-83A1-F6EECF244321}">
                <p14:modId xmlns:p14="http://schemas.microsoft.com/office/powerpoint/2010/main" val="761487012"/>
              </p:ext>
            </p:extLst>
          </p:nvPr>
        </p:nvGraphicFramePr>
        <p:xfrm>
          <a:off x="2356063" y="2068666"/>
          <a:ext cx="1141772" cy="236220"/>
        </p:xfrm>
        <a:graphic>
          <a:graphicData uri="http://schemas.openxmlformats.org/drawingml/2006/table">
            <a:tbl>
              <a:tblPr firstRow="1" bandRow="1">
                <a:tableStyleId>{0505E3EF-67EA-436B-97B2-0124C06EBD24}</a:tableStyleId>
              </a:tblPr>
              <a:tblGrid>
                <a:gridCol w="570886">
                  <a:extLst>
                    <a:ext uri="{9D8B030D-6E8A-4147-A177-3AD203B41FA5}">
                      <a16:colId xmlns:a16="http://schemas.microsoft.com/office/drawing/2014/main" xmlns="" val="1879623143"/>
                    </a:ext>
                  </a:extLst>
                </a:gridCol>
                <a:gridCol w="570886">
                  <a:extLst>
                    <a:ext uri="{9D8B030D-6E8A-4147-A177-3AD203B41FA5}">
                      <a16:colId xmlns:a16="http://schemas.microsoft.com/office/drawing/2014/main" xmlns="" val="2045704307"/>
                    </a:ext>
                  </a:extLst>
                </a:gridCol>
              </a:tblGrid>
              <a:tr h="228600">
                <a:tc>
                  <a:txBody>
                    <a:bodyPr/>
                    <a:lstStyle/>
                    <a:p>
                      <a:r>
                        <a:rPr lang="en-US" sz="1100" dirty="0"/>
                        <a:t>IP1</a:t>
                      </a:r>
                    </a:p>
                  </a:txBody>
                  <a:tcPr marL="68580" marR="68580" marT="34290" marB="34290"/>
                </a:tc>
                <a:tc>
                  <a:txBody>
                    <a:bodyPr/>
                    <a:lstStyle/>
                    <a:p>
                      <a:r>
                        <a:rPr lang="en-US" sz="1100" dirty="0"/>
                        <a:t>#L1</a:t>
                      </a:r>
                    </a:p>
                  </a:txBody>
                  <a:tcPr marL="68580" marR="68580" marT="34290" marB="34290"/>
                </a:tc>
                <a:extLst>
                  <a:ext uri="{0D108BD9-81ED-4DB2-BD59-A6C34878D82A}">
                    <a16:rowId xmlns:a16="http://schemas.microsoft.com/office/drawing/2014/main" xmlns="" val="3926247594"/>
                  </a:ext>
                </a:extLst>
              </a:tr>
            </a:tbl>
          </a:graphicData>
        </a:graphic>
      </p:graphicFrame>
      <p:graphicFrame>
        <p:nvGraphicFramePr>
          <p:cNvPr id="16" name="Table 15">
            <a:extLst>
              <a:ext uri="{FF2B5EF4-FFF2-40B4-BE49-F238E27FC236}">
                <a16:creationId xmlns:a16="http://schemas.microsoft.com/office/drawing/2014/main" xmlns="" id="{5599C5F0-13F2-DC46-9DFC-E5D667E71A5F}"/>
              </a:ext>
            </a:extLst>
          </p:cNvPr>
          <p:cNvGraphicFramePr>
            <a:graphicFrameLocks noGrp="1"/>
          </p:cNvGraphicFramePr>
          <p:nvPr>
            <p:extLst>
              <p:ext uri="{D42A27DB-BD31-4B8C-83A1-F6EECF244321}">
                <p14:modId xmlns:p14="http://schemas.microsoft.com/office/powerpoint/2010/main" val="3498110276"/>
              </p:ext>
            </p:extLst>
          </p:nvPr>
        </p:nvGraphicFramePr>
        <p:xfrm>
          <a:off x="4573850" y="2106479"/>
          <a:ext cx="1141772" cy="236220"/>
        </p:xfrm>
        <a:graphic>
          <a:graphicData uri="http://schemas.openxmlformats.org/drawingml/2006/table">
            <a:tbl>
              <a:tblPr firstRow="1" bandRow="1">
                <a:tableStyleId>{0505E3EF-67EA-436B-97B2-0124C06EBD24}</a:tableStyleId>
              </a:tblPr>
              <a:tblGrid>
                <a:gridCol w="570886">
                  <a:extLst>
                    <a:ext uri="{9D8B030D-6E8A-4147-A177-3AD203B41FA5}">
                      <a16:colId xmlns:a16="http://schemas.microsoft.com/office/drawing/2014/main" xmlns="" val="1879623143"/>
                    </a:ext>
                  </a:extLst>
                </a:gridCol>
                <a:gridCol w="570886">
                  <a:extLst>
                    <a:ext uri="{9D8B030D-6E8A-4147-A177-3AD203B41FA5}">
                      <a16:colId xmlns:a16="http://schemas.microsoft.com/office/drawing/2014/main" xmlns="" val="2045704307"/>
                    </a:ext>
                  </a:extLst>
                </a:gridCol>
              </a:tblGrid>
              <a:tr h="2286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IP1</a:t>
                      </a:r>
                    </a:p>
                  </a:txBody>
                  <a:tcPr marL="68580" marR="68580" marT="34290" marB="34290"/>
                </a:tc>
                <a:tc>
                  <a:txBody>
                    <a:bodyPr/>
                    <a:lstStyle/>
                    <a:p>
                      <a:r>
                        <a:rPr lang="en-US" sz="1100" dirty="0"/>
                        <a:t>#L2</a:t>
                      </a:r>
                    </a:p>
                  </a:txBody>
                  <a:tcPr marL="68580" marR="68580" marT="34290" marB="34290"/>
                </a:tc>
                <a:extLst>
                  <a:ext uri="{0D108BD9-81ED-4DB2-BD59-A6C34878D82A}">
                    <a16:rowId xmlns:a16="http://schemas.microsoft.com/office/drawing/2014/main" xmlns="" val="3926247594"/>
                  </a:ext>
                </a:extLst>
              </a:tr>
            </a:tbl>
          </a:graphicData>
        </a:graphic>
      </p:graphicFrame>
      <p:graphicFrame>
        <p:nvGraphicFramePr>
          <p:cNvPr id="17" name="Table 16">
            <a:extLst>
              <a:ext uri="{FF2B5EF4-FFF2-40B4-BE49-F238E27FC236}">
                <a16:creationId xmlns:a16="http://schemas.microsoft.com/office/drawing/2014/main" xmlns="" id="{14D705AB-BDE0-7643-91CA-DD075D272E6D}"/>
              </a:ext>
            </a:extLst>
          </p:cNvPr>
          <p:cNvGraphicFramePr>
            <a:graphicFrameLocks noGrp="1"/>
          </p:cNvGraphicFramePr>
          <p:nvPr>
            <p:extLst>
              <p:ext uri="{D42A27DB-BD31-4B8C-83A1-F6EECF244321}">
                <p14:modId xmlns:p14="http://schemas.microsoft.com/office/powerpoint/2010/main" val="2199506748"/>
              </p:ext>
            </p:extLst>
          </p:nvPr>
        </p:nvGraphicFramePr>
        <p:xfrm>
          <a:off x="6563040" y="2068666"/>
          <a:ext cx="1141772" cy="236220"/>
        </p:xfrm>
        <a:graphic>
          <a:graphicData uri="http://schemas.openxmlformats.org/drawingml/2006/table">
            <a:tbl>
              <a:tblPr firstRow="1" bandRow="1">
                <a:tableStyleId>{0505E3EF-67EA-436B-97B2-0124C06EBD24}</a:tableStyleId>
              </a:tblPr>
              <a:tblGrid>
                <a:gridCol w="570886">
                  <a:extLst>
                    <a:ext uri="{9D8B030D-6E8A-4147-A177-3AD203B41FA5}">
                      <a16:colId xmlns:a16="http://schemas.microsoft.com/office/drawing/2014/main" xmlns="" val="1879623143"/>
                    </a:ext>
                  </a:extLst>
                </a:gridCol>
                <a:gridCol w="570886">
                  <a:extLst>
                    <a:ext uri="{9D8B030D-6E8A-4147-A177-3AD203B41FA5}">
                      <a16:colId xmlns:a16="http://schemas.microsoft.com/office/drawing/2014/main" xmlns="" val="2045704307"/>
                    </a:ext>
                  </a:extLst>
                </a:gridCol>
              </a:tblGrid>
              <a:tr h="2286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IP1</a:t>
                      </a:r>
                    </a:p>
                  </a:txBody>
                  <a:tcPr marL="68580" marR="68580" marT="34290" marB="34290"/>
                </a:tc>
                <a:tc>
                  <a:txBody>
                    <a:bodyPr/>
                    <a:lstStyle/>
                    <a:p>
                      <a:r>
                        <a:rPr lang="en-US" sz="1100" dirty="0"/>
                        <a:t>#L3</a:t>
                      </a:r>
                    </a:p>
                  </a:txBody>
                  <a:tcPr marL="68580" marR="68580" marT="34290" marB="34290"/>
                </a:tc>
                <a:extLst>
                  <a:ext uri="{0D108BD9-81ED-4DB2-BD59-A6C34878D82A}">
                    <a16:rowId xmlns:a16="http://schemas.microsoft.com/office/drawing/2014/main" xmlns="" val="3926247594"/>
                  </a:ext>
                </a:extLst>
              </a:tr>
            </a:tbl>
          </a:graphicData>
        </a:graphic>
      </p:graphicFrame>
      <p:graphicFrame>
        <p:nvGraphicFramePr>
          <p:cNvPr id="18" name="Table 17">
            <a:extLst>
              <a:ext uri="{FF2B5EF4-FFF2-40B4-BE49-F238E27FC236}">
                <a16:creationId xmlns:a16="http://schemas.microsoft.com/office/drawing/2014/main" xmlns="" id="{FC2598BC-3371-CB46-BFE1-94B502D6025E}"/>
              </a:ext>
            </a:extLst>
          </p:cNvPr>
          <p:cNvGraphicFramePr>
            <a:graphicFrameLocks noGrp="1"/>
          </p:cNvGraphicFramePr>
          <p:nvPr>
            <p:extLst>
              <p:ext uri="{D42A27DB-BD31-4B8C-83A1-F6EECF244321}">
                <p14:modId xmlns:p14="http://schemas.microsoft.com/office/powerpoint/2010/main" val="381742753"/>
              </p:ext>
            </p:extLst>
          </p:nvPr>
        </p:nvGraphicFramePr>
        <p:xfrm>
          <a:off x="2356063" y="2521571"/>
          <a:ext cx="1141772" cy="236220"/>
        </p:xfrm>
        <a:graphic>
          <a:graphicData uri="http://schemas.openxmlformats.org/drawingml/2006/table">
            <a:tbl>
              <a:tblPr firstRow="1" bandRow="1">
                <a:tableStyleId>{0505E3EF-67EA-436B-97B2-0124C06EBD24}</a:tableStyleId>
              </a:tblPr>
              <a:tblGrid>
                <a:gridCol w="570886">
                  <a:extLst>
                    <a:ext uri="{9D8B030D-6E8A-4147-A177-3AD203B41FA5}">
                      <a16:colId xmlns:a16="http://schemas.microsoft.com/office/drawing/2014/main" xmlns="" val="1879623143"/>
                    </a:ext>
                  </a:extLst>
                </a:gridCol>
                <a:gridCol w="570886">
                  <a:extLst>
                    <a:ext uri="{9D8B030D-6E8A-4147-A177-3AD203B41FA5}">
                      <a16:colId xmlns:a16="http://schemas.microsoft.com/office/drawing/2014/main" xmlns="" val="2045704307"/>
                    </a:ext>
                  </a:extLst>
                </a:gridCol>
              </a:tblGrid>
              <a:tr h="2286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IP2</a:t>
                      </a:r>
                    </a:p>
                  </a:txBody>
                  <a:tcPr marL="68580" marR="68580" marT="34290" marB="34290"/>
                </a:tc>
                <a:tc>
                  <a:txBody>
                    <a:bodyPr/>
                    <a:lstStyle/>
                    <a:p>
                      <a:r>
                        <a:rPr lang="en-US" sz="1100" dirty="0"/>
                        <a:t>#L1</a:t>
                      </a:r>
                    </a:p>
                  </a:txBody>
                  <a:tcPr marL="68580" marR="68580" marT="34290" marB="34290"/>
                </a:tc>
                <a:extLst>
                  <a:ext uri="{0D108BD9-81ED-4DB2-BD59-A6C34878D82A}">
                    <a16:rowId xmlns:a16="http://schemas.microsoft.com/office/drawing/2014/main" xmlns="" val="3926247594"/>
                  </a:ext>
                </a:extLst>
              </a:tr>
            </a:tbl>
          </a:graphicData>
        </a:graphic>
      </p:graphicFrame>
      <p:graphicFrame>
        <p:nvGraphicFramePr>
          <p:cNvPr id="19" name="Table 18">
            <a:extLst>
              <a:ext uri="{FF2B5EF4-FFF2-40B4-BE49-F238E27FC236}">
                <a16:creationId xmlns:a16="http://schemas.microsoft.com/office/drawing/2014/main" xmlns="" id="{695002B5-2B13-9B42-82EC-67D47492037E}"/>
              </a:ext>
            </a:extLst>
          </p:cNvPr>
          <p:cNvGraphicFramePr>
            <a:graphicFrameLocks noGrp="1"/>
          </p:cNvGraphicFramePr>
          <p:nvPr>
            <p:extLst>
              <p:ext uri="{D42A27DB-BD31-4B8C-83A1-F6EECF244321}">
                <p14:modId xmlns:p14="http://schemas.microsoft.com/office/powerpoint/2010/main" val="1801814801"/>
              </p:ext>
            </p:extLst>
          </p:nvPr>
        </p:nvGraphicFramePr>
        <p:xfrm>
          <a:off x="4554920" y="2521571"/>
          <a:ext cx="1141772" cy="236220"/>
        </p:xfrm>
        <a:graphic>
          <a:graphicData uri="http://schemas.openxmlformats.org/drawingml/2006/table">
            <a:tbl>
              <a:tblPr firstRow="1" bandRow="1">
                <a:tableStyleId>{0505E3EF-67EA-436B-97B2-0124C06EBD24}</a:tableStyleId>
              </a:tblPr>
              <a:tblGrid>
                <a:gridCol w="570886">
                  <a:extLst>
                    <a:ext uri="{9D8B030D-6E8A-4147-A177-3AD203B41FA5}">
                      <a16:colId xmlns:a16="http://schemas.microsoft.com/office/drawing/2014/main" xmlns="" val="1879623143"/>
                    </a:ext>
                  </a:extLst>
                </a:gridCol>
                <a:gridCol w="570886">
                  <a:extLst>
                    <a:ext uri="{9D8B030D-6E8A-4147-A177-3AD203B41FA5}">
                      <a16:colId xmlns:a16="http://schemas.microsoft.com/office/drawing/2014/main" xmlns="" val="2045704307"/>
                    </a:ext>
                  </a:extLst>
                </a:gridCol>
              </a:tblGrid>
              <a:tr h="2286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IP2</a:t>
                      </a:r>
                    </a:p>
                  </a:txBody>
                  <a:tcPr marL="68580" marR="68580" marT="34290" marB="34290"/>
                </a:tc>
                <a:tc>
                  <a:txBody>
                    <a:bodyPr/>
                    <a:lstStyle/>
                    <a:p>
                      <a:r>
                        <a:rPr lang="en-US" sz="1100" dirty="0"/>
                        <a:t>#L2</a:t>
                      </a:r>
                    </a:p>
                  </a:txBody>
                  <a:tcPr marL="68580" marR="68580" marT="34290" marB="34290"/>
                </a:tc>
                <a:extLst>
                  <a:ext uri="{0D108BD9-81ED-4DB2-BD59-A6C34878D82A}">
                    <a16:rowId xmlns:a16="http://schemas.microsoft.com/office/drawing/2014/main" xmlns="" val="3926247594"/>
                  </a:ext>
                </a:extLst>
              </a:tr>
            </a:tbl>
          </a:graphicData>
        </a:graphic>
      </p:graphicFrame>
      <p:graphicFrame>
        <p:nvGraphicFramePr>
          <p:cNvPr id="20" name="Table 19">
            <a:extLst>
              <a:ext uri="{FF2B5EF4-FFF2-40B4-BE49-F238E27FC236}">
                <a16:creationId xmlns:a16="http://schemas.microsoft.com/office/drawing/2014/main" xmlns="" id="{2036FB3B-130B-604C-823F-AAB357DE7112}"/>
              </a:ext>
            </a:extLst>
          </p:cNvPr>
          <p:cNvGraphicFramePr>
            <a:graphicFrameLocks noGrp="1"/>
          </p:cNvGraphicFramePr>
          <p:nvPr>
            <p:extLst>
              <p:ext uri="{D42A27DB-BD31-4B8C-83A1-F6EECF244321}">
                <p14:modId xmlns:p14="http://schemas.microsoft.com/office/powerpoint/2010/main" val="157969764"/>
              </p:ext>
            </p:extLst>
          </p:nvPr>
        </p:nvGraphicFramePr>
        <p:xfrm>
          <a:off x="6563040" y="2521571"/>
          <a:ext cx="1141772" cy="236220"/>
        </p:xfrm>
        <a:graphic>
          <a:graphicData uri="http://schemas.openxmlformats.org/drawingml/2006/table">
            <a:tbl>
              <a:tblPr firstRow="1" bandRow="1">
                <a:tableStyleId>{0505E3EF-67EA-436B-97B2-0124C06EBD24}</a:tableStyleId>
              </a:tblPr>
              <a:tblGrid>
                <a:gridCol w="570886">
                  <a:extLst>
                    <a:ext uri="{9D8B030D-6E8A-4147-A177-3AD203B41FA5}">
                      <a16:colId xmlns:a16="http://schemas.microsoft.com/office/drawing/2014/main" xmlns="" val="1879623143"/>
                    </a:ext>
                  </a:extLst>
                </a:gridCol>
                <a:gridCol w="570886">
                  <a:extLst>
                    <a:ext uri="{9D8B030D-6E8A-4147-A177-3AD203B41FA5}">
                      <a16:colId xmlns:a16="http://schemas.microsoft.com/office/drawing/2014/main" xmlns="" val="2045704307"/>
                    </a:ext>
                  </a:extLst>
                </a:gridCol>
              </a:tblGrid>
              <a:tr h="2286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IP2</a:t>
                      </a:r>
                    </a:p>
                  </a:txBody>
                  <a:tcPr marL="68580" marR="68580" marT="34290" marB="34290"/>
                </a:tc>
                <a:tc>
                  <a:txBody>
                    <a:bodyPr/>
                    <a:lstStyle/>
                    <a:p>
                      <a:r>
                        <a:rPr lang="en-US" sz="1100" dirty="0"/>
                        <a:t>#L3</a:t>
                      </a:r>
                    </a:p>
                  </a:txBody>
                  <a:tcPr marL="68580" marR="68580" marT="34290" marB="34290"/>
                </a:tc>
                <a:extLst>
                  <a:ext uri="{0D108BD9-81ED-4DB2-BD59-A6C34878D82A}">
                    <a16:rowId xmlns:a16="http://schemas.microsoft.com/office/drawing/2014/main" xmlns="" val="3926247594"/>
                  </a:ext>
                </a:extLst>
              </a:tr>
            </a:tbl>
          </a:graphicData>
        </a:graphic>
      </p:graphicFrame>
      <p:sp>
        <p:nvSpPr>
          <p:cNvPr id="21" name="Up Arrow 20">
            <a:extLst>
              <a:ext uri="{FF2B5EF4-FFF2-40B4-BE49-F238E27FC236}">
                <a16:creationId xmlns:a16="http://schemas.microsoft.com/office/drawing/2014/main" xmlns="" id="{60720EFF-3BBC-8E4B-8FC8-FB0B03FF3F22}"/>
              </a:ext>
            </a:extLst>
          </p:cNvPr>
          <p:cNvSpPr/>
          <p:nvPr/>
        </p:nvSpPr>
        <p:spPr>
          <a:xfrm rot="5400000">
            <a:off x="1439234" y="1128982"/>
            <a:ext cx="34289" cy="54200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22" name="Up Arrow 21">
            <a:extLst>
              <a:ext uri="{FF2B5EF4-FFF2-40B4-BE49-F238E27FC236}">
                <a16:creationId xmlns:a16="http://schemas.microsoft.com/office/drawing/2014/main" xmlns="" id="{9432744C-EC84-914D-BADC-A9239823DE96}"/>
              </a:ext>
            </a:extLst>
          </p:cNvPr>
          <p:cNvSpPr/>
          <p:nvPr/>
        </p:nvSpPr>
        <p:spPr>
          <a:xfrm rot="3517675">
            <a:off x="1704814" y="2489842"/>
            <a:ext cx="121658" cy="54200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23" name="Up Arrow 22">
            <a:extLst>
              <a:ext uri="{FF2B5EF4-FFF2-40B4-BE49-F238E27FC236}">
                <a16:creationId xmlns:a16="http://schemas.microsoft.com/office/drawing/2014/main" xmlns="" id="{1D43B63B-CFD5-864A-9A4C-7F87927BA077}"/>
              </a:ext>
            </a:extLst>
          </p:cNvPr>
          <p:cNvSpPr/>
          <p:nvPr/>
        </p:nvSpPr>
        <p:spPr>
          <a:xfrm rot="6587099">
            <a:off x="8012292" y="2467763"/>
            <a:ext cx="147434" cy="54200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graphicFrame>
        <p:nvGraphicFramePr>
          <p:cNvPr id="25" name="Table 24">
            <a:extLst>
              <a:ext uri="{FF2B5EF4-FFF2-40B4-BE49-F238E27FC236}">
                <a16:creationId xmlns:a16="http://schemas.microsoft.com/office/drawing/2014/main" xmlns="" id="{F7FC5CD7-F16C-5949-B838-9F1542CE196C}"/>
              </a:ext>
            </a:extLst>
          </p:cNvPr>
          <p:cNvGraphicFramePr>
            <a:graphicFrameLocks noGrp="1"/>
          </p:cNvGraphicFramePr>
          <p:nvPr>
            <p:extLst>
              <p:ext uri="{D42A27DB-BD31-4B8C-83A1-F6EECF244321}">
                <p14:modId xmlns:p14="http://schemas.microsoft.com/office/powerpoint/2010/main" val="3445949366"/>
              </p:ext>
            </p:extLst>
          </p:nvPr>
        </p:nvGraphicFramePr>
        <p:xfrm>
          <a:off x="871690" y="1824011"/>
          <a:ext cx="542003" cy="278130"/>
        </p:xfrm>
        <a:graphic>
          <a:graphicData uri="http://schemas.openxmlformats.org/drawingml/2006/table">
            <a:tbl>
              <a:tblPr firstRow="1" bandRow="1">
                <a:tableStyleId>{0505E3EF-67EA-436B-97B2-0124C06EBD24}</a:tableStyleId>
              </a:tblPr>
              <a:tblGrid>
                <a:gridCol w="542003">
                  <a:extLst>
                    <a:ext uri="{9D8B030D-6E8A-4147-A177-3AD203B41FA5}">
                      <a16:colId xmlns:a16="http://schemas.microsoft.com/office/drawing/2014/main" xmlns="" val="327338665"/>
                    </a:ext>
                  </a:extLst>
                </a:gridCol>
              </a:tblGrid>
              <a:tr h="278130">
                <a:tc>
                  <a:txBody>
                    <a:bodyPr/>
                    <a:lstStyle/>
                    <a:p>
                      <a:r>
                        <a:rPr lang="en-US" sz="1100" dirty="0"/>
                        <a:t>IP1</a:t>
                      </a:r>
                    </a:p>
                  </a:txBody>
                  <a:tcPr marL="68580" marR="68580" marT="34290" marB="34290"/>
                </a:tc>
                <a:extLst>
                  <a:ext uri="{0D108BD9-81ED-4DB2-BD59-A6C34878D82A}">
                    <a16:rowId xmlns:a16="http://schemas.microsoft.com/office/drawing/2014/main" xmlns="" val="1412988537"/>
                  </a:ext>
                </a:extLst>
              </a:tr>
            </a:tbl>
          </a:graphicData>
        </a:graphic>
      </p:graphicFrame>
      <p:graphicFrame>
        <p:nvGraphicFramePr>
          <p:cNvPr id="26" name="Table 25">
            <a:extLst>
              <a:ext uri="{FF2B5EF4-FFF2-40B4-BE49-F238E27FC236}">
                <a16:creationId xmlns:a16="http://schemas.microsoft.com/office/drawing/2014/main" xmlns="" id="{DBD20521-0C0A-7E4A-8AE5-F11C1A008B25}"/>
              </a:ext>
            </a:extLst>
          </p:cNvPr>
          <p:cNvGraphicFramePr>
            <a:graphicFrameLocks noGrp="1"/>
          </p:cNvGraphicFramePr>
          <p:nvPr>
            <p:extLst>
              <p:ext uri="{D42A27DB-BD31-4B8C-83A1-F6EECF244321}">
                <p14:modId xmlns:p14="http://schemas.microsoft.com/office/powerpoint/2010/main" val="455855715"/>
              </p:ext>
            </p:extLst>
          </p:nvPr>
        </p:nvGraphicFramePr>
        <p:xfrm>
          <a:off x="912022" y="2856435"/>
          <a:ext cx="542003" cy="278130"/>
        </p:xfrm>
        <a:graphic>
          <a:graphicData uri="http://schemas.openxmlformats.org/drawingml/2006/table">
            <a:tbl>
              <a:tblPr firstRow="1" bandRow="1">
                <a:tableStyleId>{0505E3EF-67EA-436B-97B2-0124C06EBD24}</a:tableStyleId>
              </a:tblPr>
              <a:tblGrid>
                <a:gridCol w="542003">
                  <a:extLst>
                    <a:ext uri="{9D8B030D-6E8A-4147-A177-3AD203B41FA5}">
                      <a16:colId xmlns:a16="http://schemas.microsoft.com/office/drawing/2014/main" xmlns="" val="327338665"/>
                    </a:ext>
                  </a:extLst>
                </a:gridCol>
              </a:tblGrid>
              <a:tr h="278130">
                <a:tc>
                  <a:txBody>
                    <a:bodyPr/>
                    <a:lstStyle/>
                    <a:p>
                      <a:r>
                        <a:rPr lang="en-US" sz="1100" dirty="0"/>
                        <a:t>IP2</a:t>
                      </a:r>
                    </a:p>
                  </a:txBody>
                  <a:tcPr marL="68580" marR="68580" marT="34290" marB="34290"/>
                </a:tc>
                <a:extLst>
                  <a:ext uri="{0D108BD9-81ED-4DB2-BD59-A6C34878D82A}">
                    <a16:rowId xmlns:a16="http://schemas.microsoft.com/office/drawing/2014/main" xmlns="" val="1412988537"/>
                  </a:ext>
                </a:extLst>
              </a:tr>
            </a:tbl>
          </a:graphicData>
        </a:graphic>
      </p:graphicFrame>
      <p:sp>
        <p:nvSpPr>
          <p:cNvPr id="27" name="Up Arrow 26">
            <a:extLst>
              <a:ext uri="{FF2B5EF4-FFF2-40B4-BE49-F238E27FC236}">
                <a16:creationId xmlns:a16="http://schemas.microsoft.com/office/drawing/2014/main" xmlns="" id="{905C2B8C-3687-0548-B6CD-13FD5D724EA8}"/>
              </a:ext>
            </a:extLst>
          </p:cNvPr>
          <p:cNvSpPr/>
          <p:nvPr/>
        </p:nvSpPr>
        <p:spPr>
          <a:xfrm rot="3022930" flipH="1">
            <a:off x="7983378" y="1815859"/>
            <a:ext cx="173489" cy="54200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29" name="Up Arrow 28">
            <a:extLst>
              <a:ext uri="{FF2B5EF4-FFF2-40B4-BE49-F238E27FC236}">
                <a16:creationId xmlns:a16="http://schemas.microsoft.com/office/drawing/2014/main" xmlns="" id="{3C53361D-23AD-6742-8421-05D58EE74337}"/>
              </a:ext>
            </a:extLst>
          </p:cNvPr>
          <p:cNvSpPr/>
          <p:nvPr/>
        </p:nvSpPr>
        <p:spPr>
          <a:xfrm rot="7833359">
            <a:off x="1666550" y="1914493"/>
            <a:ext cx="121658" cy="54200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33" name="Oval 32">
            <a:extLst>
              <a:ext uri="{FF2B5EF4-FFF2-40B4-BE49-F238E27FC236}">
                <a16:creationId xmlns:a16="http://schemas.microsoft.com/office/drawing/2014/main" xmlns="" id="{3B8E65D3-9F4F-7542-9CAF-792F53ACC456}"/>
              </a:ext>
            </a:extLst>
          </p:cNvPr>
          <p:cNvSpPr/>
          <p:nvPr/>
        </p:nvSpPr>
        <p:spPr>
          <a:xfrm>
            <a:off x="2088603" y="3241825"/>
            <a:ext cx="114532" cy="1517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sp>
        <p:nvSpPr>
          <p:cNvPr id="34" name="Oval 33">
            <a:extLst>
              <a:ext uri="{FF2B5EF4-FFF2-40B4-BE49-F238E27FC236}">
                <a16:creationId xmlns:a16="http://schemas.microsoft.com/office/drawing/2014/main" xmlns="" id="{BFFD3D15-6411-814A-A578-B1CC404D44A3}"/>
              </a:ext>
            </a:extLst>
          </p:cNvPr>
          <p:cNvSpPr/>
          <p:nvPr/>
        </p:nvSpPr>
        <p:spPr>
          <a:xfrm>
            <a:off x="1995458" y="3123001"/>
            <a:ext cx="114532" cy="1517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35" name="Oval 34">
            <a:extLst>
              <a:ext uri="{FF2B5EF4-FFF2-40B4-BE49-F238E27FC236}">
                <a16:creationId xmlns:a16="http://schemas.microsoft.com/office/drawing/2014/main" xmlns="" id="{F482726B-7634-4B46-B0D9-B77455F73645}"/>
              </a:ext>
            </a:extLst>
          </p:cNvPr>
          <p:cNvSpPr/>
          <p:nvPr/>
        </p:nvSpPr>
        <p:spPr>
          <a:xfrm>
            <a:off x="1901554" y="2986160"/>
            <a:ext cx="114532" cy="1517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39" name="Down Arrow 38">
            <a:extLst>
              <a:ext uri="{FF2B5EF4-FFF2-40B4-BE49-F238E27FC236}">
                <a16:creationId xmlns:a16="http://schemas.microsoft.com/office/drawing/2014/main" xmlns="" id="{2644AF58-712D-B14C-8CB2-78BB0C12BBFD}"/>
              </a:ext>
            </a:extLst>
          </p:cNvPr>
          <p:cNvSpPr/>
          <p:nvPr/>
        </p:nvSpPr>
        <p:spPr>
          <a:xfrm rot="8558294">
            <a:off x="1724957" y="2820102"/>
            <a:ext cx="266216" cy="1721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graphicFrame>
        <p:nvGraphicFramePr>
          <p:cNvPr id="40" name="Table 39">
            <a:extLst>
              <a:ext uri="{FF2B5EF4-FFF2-40B4-BE49-F238E27FC236}">
                <a16:creationId xmlns:a16="http://schemas.microsoft.com/office/drawing/2014/main" xmlns="" id="{7484DF2C-C573-3347-9799-0BC883B552B6}"/>
              </a:ext>
            </a:extLst>
          </p:cNvPr>
          <p:cNvGraphicFramePr>
            <a:graphicFrameLocks noGrp="1"/>
          </p:cNvGraphicFramePr>
          <p:nvPr>
            <p:extLst>
              <p:ext uri="{D42A27DB-BD31-4B8C-83A1-F6EECF244321}">
                <p14:modId xmlns:p14="http://schemas.microsoft.com/office/powerpoint/2010/main" val="3426733362"/>
              </p:ext>
            </p:extLst>
          </p:nvPr>
        </p:nvGraphicFramePr>
        <p:xfrm>
          <a:off x="1939164" y="3471914"/>
          <a:ext cx="6096000" cy="784860"/>
        </p:xfrm>
        <a:graphic>
          <a:graphicData uri="http://schemas.openxmlformats.org/drawingml/2006/table">
            <a:tbl>
              <a:tblPr firstRow="1" bandRow="1">
                <a:tableStyleId>{0505E3EF-67EA-436B-97B2-0124C06EBD24}</a:tableStyleId>
              </a:tblPr>
              <a:tblGrid>
                <a:gridCol w="6096000">
                  <a:extLst>
                    <a:ext uri="{9D8B030D-6E8A-4147-A177-3AD203B41FA5}">
                      <a16:colId xmlns:a16="http://schemas.microsoft.com/office/drawing/2014/main" xmlns="" val="2359781029"/>
                    </a:ext>
                  </a:extLst>
                </a:gridCol>
              </a:tblGrid>
              <a:tr h="7772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Packets  are destined for different address prefixes, but can be mapped to common path</a:t>
                      </a:r>
                    </a:p>
                    <a:p>
                      <a:endParaRPr lang="en-US" sz="1100" dirty="0"/>
                    </a:p>
                  </a:txBody>
                  <a:tcPr marL="68580" marR="68580" marT="34290" marB="34290"/>
                </a:tc>
                <a:extLst>
                  <a:ext uri="{0D108BD9-81ED-4DB2-BD59-A6C34878D82A}">
                    <a16:rowId xmlns:a16="http://schemas.microsoft.com/office/drawing/2014/main" xmlns="" val="241114298"/>
                  </a:ext>
                </a:extLst>
              </a:tr>
            </a:tbl>
          </a:graphicData>
        </a:graphic>
      </p:graphicFrame>
      <p:sp>
        <p:nvSpPr>
          <p:cNvPr id="41" name="TextBox 40">
            <a:extLst>
              <a:ext uri="{FF2B5EF4-FFF2-40B4-BE49-F238E27FC236}">
                <a16:creationId xmlns:a16="http://schemas.microsoft.com/office/drawing/2014/main" xmlns="" id="{BED7D7A8-1537-1C4F-A34E-62B162910D25}"/>
              </a:ext>
            </a:extLst>
          </p:cNvPr>
          <p:cNvSpPr txBox="1"/>
          <p:nvPr/>
        </p:nvSpPr>
        <p:spPr>
          <a:xfrm>
            <a:off x="1413694" y="4284885"/>
            <a:ext cx="7428957" cy="900246"/>
          </a:xfrm>
          <a:prstGeom prst="rect">
            <a:avLst/>
          </a:prstGeom>
          <a:noFill/>
        </p:spPr>
        <p:txBody>
          <a:bodyPr wrap="none" lIns="68580" tIns="34290" rIns="68580" bIns="34290" rtlCol="0">
            <a:spAutoFit/>
          </a:bodyPr>
          <a:lstStyle/>
          <a:p>
            <a:pPr marL="257175" indent="-257175">
              <a:buFont typeface="Arial" panose="020B0604020202020204" pitchFamily="34" charset="0"/>
              <a:buChar char="•"/>
            </a:pPr>
            <a:r>
              <a:rPr lang="en-US" sz="1800" dirty="0">
                <a:latin typeface="Arial" panose="020B0604020202020204" pitchFamily="34" charset="0"/>
                <a:cs typeface="Arial" panose="020B0604020202020204" pitchFamily="34" charset="0"/>
              </a:rPr>
              <a:t>FEC = “A set of packets with similar and /or identical characteristics </a:t>
            </a:r>
          </a:p>
          <a:p>
            <a:r>
              <a:rPr lang="en-US" sz="1800" dirty="0">
                <a:latin typeface="Arial" panose="020B0604020202020204" pitchFamily="34" charset="0"/>
                <a:cs typeface="Arial" panose="020B0604020202020204" pitchFamily="34" charset="0"/>
              </a:rPr>
              <a:t>which may be forwarded the same way; that is, they may be bound to </a:t>
            </a:r>
          </a:p>
          <a:p>
            <a:r>
              <a:rPr lang="en-US" sz="1800" dirty="0">
                <a:latin typeface="Arial" panose="020B0604020202020204" pitchFamily="34" charset="0"/>
                <a:cs typeface="Arial" panose="020B0604020202020204" pitchFamily="34" charset="0"/>
              </a:rPr>
              <a:t>the same MPLS label."</a:t>
            </a:r>
          </a:p>
        </p:txBody>
      </p:sp>
      <p:sp>
        <p:nvSpPr>
          <p:cNvPr id="42" name="TextBox 41">
            <a:extLst>
              <a:ext uri="{FF2B5EF4-FFF2-40B4-BE49-F238E27FC236}">
                <a16:creationId xmlns:a16="http://schemas.microsoft.com/office/drawing/2014/main" xmlns="" id="{70CF33D9-6A1C-8A4A-9202-0B2FBBF99606}"/>
              </a:ext>
            </a:extLst>
          </p:cNvPr>
          <p:cNvSpPr txBox="1"/>
          <p:nvPr/>
        </p:nvSpPr>
        <p:spPr>
          <a:xfrm>
            <a:off x="1894944" y="198092"/>
            <a:ext cx="4614485" cy="438581"/>
          </a:xfrm>
          <a:prstGeom prst="rect">
            <a:avLst/>
          </a:prstGeom>
          <a:noFill/>
        </p:spPr>
        <p:txBody>
          <a:bodyPr wrap="none" lIns="68580" tIns="34290" rIns="68580" bIns="34290" rtlCol="0">
            <a:spAutoFit/>
          </a:bodyPr>
          <a:lstStyle/>
          <a:p>
            <a:r>
              <a:rPr lang="en-US" sz="2400" dirty="0">
                <a:latin typeface="Arial" panose="020B0604020202020204" pitchFamily="34" charset="0"/>
                <a:cs typeface="Arial" panose="020B0604020202020204" pitchFamily="34" charset="0"/>
              </a:rPr>
              <a:t>Forwarding Equivalence Classes</a:t>
            </a:r>
          </a:p>
        </p:txBody>
      </p:sp>
    </p:spTree>
    <p:extLst>
      <p:ext uri="{BB962C8B-B14F-4D97-AF65-F5344CB8AC3E}">
        <p14:creationId xmlns:p14="http://schemas.microsoft.com/office/powerpoint/2010/main" val="317219041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D6D2BED-097F-064D-900B-7BB122118312}"/>
              </a:ext>
            </a:extLst>
          </p:cNvPr>
          <p:cNvPicPr>
            <a:picLocks noChangeAspect="1"/>
          </p:cNvPicPr>
          <p:nvPr/>
        </p:nvPicPr>
        <p:blipFill>
          <a:blip r:embed="rId2"/>
          <a:stretch>
            <a:fillRect/>
          </a:stretch>
        </p:blipFill>
        <p:spPr>
          <a:xfrm>
            <a:off x="1443037" y="552450"/>
            <a:ext cx="6719747" cy="4336640"/>
          </a:xfrm>
          <a:prstGeom prst="rect">
            <a:avLst/>
          </a:prstGeom>
        </p:spPr>
      </p:pic>
      <p:sp>
        <p:nvSpPr>
          <p:cNvPr id="4" name="TextBox 3">
            <a:extLst>
              <a:ext uri="{FF2B5EF4-FFF2-40B4-BE49-F238E27FC236}">
                <a16:creationId xmlns:a16="http://schemas.microsoft.com/office/drawing/2014/main" xmlns="" id="{06B43F0F-B99F-E840-B289-9227348D2562}"/>
              </a:ext>
            </a:extLst>
          </p:cNvPr>
          <p:cNvSpPr txBox="1"/>
          <p:nvPr/>
        </p:nvSpPr>
        <p:spPr>
          <a:xfrm>
            <a:off x="3223554" y="67702"/>
            <a:ext cx="2696892" cy="484748"/>
          </a:xfrm>
          <a:prstGeom prst="rect">
            <a:avLst/>
          </a:prstGeom>
          <a:noFill/>
        </p:spPr>
        <p:txBody>
          <a:bodyPr wrap="none" lIns="68580" tIns="34290" rIns="68580" bIns="34290" rtlCol="0">
            <a:spAutoFit/>
          </a:bodyPr>
          <a:lstStyle/>
          <a:p>
            <a:r>
              <a:rPr lang="en-US" sz="2700" dirty="0">
                <a:latin typeface="Arial" panose="020B0604020202020204" pitchFamily="34" charset="0"/>
                <a:cs typeface="Arial" panose="020B0604020202020204" pitchFamily="34" charset="0"/>
              </a:rPr>
              <a:t>MPLS Operation</a:t>
            </a:r>
          </a:p>
        </p:txBody>
      </p:sp>
    </p:spTree>
    <p:extLst>
      <p:ext uri="{BB962C8B-B14F-4D97-AF65-F5344CB8AC3E}">
        <p14:creationId xmlns:p14="http://schemas.microsoft.com/office/powerpoint/2010/main" val="227287703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64A32C1C-5A31-354C-92AA-F761BF3795F4}"/>
              </a:ext>
            </a:extLst>
          </p:cNvPr>
          <p:cNvSpPr txBox="1"/>
          <p:nvPr/>
        </p:nvSpPr>
        <p:spPr>
          <a:xfrm>
            <a:off x="2202723" y="440199"/>
            <a:ext cx="4975698" cy="1561966"/>
          </a:xfrm>
          <a:prstGeom prst="rect">
            <a:avLst/>
          </a:prstGeom>
          <a:noFill/>
        </p:spPr>
        <p:txBody>
          <a:bodyPr wrap="square" lIns="68580" tIns="34290" rIns="68580" bIns="34290" rtlCol="0">
            <a:spAutoFit/>
          </a:bodyPr>
          <a:lstStyle/>
          <a:p>
            <a:r>
              <a:rPr lang="en-US" sz="2700" dirty="0">
                <a:latin typeface="Arial" panose="020B0604020202020204" pitchFamily="34" charset="0"/>
                <a:cs typeface="Arial" panose="020B0604020202020204" pitchFamily="34" charset="0"/>
              </a:rPr>
              <a:t>MPLS Packet Format</a:t>
            </a:r>
          </a:p>
          <a:p>
            <a:endParaRPr lang="en-US" dirty="0"/>
          </a:p>
          <a:p>
            <a:endParaRPr lang="en-US" dirty="0"/>
          </a:p>
          <a:p>
            <a:endParaRPr lang="en-US" dirty="0"/>
          </a:p>
          <a:p>
            <a:endParaRPr lang="en-US" dirty="0"/>
          </a:p>
          <a:p>
            <a:endParaRPr lang="en-US" dirty="0"/>
          </a:p>
        </p:txBody>
      </p:sp>
      <p:graphicFrame>
        <p:nvGraphicFramePr>
          <p:cNvPr id="7" name="Table 6">
            <a:extLst>
              <a:ext uri="{FF2B5EF4-FFF2-40B4-BE49-F238E27FC236}">
                <a16:creationId xmlns:a16="http://schemas.microsoft.com/office/drawing/2014/main" xmlns="" id="{639DBF8A-3180-4A48-B9DA-BCC11E8D8E6D}"/>
              </a:ext>
            </a:extLst>
          </p:cNvPr>
          <p:cNvGraphicFramePr>
            <a:graphicFrameLocks noGrp="1"/>
          </p:cNvGraphicFramePr>
          <p:nvPr>
            <p:extLst>
              <p:ext uri="{D42A27DB-BD31-4B8C-83A1-F6EECF244321}">
                <p14:modId xmlns:p14="http://schemas.microsoft.com/office/powerpoint/2010/main" val="3581804634"/>
              </p:ext>
            </p:extLst>
          </p:nvPr>
        </p:nvGraphicFramePr>
        <p:xfrm>
          <a:off x="1688123" y="1538923"/>
          <a:ext cx="5994343" cy="711908"/>
        </p:xfrm>
        <a:graphic>
          <a:graphicData uri="http://schemas.openxmlformats.org/drawingml/2006/table">
            <a:tbl>
              <a:tblPr firstRow="1" bandRow="1">
                <a:tableStyleId>{22838BEF-8BB2-4498-84A7-C5851F593DF1}</a:tableStyleId>
              </a:tblPr>
              <a:tblGrid>
                <a:gridCol w="791308">
                  <a:extLst>
                    <a:ext uri="{9D8B030D-6E8A-4147-A177-3AD203B41FA5}">
                      <a16:colId xmlns:a16="http://schemas.microsoft.com/office/drawing/2014/main" xmlns="" val="2317796017"/>
                    </a:ext>
                  </a:extLst>
                </a:gridCol>
                <a:gridCol w="1527005">
                  <a:extLst>
                    <a:ext uri="{9D8B030D-6E8A-4147-A177-3AD203B41FA5}">
                      <a16:colId xmlns:a16="http://schemas.microsoft.com/office/drawing/2014/main" xmlns="" val="563652023"/>
                    </a:ext>
                  </a:extLst>
                </a:gridCol>
                <a:gridCol w="1304705">
                  <a:extLst>
                    <a:ext uri="{9D8B030D-6E8A-4147-A177-3AD203B41FA5}">
                      <a16:colId xmlns:a16="http://schemas.microsoft.com/office/drawing/2014/main" xmlns="" val="4095915959"/>
                    </a:ext>
                  </a:extLst>
                </a:gridCol>
                <a:gridCol w="2371325">
                  <a:extLst>
                    <a:ext uri="{9D8B030D-6E8A-4147-A177-3AD203B41FA5}">
                      <a16:colId xmlns:a16="http://schemas.microsoft.com/office/drawing/2014/main" xmlns="" val="2571463335"/>
                    </a:ext>
                  </a:extLst>
                </a:gridCol>
              </a:tblGrid>
              <a:tr h="711908">
                <a:tc>
                  <a:txBody>
                    <a:bodyPr/>
                    <a:lstStyle/>
                    <a:p>
                      <a:pPr algn="ctr"/>
                      <a:r>
                        <a:rPr lang="en-US" sz="1400" b="0" dirty="0"/>
                        <a:t>Label</a:t>
                      </a:r>
                    </a:p>
                    <a:p>
                      <a:pPr algn="ctr"/>
                      <a:r>
                        <a:rPr lang="en-US" sz="1400" b="0" dirty="0"/>
                        <a:t>(20bits)</a:t>
                      </a:r>
                    </a:p>
                  </a:txBody>
                  <a:tcPr marL="68580" marR="68580" marT="34290" marB="34290"/>
                </a:tc>
                <a:tc>
                  <a:txBody>
                    <a:bodyPr/>
                    <a:lstStyle/>
                    <a:p>
                      <a:pPr algn="ctr"/>
                      <a:r>
                        <a:rPr lang="en-US" sz="1400" b="0" dirty="0"/>
                        <a:t>EXP</a:t>
                      </a:r>
                    </a:p>
                    <a:p>
                      <a:pPr algn="ctr"/>
                      <a:r>
                        <a:rPr lang="en-US" sz="1400" b="0" dirty="0"/>
                        <a:t>(3bits)</a:t>
                      </a:r>
                    </a:p>
                  </a:txBody>
                  <a:tcPr marL="68580" marR="68580" marT="34290" marB="34290"/>
                </a:tc>
                <a:tc>
                  <a:txBody>
                    <a:bodyPr/>
                    <a:lstStyle/>
                    <a:p>
                      <a:pPr algn="ctr"/>
                      <a:r>
                        <a:rPr lang="en-US" sz="1400" b="0" dirty="0"/>
                        <a:t>Stack bit(s)</a:t>
                      </a:r>
                    </a:p>
                  </a:txBody>
                  <a:tcPr marL="68580" marR="68580" marT="34290" marB="34290"/>
                </a:tc>
                <a:tc>
                  <a:txBody>
                    <a:bodyPr/>
                    <a:lstStyle/>
                    <a:p>
                      <a:pPr algn="ctr"/>
                      <a:r>
                        <a:rPr lang="en-US" sz="1400" b="0" dirty="0"/>
                        <a:t>TTL</a:t>
                      </a:r>
                    </a:p>
                    <a:p>
                      <a:pPr algn="ctr"/>
                      <a:r>
                        <a:rPr lang="en-US" sz="1400" b="0" dirty="0"/>
                        <a:t>(8bits)</a:t>
                      </a:r>
                    </a:p>
                  </a:txBody>
                  <a:tcPr marL="68580" marR="68580" marT="34290" marB="34290"/>
                </a:tc>
                <a:extLst>
                  <a:ext uri="{0D108BD9-81ED-4DB2-BD59-A6C34878D82A}">
                    <a16:rowId xmlns:a16="http://schemas.microsoft.com/office/drawing/2014/main" xmlns="" val="135894717"/>
                  </a:ext>
                </a:extLst>
              </a:tr>
            </a:tbl>
          </a:graphicData>
        </a:graphic>
      </p:graphicFrame>
      <p:graphicFrame>
        <p:nvGraphicFramePr>
          <p:cNvPr id="8" name="Table 7">
            <a:extLst>
              <a:ext uri="{FF2B5EF4-FFF2-40B4-BE49-F238E27FC236}">
                <a16:creationId xmlns:a16="http://schemas.microsoft.com/office/drawing/2014/main" xmlns="" id="{F1D28728-70B8-194F-AA26-9F3CCE5F73B5}"/>
              </a:ext>
            </a:extLst>
          </p:cNvPr>
          <p:cNvGraphicFramePr>
            <a:graphicFrameLocks noGrp="1"/>
          </p:cNvGraphicFramePr>
          <p:nvPr>
            <p:extLst>
              <p:ext uri="{D42A27DB-BD31-4B8C-83A1-F6EECF244321}">
                <p14:modId xmlns:p14="http://schemas.microsoft.com/office/powerpoint/2010/main" val="609843981"/>
              </p:ext>
            </p:extLst>
          </p:nvPr>
        </p:nvGraphicFramePr>
        <p:xfrm>
          <a:off x="1688124" y="2374607"/>
          <a:ext cx="5994344" cy="525780"/>
        </p:xfrm>
        <a:graphic>
          <a:graphicData uri="http://schemas.openxmlformats.org/drawingml/2006/table">
            <a:tbl>
              <a:tblPr firstRow="1" bandRow="1">
                <a:tableStyleId>{22838BEF-8BB2-4498-84A7-C5851F593DF1}</a:tableStyleId>
              </a:tblPr>
              <a:tblGrid>
                <a:gridCol w="861645">
                  <a:extLst>
                    <a:ext uri="{9D8B030D-6E8A-4147-A177-3AD203B41FA5}">
                      <a16:colId xmlns:a16="http://schemas.microsoft.com/office/drawing/2014/main" xmlns="" val="2317796017"/>
                    </a:ext>
                  </a:extLst>
                </a:gridCol>
                <a:gridCol w="1506659">
                  <a:extLst>
                    <a:ext uri="{9D8B030D-6E8A-4147-A177-3AD203B41FA5}">
                      <a16:colId xmlns:a16="http://schemas.microsoft.com/office/drawing/2014/main" xmlns="" val="563652023"/>
                    </a:ext>
                  </a:extLst>
                </a:gridCol>
                <a:gridCol w="1286963">
                  <a:extLst>
                    <a:ext uri="{9D8B030D-6E8A-4147-A177-3AD203B41FA5}">
                      <a16:colId xmlns:a16="http://schemas.microsoft.com/office/drawing/2014/main" xmlns="" val="4095915959"/>
                    </a:ext>
                  </a:extLst>
                </a:gridCol>
                <a:gridCol w="2339077">
                  <a:extLst>
                    <a:ext uri="{9D8B030D-6E8A-4147-A177-3AD203B41FA5}">
                      <a16:colId xmlns:a16="http://schemas.microsoft.com/office/drawing/2014/main" xmlns="" val="2571463335"/>
                    </a:ext>
                  </a:extLst>
                </a:gridCol>
              </a:tblGrid>
              <a:tr h="525780">
                <a:tc>
                  <a:txBody>
                    <a:bodyPr/>
                    <a:lstStyle/>
                    <a:p>
                      <a:pPr algn="ctr"/>
                      <a:r>
                        <a:rPr lang="en-US" sz="1500" b="0" dirty="0"/>
                        <a:t>Label</a:t>
                      </a:r>
                    </a:p>
                    <a:p>
                      <a:pPr algn="ctr"/>
                      <a:r>
                        <a:rPr lang="en-US" sz="1500" b="0" dirty="0"/>
                        <a:t>(20bits)</a:t>
                      </a:r>
                    </a:p>
                  </a:txBody>
                  <a:tcPr marL="68580" marR="68580" marT="34290" marB="34290"/>
                </a:tc>
                <a:tc>
                  <a:txBody>
                    <a:bodyPr/>
                    <a:lstStyle/>
                    <a:p>
                      <a:pPr algn="ctr"/>
                      <a:r>
                        <a:rPr lang="en-US" sz="1500" b="0" dirty="0"/>
                        <a:t>EXP</a:t>
                      </a:r>
                    </a:p>
                    <a:p>
                      <a:pPr algn="ctr"/>
                      <a:r>
                        <a:rPr lang="en-US" sz="1500" b="0" dirty="0"/>
                        <a:t>(3bits)</a:t>
                      </a:r>
                    </a:p>
                  </a:txBody>
                  <a:tcPr marL="68580" marR="68580" marT="34290" marB="34290"/>
                </a:tc>
                <a:tc>
                  <a:txBody>
                    <a:bodyPr/>
                    <a:lstStyle/>
                    <a:p>
                      <a:pPr algn="ctr"/>
                      <a:r>
                        <a:rPr lang="en-US" sz="1500" b="0" dirty="0"/>
                        <a:t>Stack bit(s)</a:t>
                      </a:r>
                    </a:p>
                  </a:txBody>
                  <a:tcPr marL="68580" marR="68580" marT="34290" marB="34290"/>
                </a:tc>
                <a:tc>
                  <a:txBody>
                    <a:bodyPr/>
                    <a:lstStyle/>
                    <a:p>
                      <a:pPr algn="ctr"/>
                      <a:r>
                        <a:rPr lang="en-US" sz="1500" b="0" dirty="0"/>
                        <a:t>TTL</a:t>
                      </a:r>
                    </a:p>
                    <a:p>
                      <a:pPr algn="ctr"/>
                      <a:r>
                        <a:rPr lang="en-US" sz="1500" b="0" dirty="0"/>
                        <a:t>(8bits)</a:t>
                      </a:r>
                    </a:p>
                  </a:txBody>
                  <a:tcPr marL="68580" marR="68580" marT="34290" marB="34290"/>
                </a:tc>
                <a:extLst>
                  <a:ext uri="{0D108BD9-81ED-4DB2-BD59-A6C34878D82A}">
                    <a16:rowId xmlns:a16="http://schemas.microsoft.com/office/drawing/2014/main" xmlns="" val="135894717"/>
                  </a:ext>
                </a:extLst>
              </a:tr>
            </a:tbl>
          </a:graphicData>
        </a:graphic>
      </p:graphicFrame>
      <p:graphicFrame>
        <p:nvGraphicFramePr>
          <p:cNvPr id="9" name="Table 8">
            <a:extLst>
              <a:ext uri="{FF2B5EF4-FFF2-40B4-BE49-F238E27FC236}">
                <a16:creationId xmlns:a16="http://schemas.microsoft.com/office/drawing/2014/main" xmlns="" id="{AF79323A-D8A1-F745-B7C4-EB4DBE2B1933}"/>
              </a:ext>
            </a:extLst>
          </p:cNvPr>
          <p:cNvGraphicFramePr>
            <a:graphicFrameLocks noGrp="1"/>
          </p:cNvGraphicFramePr>
          <p:nvPr>
            <p:extLst>
              <p:ext uri="{D42A27DB-BD31-4B8C-83A1-F6EECF244321}">
                <p14:modId xmlns:p14="http://schemas.microsoft.com/office/powerpoint/2010/main" val="136585323"/>
              </p:ext>
            </p:extLst>
          </p:nvPr>
        </p:nvGraphicFramePr>
        <p:xfrm>
          <a:off x="1688124" y="3265583"/>
          <a:ext cx="5994343" cy="525780"/>
        </p:xfrm>
        <a:graphic>
          <a:graphicData uri="http://schemas.openxmlformats.org/drawingml/2006/table">
            <a:tbl>
              <a:tblPr firstRow="1" bandRow="1">
                <a:tableStyleId>{22838BEF-8BB2-4498-84A7-C5851F593DF1}</a:tableStyleId>
              </a:tblPr>
              <a:tblGrid>
                <a:gridCol w="914399">
                  <a:extLst>
                    <a:ext uri="{9D8B030D-6E8A-4147-A177-3AD203B41FA5}">
                      <a16:colId xmlns:a16="http://schemas.microsoft.com/office/drawing/2014/main" xmlns="" val="2317796017"/>
                    </a:ext>
                  </a:extLst>
                </a:gridCol>
                <a:gridCol w="1453904">
                  <a:extLst>
                    <a:ext uri="{9D8B030D-6E8A-4147-A177-3AD203B41FA5}">
                      <a16:colId xmlns:a16="http://schemas.microsoft.com/office/drawing/2014/main" xmlns="" val="563652023"/>
                    </a:ext>
                  </a:extLst>
                </a:gridCol>
                <a:gridCol w="1286963">
                  <a:extLst>
                    <a:ext uri="{9D8B030D-6E8A-4147-A177-3AD203B41FA5}">
                      <a16:colId xmlns:a16="http://schemas.microsoft.com/office/drawing/2014/main" xmlns="" val="4095915959"/>
                    </a:ext>
                  </a:extLst>
                </a:gridCol>
                <a:gridCol w="2339077">
                  <a:extLst>
                    <a:ext uri="{9D8B030D-6E8A-4147-A177-3AD203B41FA5}">
                      <a16:colId xmlns:a16="http://schemas.microsoft.com/office/drawing/2014/main" xmlns="" val="2571463335"/>
                    </a:ext>
                  </a:extLst>
                </a:gridCol>
              </a:tblGrid>
              <a:tr h="525780">
                <a:tc>
                  <a:txBody>
                    <a:bodyPr/>
                    <a:lstStyle/>
                    <a:p>
                      <a:pPr algn="ctr"/>
                      <a:r>
                        <a:rPr lang="en-US" sz="1500" b="0" dirty="0">
                          <a:latin typeface="Arial" panose="020B0604020202020204" pitchFamily="34" charset="0"/>
                          <a:cs typeface="Arial" panose="020B0604020202020204" pitchFamily="34" charset="0"/>
                        </a:rPr>
                        <a:t>Label</a:t>
                      </a:r>
                    </a:p>
                    <a:p>
                      <a:pPr algn="ctr"/>
                      <a:r>
                        <a:rPr lang="en-US" sz="1500" b="0" dirty="0">
                          <a:latin typeface="Arial" panose="020B0604020202020204" pitchFamily="34" charset="0"/>
                          <a:cs typeface="Arial" panose="020B0604020202020204" pitchFamily="34" charset="0"/>
                        </a:rPr>
                        <a:t>(20bits)</a:t>
                      </a:r>
                    </a:p>
                  </a:txBody>
                  <a:tcPr marL="68580" marR="68580" marT="34290" marB="34290"/>
                </a:tc>
                <a:tc>
                  <a:txBody>
                    <a:bodyPr/>
                    <a:lstStyle/>
                    <a:p>
                      <a:pPr algn="ctr"/>
                      <a:r>
                        <a:rPr lang="en-US" sz="1500" b="0" dirty="0">
                          <a:latin typeface="Arial" panose="020B0604020202020204" pitchFamily="34" charset="0"/>
                          <a:cs typeface="Arial" panose="020B0604020202020204" pitchFamily="34" charset="0"/>
                        </a:rPr>
                        <a:t>EXP</a:t>
                      </a:r>
                    </a:p>
                    <a:p>
                      <a:pPr algn="ctr"/>
                      <a:r>
                        <a:rPr lang="en-US" sz="1500" b="0" dirty="0">
                          <a:latin typeface="Arial" panose="020B0604020202020204" pitchFamily="34" charset="0"/>
                          <a:cs typeface="Arial" panose="020B0604020202020204" pitchFamily="34" charset="0"/>
                        </a:rPr>
                        <a:t>(3bits)</a:t>
                      </a:r>
                    </a:p>
                  </a:txBody>
                  <a:tcPr marL="68580" marR="68580" marT="34290" marB="34290"/>
                </a:tc>
                <a:tc>
                  <a:txBody>
                    <a:bodyPr/>
                    <a:lstStyle/>
                    <a:p>
                      <a:pPr algn="ctr"/>
                      <a:r>
                        <a:rPr lang="en-US" sz="1500" b="0" dirty="0">
                          <a:latin typeface="Arial" panose="020B0604020202020204" pitchFamily="34" charset="0"/>
                          <a:cs typeface="Arial" panose="020B0604020202020204" pitchFamily="34" charset="0"/>
                        </a:rPr>
                        <a:t>Stack bit(s)</a:t>
                      </a:r>
                    </a:p>
                  </a:txBody>
                  <a:tcPr marL="68580" marR="68580" marT="34290" marB="34290"/>
                </a:tc>
                <a:tc>
                  <a:txBody>
                    <a:bodyPr/>
                    <a:lstStyle/>
                    <a:p>
                      <a:pPr algn="ctr"/>
                      <a:r>
                        <a:rPr lang="en-US" sz="1500" b="0" dirty="0">
                          <a:latin typeface="Arial" panose="020B0604020202020204" pitchFamily="34" charset="0"/>
                          <a:cs typeface="Arial" panose="020B0604020202020204" pitchFamily="34" charset="0"/>
                        </a:rPr>
                        <a:t>TTL</a:t>
                      </a:r>
                    </a:p>
                    <a:p>
                      <a:pPr algn="ctr"/>
                      <a:r>
                        <a:rPr lang="en-US" sz="1500" b="0" dirty="0">
                          <a:latin typeface="Arial" panose="020B0604020202020204" pitchFamily="34" charset="0"/>
                          <a:cs typeface="Arial" panose="020B0604020202020204" pitchFamily="34" charset="0"/>
                        </a:rPr>
                        <a:t>(8bits)</a:t>
                      </a:r>
                    </a:p>
                  </a:txBody>
                  <a:tcPr marL="68580" marR="68580" marT="34290" marB="34290"/>
                </a:tc>
                <a:extLst>
                  <a:ext uri="{0D108BD9-81ED-4DB2-BD59-A6C34878D82A}">
                    <a16:rowId xmlns:a16="http://schemas.microsoft.com/office/drawing/2014/main" xmlns="" val="135894717"/>
                  </a:ext>
                </a:extLst>
              </a:tr>
            </a:tbl>
          </a:graphicData>
        </a:graphic>
      </p:graphicFrame>
    </p:spTree>
    <p:extLst>
      <p:ext uri="{BB962C8B-B14F-4D97-AF65-F5344CB8AC3E}">
        <p14:creationId xmlns:p14="http://schemas.microsoft.com/office/powerpoint/2010/main" val="54118898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932EF18D-3C90-5149-BFC0-204CA01554BB}"/>
              </a:ext>
            </a:extLst>
          </p:cNvPr>
          <p:cNvSpPr txBox="1"/>
          <p:nvPr/>
        </p:nvSpPr>
        <p:spPr>
          <a:xfrm>
            <a:off x="1216743" y="1"/>
            <a:ext cx="7654412" cy="5070619"/>
          </a:xfrm>
          <a:prstGeom prst="rect">
            <a:avLst/>
          </a:prstGeom>
          <a:noFill/>
        </p:spPr>
        <p:txBody>
          <a:bodyPr wrap="square" lIns="68580" tIns="34290" rIns="68580" bIns="34290" rtlCol="0">
            <a:spAutoFit/>
          </a:bodyPr>
          <a:lstStyle/>
          <a:p>
            <a:r>
              <a:rPr lang="en-US" sz="2700" dirty="0">
                <a:latin typeface="Arial" panose="020B0604020202020204" pitchFamily="34" charset="0"/>
                <a:cs typeface="Arial" panose="020B0604020202020204" pitchFamily="34" charset="0"/>
              </a:rPr>
              <a:t>MPLS has two major components: </a:t>
            </a:r>
          </a:p>
          <a:p>
            <a:endParaRPr lang="en-IN" dirty="0"/>
          </a:p>
          <a:p>
            <a:pPr marL="257175" indent="-257175">
              <a:buFont typeface="Arial" panose="020B0604020202020204" pitchFamily="34" charset="0"/>
              <a:buChar char="•"/>
            </a:pPr>
            <a:r>
              <a:rPr lang="en-US" sz="1800" dirty="0">
                <a:latin typeface="Arial" panose="020B0604020202020204" pitchFamily="34" charset="0"/>
                <a:cs typeface="Arial" panose="020B0604020202020204" pitchFamily="34" charset="0"/>
              </a:rPr>
              <a:t>Control plane—exchanges L3 routing information and labels.</a:t>
            </a:r>
            <a:endParaRPr lang="en-IN" sz="1800" dirty="0">
              <a:latin typeface="Arial" panose="020B0604020202020204" pitchFamily="34" charset="0"/>
              <a:cs typeface="Arial" panose="020B0604020202020204" pitchFamily="34" charset="0"/>
            </a:endParaRPr>
          </a:p>
          <a:p>
            <a:pPr lvl="1"/>
            <a:r>
              <a:rPr lang="en-US" sz="1800" dirty="0">
                <a:latin typeface="Arial" panose="020B0604020202020204" pitchFamily="34" charset="0"/>
                <a:cs typeface="Arial" panose="020B0604020202020204" pitchFamily="34" charset="0"/>
              </a:rPr>
              <a:t>Control plane takes care of the routing information exchange and the label exchange between adjacent devices</a:t>
            </a:r>
            <a:endParaRPr lang="en-IN" sz="1800" dirty="0">
              <a:latin typeface="Arial" panose="020B0604020202020204" pitchFamily="34" charset="0"/>
              <a:cs typeface="Arial" panose="020B0604020202020204" pitchFamily="34" charset="0"/>
            </a:endParaRPr>
          </a:p>
          <a:p>
            <a:pPr marL="257175" indent="-257175">
              <a:buFont typeface="Arial" panose="020B0604020202020204" pitchFamily="34" charset="0"/>
              <a:buChar char="•"/>
            </a:pPr>
            <a:r>
              <a:rPr lang="en-US" sz="1800" dirty="0">
                <a:latin typeface="Arial" panose="020B0604020202020204" pitchFamily="34" charset="0"/>
                <a:cs typeface="Arial" panose="020B0604020202020204" pitchFamily="34" charset="0"/>
              </a:rPr>
              <a:t>Data plane—forwards packets based on labels </a:t>
            </a:r>
            <a:endParaRPr lang="en-IN" sz="1800" dirty="0">
              <a:latin typeface="Arial" panose="020B0604020202020204" pitchFamily="34" charset="0"/>
              <a:cs typeface="Arial" panose="020B0604020202020204" pitchFamily="34" charset="0"/>
            </a:endParaRPr>
          </a:p>
          <a:p>
            <a:pPr lvl="1"/>
            <a:r>
              <a:rPr lang="en-US" sz="1800" dirty="0">
                <a:latin typeface="Arial" panose="020B0604020202020204" pitchFamily="34" charset="0"/>
                <a:cs typeface="Arial" panose="020B0604020202020204" pitchFamily="34" charset="0"/>
              </a:rPr>
              <a:t>Data plane takes care of forwarding either based on destination addresses or labels</a:t>
            </a:r>
          </a:p>
          <a:p>
            <a:pPr lvl="1"/>
            <a:endParaRPr lang="en-IN"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 Control plane contains complex mechanisms to exchange routing information (OSPF, EIGRP, IS-IS, BGP, etc.) and labels (Tag Distribution protocol [TDP], Label Distribution protocol [LDP], BGP, RSVP, etc.) </a:t>
            </a:r>
            <a:endParaRPr lang="en-IN"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 Data plane has a simple forwarding engine Control plane maintains the contents of the label switching table (label forwarding information base or LFIB)</a:t>
            </a:r>
            <a:endParaRPr lang="en-IN"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There is a large number of different routing protocols such as OSPF, IGRP, EIGRP, IS-IS, RIP, BGP, etc. that can be used in the control plane. </a:t>
            </a:r>
            <a:endParaRPr lang="en-IN" sz="1800"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12688352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FB371E27-8A34-E444-9968-741A7D5F6E60}"/>
              </a:ext>
            </a:extLst>
          </p:cNvPr>
          <p:cNvSpPr txBox="1"/>
          <p:nvPr/>
        </p:nvSpPr>
        <p:spPr>
          <a:xfrm>
            <a:off x="1126288" y="0"/>
            <a:ext cx="7588043" cy="4301177"/>
          </a:xfrm>
          <a:prstGeom prst="rect">
            <a:avLst/>
          </a:prstGeom>
          <a:noFill/>
        </p:spPr>
        <p:txBody>
          <a:bodyPr wrap="square" lIns="68580" tIns="34290" rIns="68580" bIns="34290" rtlCol="0">
            <a:spAutoFit/>
          </a:bodyPr>
          <a:lstStyle/>
          <a:p>
            <a:pPr>
              <a:lnSpc>
                <a:spcPct val="150000"/>
              </a:lnSpc>
            </a:pPr>
            <a:r>
              <a:rPr lang="en-US" sz="1800" dirty="0">
                <a:latin typeface="Arial" panose="020B0604020202020204" pitchFamily="34" charset="0"/>
                <a:cs typeface="Arial" panose="020B0604020202020204" pitchFamily="34" charset="0"/>
              </a:rPr>
              <a:t>The control plane also requires protocols to exchange labels, </a:t>
            </a:r>
          </a:p>
          <a:p>
            <a:pPr>
              <a:lnSpc>
                <a:spcPct val="150000"/>
              </a:lnSpc>
            </a:pPr>
            <a:r>
              <a:rPr lang="en-US" sz="1800" dirty="0">
                <a:latin typeface="Arial" panose="020B0604020202020204" pitchFamily="34" charset="0"/>
                <a:cs typeface="Arial" panose="020B0604020202020204" pitchFamily="34" charset="0"/>
              </a:rPr>
              <a:t>such as: </a:t>
            </a:r>
            <a:endParaRPr lang="en-IN" sz="1800" dirty="0">
              <a:latin typeface="Arial" panose="020B0604020202020204" pitchFamily="34" charset="0"/>
              <a:cs typeface="Arial" panose="020B0604020202020204" pitchFamily="34" charset="0"/>
            </a:endParaRPr>
          </a:p>
          <a:p>
            <a:pPr>
              <a:lnSpc>
                <a:spcPct val="150000"/>
              </a:lnSpc>
            </a:pPr>
            <a:r>
              <a:rPr lang="en-US" sz="1800" dirty="0">
                <a:latin typeface="Arial" panose="020B0604020202020204" pitchFamily="34" charset="0"/>
                <a:cs typeface="Arial" panose="020B0604020202020204" pitchFamily="34" charset="0"/>
              </a:rPr>
              <a:t>■ </a:t>
            </a:r>
            <a:r>
              <a:rPr lang="en-US" sz="1500" dirty="0">
                <a:latin typeface="Arial" panose="020B0604020202020204" pitchFamily="34" charset="0"/>
                <a:cs typeface="Arial" panose="020B0604020202020204" pitchFamily="34" charset="0"/>
              </a:rPr>
              <a:t>Tag Distribution Protocol [TDP] (MPLS) </a:t>
            </a:r>
            <a:endParaRPr lang="en-IN" sz="1500" dirty="0">
              <a:latin typeface="Arial" panose="020B0604020202020204" pitchFamily="34" charset="0"/>
              <a:cs typeface="Arial" panose="020B0604020202020204" pitchFamily="34" charset="0"/>
            </a:endParaRPr>
          </a:p>
          <a:p>
            <a:pPr>
              <a:lnSpc>
                <a:spcPct val="150000"/>
              </a:lnSpc>
            </a:pPr>
            <a:r>
              <a:rPr lang="en-US" sz="1500" dirty="0">
                <a:latin typeface="Arial" panose="020B0604020202020204" pitchFamily="34" charset="0"/>
                <a:cs typeface="Arial" panose="020B0604020202020204" pitchFamily="34" charset="0"/>
              </a:rPr>
              <a:t>■ Label Distribution Protocol [LDP] (MPLS) </a:t>
            </a:r>
            <a:endParaRPr lang="en-IN" sz="1500" dirty="0">
              <a:latin typeface="Arial" panose="020B0604020202020204" pitchFamily="34" charset="0"/>
              <a:cs typeface="Arial" panose="020B0604020202020204" pitchFamily="34" charset="0"/>
            </a:endParaRPr>
          </a:p>
          <a:p>
            <a:pPr>
              <a:lnSpc>
                <a:spcPct val="150000"/>
              </a:lnSpc>
            </a:pPr>
            <a:r>
              <a:rPr lang="en-US" sz="1500" dirty="0">
                <a:latin typeface="Arial" panose="020B0604020202020204" pitchFamily="34" charset="0"/>
                <a:cs typeface="Arial" panose="020B0604020202020204" pitchFamily="34" charset="0"/>
              </a:rPr>
              <a:t>■ BGP (MPLS virtual private networks [VPNs]) </a:t>
            </a:r>
            <a:endParaRPr lang="en-IN" sz="1500" dirty="0">
              <a:latin typeface="Arial" panose="020B0604020202020204" pitchFamily="34" charset="0"/>
              <a:cs typeface="Arial" panose="020B0604020202020204" pitchFamily="34" charset="0"/>
            </a:endParaRPr>
          </a:p>
          <a:p>
            <a:pPr>
              <a:lnSpc>
                <a:spcPct val="150000"/>
              </a:lnSpc>
            </a:pPr>
            <a:r>
              <a:rPr lang="en-US" sz="1500" dirty="0">
                <a:latin typeface="Arial" panose="020B0604020202020204" pitchFamily="34" charset="0"/>
                <a:cs typeface="Arial" panose="020B0604020202020204" pitchFamily="34" charset="0"/>
              </a:rPr>
              <a:t>■ Resource-Reservation Protocol [RSVP] (MPLS Traffic Engineering [MPLSTE]) </a:t>
            </a:r>
            <a:endParaRPr lang="en-IN" sz="1500" dirty="0">
              <a:latin typeface="Arial" panose="020B0604020202020204" pitchFamily="34" charset="0"/>
              <a:cs typeface="Arial" panose="020B0604020202020204" pitchFamily="34" charset="0"/>
            </a:endParaRPr>
          </a:p>
          <a:p>
            <a:pPr>
              <a:lnSpc>
                <a:spcPct val="150000"/>
              </a:lnSpc>
            </a:pPr>
            <a:r>
              <a:rPr lang="en-US" sz="1500" dirty="0">
                <a:latin typeface="Arial" panose="020B0604020202020204" pitchFamily="34" charset="0"/>
                <a:cs typeface="Arial" panose="020B0604020202020204" pitchFamily="34" charset="0"/>
              </a:rPr>
              <a:t>■ CR-LDP (MPLS-TE) </a:t>
            </a:r>
            <a:endParaRPr lang="en-IN" sz="1500" dirty="0">
              <a:latin typeface="Arial" panose="020B0604020202020204" pitchFamily="34" charset="0"/>
              <a:cs typeface="Arial" panose="020B0604020202020204" pitchFamily="34" charset="0"/>
            </a:endParaRPr>
          </a:p>
          <a:p>
            <a:pPr>
              <a:lnSpc>
                <a:spcPct val="150000"/>
              </a:lnSpc>
            </a:pPr>
            <a:r>
              <a:rPr lang="en-US" sz="1500" dirty="0">
                <a:latin typeface="Arial" panose="020B0604020202020204" pitchFamily="34" charset="0"/>
                <a:cs typeface="Arial" panose="020B0604020202020204" pitchFamily="34" charset="0"/>
              </a:rPr>
              <a:t>The data plane however, is a simple label-based forwarding engine that is independent of the type of routing protocol or label exchange protocol. A Label Forwarding Information Base (LFIB) is used to forward packets based on labels. The LFIB table is populated by the label exchange protocols used in the control plane.</a:t>
            </a:r>
            <a:endParaRPr lang="en-IN" sz="1500"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82762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026"/>
          <p:cNvSpPr>
            <a:spLocks noGrp="1" noChangeArrowheads="1"/>
          </p:cNvSpPr>
          <p:nvPr>
            <p:ph type="ctrTitle"/>
          </p:nvPr>
        </p:nvSpPr>
        <p:spPr/>
        <p:txBody>
          <a:bodyPr/>
          <a:lstStyle/>
          <a:p>
            <a:pPr algn="ctr"/>
            <a:r>
              <a:rPr lang="en-US" dirty="0" smtClean="0"/>
              <a:t>Frame </a:t>
            </a:r>
            <a:r>
              <a:rPr lang="en-US" dirty="0"/>
              <a:t>Relay</a:t>
            </a:r>
          </a:p>
        </p:txBody>
      </p:sp>
      <p:sp>
        <p:nvSpPr>
          <p:cNvPr id="5123" name="Rectangle 1027"/>
          <p:cNvSpPr>
            <a:spLocks noGrp="1" noChangeArrowheads="1"/>
          </p:cNvSpPr>
          <p:nvPr>
            <p:ph type="subTitle" idx="1"/>
          </p:nvPr>
        </p:nvSpPr>
        <p:spPr/>
        <p:txBody>
          <a:bodyPr/>
          <a:lstStyle/>
          <a:p>
            <a:endParaRPr lang="en-US" dirty="0"/>
          </a:p>
        </p:txBody>
      </p:sp>
      <p:sp>
        <p:nvSpPr>
          <p:cNvPr id="2" name="Slide Number Placeholder 1"/>
          <p:cNvSpPr>
            <a:spLocks noGrp="1"/>
          </p:cNvSpPr>
          <p:nvPr>
            <p:ph type="sldNum" sz="quarter" idx="12"/>
          </p:nvPr>
        </p:nvSpPr>
        <p:spPr/>
        <p:txBody>
          <a:bodyPr/>
          <a:lstStyle/>
          <a:p>
            <a:fld id="{E5772238-A85D-4032-B514-74D6593F9EA2}" type="slidenum">
              <a:rPr lang="en-US" smtClean="0"/>
              <a:pPr/>
              <a:t>18</a:t>
            </a:fld>
            <a:endParaRPr lang="en-US"/>
          </a:p>
        </p:txBody>
      </p:sp>
    </p:spTree>
    <p:extLst>
      <p:ext uri="{BB962C8B-B14F-4D97-AF65-F5344CB8AC3E}">
        <p14:creationId xmlns:p14="http://schemas.microsoft.com/office/powerpoint/2010/main" val="395776873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5125679D-A26D-FE4D-83E0-5B324FE5E024}"/>
              </a:ext>
            </a:extLst>
          </p:cNvPr>
          <p:cNvSpPr txBox="1"/>
          <p:nvPr/>
        </p:nvSpPr>
        <p:spPr>
          <a:xfrm>
            <a:off x="2278625" y="696861"/>
            <a:ext cx="6281207" cy="1731243"/>
          </a:xfrm>
          <a:prstGeom prst="rect">
            <a:avLst/>
          </a:prstGeom>
          <a:noFill/>
        </p:spPr>
        <p:txBody>
          <a:bodyPr wrap="none" lIns="68580" tIns="34290" rIns="68580" bIns="34290" rtlCol="0">
            <a:spAutoFit/>
          </a:bodyPr>
          <a:lstStyle/>
          <a:p>
            <a:r>
              <a:rPr lang="en-US" sz="1800" b="1" dirty="0">
                <a:latin typeface="Arial" panose="020B0604020202020204" pitchFamily="34" charset="0"/>
                <a:cs typeface="Arial" panose="020B0604020202020204" pitchFamily="34" charset="0"/>
              </a:rPr>
              <a:t>Label Switch Paths – LSPs</a:t>
            </a:r>
          </a:p>
          <a:p>
            <a:endParaRPr lang="en-IN" sz="1800" dirty="0">
              <a:latin typeface="Arial" panose="020B0604020202020204" pitchFamily="34" charset="0"/>
              <a:cs typeface="Arial" panose="020B0604020202020204" pitchFamily="34" charset="0"/>
            </a:endParaRP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A path is established before the data transmission starts.</a:t>
            </a:r>
            <a:endParaRPr lang="en-IN" sz="1800" dirty="0">
              <a:latin typeface="Arial" panose="020B0604020202020204" pitchFamily="34" charset="0"/>
              <a:cs typeface="Arial" panose="020B0604020202020204" pitchFamily="34" charset="0"/>
            </a:endParaRP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A path is a representation of an FEC</a:t>
            </a:r>
            <a:endParaRPr lang="en-IN"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992091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9B28C09-8222-E24F-B442-EFFAA41E970E}"/>
              </a:ext>
            </a:extLst>
          </p:cNvPr>
          <p:cNvSpPr txBox="1"/>
          <p:nvPr/>
        </p:nvSpPr>
        <p:spPr>
          <a:xfrm>
            <a:off x="1449029" y="160938"/>
            <a:ext cx="7433187" cy="6101670"/>
          </a:xfrm>
          <a:prstGeom prst="rect">
            <a:avLst/>
          </a:prstGeom>
          <a:noFill/>
        </p:spPr>
        <p:txBody>
          <a:bodyPr wrap="square" lIns="68580" tIns="34290" rIns="68580" bIns="34290" rtlCol="0">
            <a:spAutoFit/>
          </a:bodyPr>
          <a:lstStyle/>
          <a:p>
            <a:r>
              <a:rPr lang="en-US" sz="1800" b="1" dirty="0">
                <a:latin typeface="Arial" panose="020B0604020202020204" pitchFamily="34" charset="0"/>
                <a:cs typeface="Arial" panose="020B0604020202020204" pitchFamily="34" charset="0"/>
              </a:rPr>
              <a:t>LSP Details</a:t>
            </a:r>
          </a:p>
          <a:p>
            <a:pPr>
              <a:lnSpc>
                <a:spcPct val="150000"/>
              </a:lnSpc>
            </a:pPr>
            <a:endParaRPr lang="en-IN" sz="1800" dirty="0">
              <a:latin typeface="Arial" panose="020B0604020202020204" pitchFamily="34" charset="0"/>
              <a:cs typeface="Arial" panose="020B0604020202020204" pitchFamily="34" charset="0"/>
            </a:endParaRP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MPLS provides two options to set up an LSP</a:t>
            </a:r>
            <a:endParaRPr lang="en-IN" sz="1800" dirty="0">
              <a:latin typeface="Arial" panose="020B0604020202020204" pitchFamily="34" charset="0"/>
              <a:cs typeface="Arial" panose="020B0604020202020204" pitchFamily="34" charset="0"/>
            </a:endParaRPr>
          </a:p>
          <a:p>
            <a:pPr lvl="0">
              <a:lnSpc>
                <a:spcPct val="150000"/>
              </a:lnSpc>
            </a:pPr>
            <a:r>
              <a:rPr lang="en-US" sz="1800" dirty="0">
                <a:latin typeface="Arial" panose="020B0604020202020204" pitchFamily="34" charset="0"/>
                <a:cs typeface="Arial" panose="020B0604020202020204" pitchFamily="34" charset="0"/>
              </a:rPr>
              <a:t>	1. Hop by hop routing</a:t>
            </a:r>
            <a:endParaRPr lang="en-IN" sz="1800" dirty="0">
              <a:latin typeface="Arial" panose="020B0604020202020204" pitchFamily="34" charset="0"/>
              <a:cs typeface="Arial" panose="020B0604020202020204" pitchFamily="34" charset="0"/>
            </a:endParaRPr>
          </a:p>
          <a:p>
            <a:pPr>
              <a:lnSpc>
                <a:spcPct val="150000"/>
              </a:lnSpc>
            </a:pPr>
            <a:r>
              <a:rPr lang="en-US" sz="1800" dirty="0">
                <a:latin typeface="Arial" panose="020B0604020202020204" pitchFamily="34" charset="0"/>
                <a:cs typeface="Arial" panose="020B0604020202020204" pitchFamily="34" charset="0"/>
              </a:rPr>
              <a:t>		Each LSR independently selects the next hop for a 		given FEC. LSRs supports any available routing 			protocols (OSPF,ATM…).</a:t>
            </a:r>
            <a:endParaRPr lang="en-IN" sz="1800" dirty="0">
              <a:latin typeface="Arial" panose="020B0604020202020204" pitchFamily="34" charset="0"/>
              <a:cs typeface="Arial" panose="020B0604020202020204" pitchFamily="34" charset="0"/>
            </a:endParaRPr>
          </a:p>
          <a:p>
            <a:pPr lvl="0">
              <a:lnSpc>
                <a:spcPct val="150000"/>
              </a:lnSpc>
            </a:pPr>
            <a:r>
              <a:rPr lang="en-US" sz="1800" dirty="0">
                <a:latin typeface="Arial" panose="020B0604020202020204" pitchFamily="34" charset="0"/>
                <a:cs typeface="Arial" panose="020B0604020202020204" pitchFamily="34" charset="0"/>
              </a:rPr>
              <a:t>	2. Explicit routing</a:t>
            </a:r>
          </a:p>
          <a:p>
            <a:pPr>
              <a:lnSpc>
                <a:spcPct val="150000"/>
              </a:lnSpc>
            </a:pPr>
            <a:r>
              <a:rPr lang="en-US" sz="1800" dirty="0">
                <a:latin typeface="Arial" panose="020B0604020202020204" pitchFamily="34" charset="0"/>
                <a:cs typeface="Arial" panose="020B0604020202020204" pitchFamily="34" charset="0"/>
              </a:rPr>
              <a:t>		Is similar to source routing. The ingress LSR specifies the list of 			nodes through which the packet traverses.</a:t>
            </a:r>
            <a:endParaRPr lang="en-IN" sz="1800" dirty="0">
              <a:latin typeface="Arial" panose="020B0604020202020204" pitchFamily="34" charset="0"/>
              <a:cs typeface="Arial" panose="020B0604020202020204" pitchFamily="34" charset="0"/>
            </a:endParaRP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The LSP setup for an FEC is unidirectional. The return traffic must take another LSP.</a:t>
            </a:r>
            <a:endParaRPr lang="en-IN" sz="1800" dirty="0">
              <a:latin typeface="Arial" panose="020B0604020202020204" pitchFamily="34" charset="0"/>
              <a:cs typeface="Arial" panose="020B0604020202020204" pitchFamily="34" charset="0"/>
            </a:endParaRPr>
          </a:p>
          <a:p>
            <a:pPr lvl="0">
              <a:lnSpc>
                <a:spcPct val="150000"/>
              </a:lnSpc>
            </a:pPr>
            <a:endParaRPr lang="en-IN" sz="1800"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04361688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AAA33C65-C2BF-DB45-B0A2-4B63A87B5F2E}"/>
              </a:ext>
            </a:extLst>
          </p:cNvPr>
          <p:cNvSpPr txBox="1"/>
          <p:nvPr/>
        </p:nvSpPr>
        <p:spPr>
          <a:xfrm>
            <a:off x="1869358" y="254411"/>
            <a:ext cx="6858000" cy="3954929"/>
          </a:xfrm>
          <a:prstGeom prst="rect">
            <a:avLst/>
          </a:prstGeom>
          <a:noFill/>
        </p:spPr>
        <p:txBody>
          <a:bodyPr wrap="square" lIns="68580" tIns="34290" rIns="68580" bIns="34290" rtlCol="0">
            <a:spAutoFit/>
          </a:bodyPr>
          <a:lstStyle/>
          <a:p>
            <a:pPr>
              <a:lnSpc>
                <a:spcPct val="150000"/>
              </a:lnSpc>
            </a:pPr>
            <a:r>
              <a:rPr lang="en-US" sz="2700" dirty="0">
                <a:latin typeface="Arial" panose="020B0604020202020204" pitchFamily="34" charset="0"/>
                <a:cs typeface="Arial" panose="020B0604020202020204" pitchFamily="34" charset="0"/>
              </a:rPr>
              <a:t>Label Distribution Protocol – LDP</a:t>
            </a:r>
            <a:endParaRPr lang="en-IN" sz="2700" dirty="0">
              <a:latin typeface="Arial" panose="020B0604020202020204" pitchFamily="34" charset="0"/>
              <a:cs typeface="Arial" panose="020B0604020202020204" pitchFamily="34" charset="0"/>
            </a:endParaRPr>
          </a:p>
          <a:p>
            <a:pPr>
              <a:lnSpc>
                <a:spcPct val="150000"/>
              </a:lnSpc>
            </a:pPr>
            <a:r>
              <a:rPr lang="en-US" sz="1800" dirty="0">
                <a:latin typeface="Arial" panose="020B0604020202020204" pitchFamily="34" charset="0"/>
                <a:cs typeface="Arial" panose="020B0604020202020204" pitchFamily="34" charset="0"/>
              </a:rPr>
              <a:t>An application layer protocol for the distribution of label binding information to LSRs.</a:t>
            </a:r>
            <a:endParaRPr lang="en-IN" sz="1800" dirty="0">
              <a:latin typeface="Arial" panose="020B0604020202020204" pitchFamily="34" charset="0"/>
              <a:cs typeface="Arial" panose="020B0604020202020204" pitchFamily="34" charset="0"/>
            </a:endParaRPr>
          </a:p>
          <a:p>
            <a:pPr lvl="0">
              <a:lnSpc>
                <a:spcPct val="150000"/>
              </a:lnSpc>
            </a:pPr>
            <a:r>
              <a:rPr lang="en-US" sz="1800" dirty="0">
                <a:latin typeface="Arial" panose="020B0604020202020204" pitchFamily="34" charset="0"/>
                <a:cs typeface="Arial" panose="020B0604020202020204" pitchFamily="34" charset="0"/>
              </a:rPr>
              <a:t>	- It is used to map FECs to label, which, in turn, create LSPs</a:t>
            </a:r>
            <a:endParaRPr lang="en-IN" sz="1800" dirty="0">
              <a:latin typeface="Arial" panose="020B0604020202020204" pitchFamily="34" charset="0"/>
              <a:cs typeface="Arial" panose="020B0604020202020204" pitchFamily="34" charset="0"/>
            </a:endParaRPr>
          </a:p>
          <a:p>
            <a:pPr lvl="0">
              <a:lnSpc>
                <a:spcPct val="150000"/>
              </a:lnSpc>
            </a:pPr>
            <a:r>
              <a:rPr lang="en-US" sz="1800" dirty="0">
                <a:latin typeface="Arial" panose="020B0604020202020204" pitchFamily="34" charset="0"/>
                <a:cs typeface="Arial" panose="020B0604020202020204" pitchFamily="34" charset="0"/>
              </a:rPr>
              <a:t>	- LDP sessions are established between LDP peers in the 		   MPLS network (not necessary adjacent)</a:t>
            </a:r>
            <a:endParaRPr lang="en-IN" sz="1800" dirty="0">
              <a:latin typeface="Arial" panose="020B0604020202020204" pitchFamily="34" charset="0"/>
              <a:cs typeface="Arial" panose="020B0604020202020204" pitchFamily="34" charset="0"/>
            </a:endParaRPr>
          </a:p>
          <a:p>
            <a:pPr lvl="0">
              <a:lnSpc>
                <a:spcPct val="150000"/>
              </a:lnSpc>
            </a:pPr>
            <a:r>
              <a:rPr lang="en-US" sz="1800" dirty="0">
                <a:latin typeface="Arial" panose="020B0604020202020204" pitchFamily="34" charset="0"/>
                <a:cs typeface="Arial" panose="020B0604020202020204" pitchFamily="34" charset="0"/>
              </a:rPr>
              <a:t>	- Sometimes employs OSPF or BGP.</a:t>
            </a:r>
            <a:endParaRPr lang="en-IN" sz="1800"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71994419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73D4021E-5819-6843-9A90-72ACD5C4465F}"/>
              </a:ext>
            </a:extLst>
          </p:cNvPr>
          <p:cNvSpPr txBox="1"/>
          <p:nvPr/>
        </p:nvSpPr>
        <p:spPr>
          <a:xfrm>
            <a:off x="1979972" y="409267"/>
            <a:ext cx="6415547" cy="4162678"/>
          </a:xfrm>
          <a:prstGeom prst="rect">
            <a:avLst/>
          </a:prstGeom>
          <a:noFill/>
        </p:spPr>
        <p:txBody>
          <a:bodyPr wrap="square" lIns="68580" tIns="34290" rIns="68580" bIns="34290" rtlCol="0">
            <a:spAutoFit/>
          </a:bodyPr>
          <a:lstStyle/>
          <a:p>
            <a:r>
              <a:rPr lang="en-US" sz="1800" dirty="0">
                <a:latin typeface="Arial" panose="020B0604020202020204" pitchFamily="34" charset="0"/>
                <a:cs typeface="Arial" panose="020B0604020202020204" pitchFamily="34" charset="0"/>
              </a:rPr>
              <a:t>LDP message types:</a:t>
            </a:r>
          </a:p>
          <a:p>
            <a:endParaRPr lang="en-IN" sz="1800" dirty="0">
              <a:latin typeface="Arial" panose="020B0604020202020204" pitchFamily="34" charset="0"/>
              <a:cs typeface="Arial" panose="020B0604020202020204" pitchFamily="34" charset="0"/>
            </a:endParaRPr>
          </a:p>
          <a:p>
            <a:pPr lvl="0">
              <a:lnSpc>
                <a:spcPct val="150000"/>
              </a:lnSpc>
            </a:pPr>
            <a:r>
              <a:rPr lang="en-US" sz="1800" dirty="0">
                <a:latin typeface="Arial" panose="020B0604020202020204" pitchFamily="34" charset="0"/>
                <a:cs typeface="Arial" panose="020B0604020202020204" pitchFamily="34" charset="0"/>
              </a:rPr>
              <a:t>	- Discovery messages -  announce and maintain the  		 	   presence of an LSR in a network</a:t>
            </a:r>
            <a:endParaRPr lang="en-IN" sz="1800" dirty="0">
              <a:latin typeface="Arial" panose="020B0604020202020204" pitchFamily="34" charset="0"/>
              <a:cs typeface="Arial" panose="020B0604020202020204" pitchFamily="34" charset="0"/>
            </a:endParaRPr>
          </a:p>
          <a:p>
            <a:pPr lvl="0">
              <a:lnSpc>
                <a:spcPct val="150000"/>
              </a:lnSpc>
            </a:pPr>
            <a:r>
              <a:rPr lang="en-US" sz="1800" dirty="0">
                <a:latin typeface="Arial" panose="020B0604020202020204" pitchFamily="34" charset="0"/>
                <a:cs typeface="Arial" panose="020B0604020202020204" pitchFamily="34" charset="0"/>
              </a:rPr>
              <a:t>	- Session message – establish, maintain, and terminate 	  	   sessions between LDP peers</a:t>
            </a:r>
            <a:endParaRPr lang="en-IN" sz="1800" dirty="0">
              <a:latin typeface="Arial" panose="020B0604020202020204" pitchFamily="34" charset="0"/>
              <a:cs typeface="Arial" panose="020B0604020202020204" pitchFamily="34" charset="0"/>
            </a:endParaRPr>
          </a:p>
          <a:p>
            <a:pPr lvl="0">
              <a:lnSpc>
                <a:spcPct val="150000"/>
              </a:lnSpc>
            </a:pPr>
            <a:r>
              <a:rPr lang="en-US" sz="1800" dirty="0">
                <a:latin typeface="Arial" panose="020B0604020202020204" pitchFamily="34" charset="0"/>
                <a:cs typeface="Arial" panose="020B0604020202020204" pitchFamily="34" charset="0"/>
              </a:rPr>
              <a:t>	- Advertisement messages – create, change, and delete 	  	  label mappings for FECs</a:t>
            </a:r>
            <a:endParaRPr lang="en-IN" sz="1800" dirty="0">
              <a:latin typeface="Arial" panose="020B0604020202020204" pitchFamily="34" charset="0"/>
              <a:cs typeface="Arial" panose="020B0604020202020204" pitchFamily="34" charset="0"/>
            </a:endParaRPr>
          </a:p>
          <a:p>
            <a:pPr lvl="0">
              <a:lnSpc>
                <a:spcPct val="150000"/>
              </a:lnSpc>
            </a:pPr>
            <a:r>
              <a:rPr lang="en-US" sz="1800" dirty="0">
                <a:latin typeface="Arial" panose="020B0604020202020204" pitchFamily="34" charset="0"/>
                <a:cs typeface="Arial" panose="020B0604020202020204" pitchFamily="34" charset="0"/>
              </a:rPr>
              <a:t>	- Notification messages – provide advisory information 	   	   and signal error information</a:t>
            </a:r>
            <a:endParaRPr lang="en-IN" sz="1800"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191694717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5CEE8725-5F82-0049-9335-5791761EB00B}"/>
              </a:ext>
            </a:extLst>
          </p:cNvPr>
          <p:cNvSpPr txBox="1"/>
          <p:nvPr/>
        </p:nvSpPr>
        <p:spPr>
          <a:xfrm>
            <a:off x="2556905" y="796413"/>
            <a:ext cx="4832092" cy="2085186"/>
          </a:xfrm>
          <a:prstGeom prst="rect">
            <a:avLst/>
          </a:prstGeom>
          <a:noFill/>
        </p:spPr>
        <p:txBody>
          <a:bodyPr wrap="none" lIns="68580" tIns="34290" rIns="68580" bIns="34290" rtlCol="0">
            <a:spAutoFit/>
          </a:bodyPr>
          <a:lstStyle/>
          <a:p>
            <a:r>
              <a:rPr lang="en-US" sz="1800" dirty="0">
                <a:latin typeface="Arial" panose="020B0604020202020204" pitchFamily="34" charset="0"/>
                <a:cs typeface="Arial" panose="020B0604020202020204" pitchFamily="34" charset="0"/>
              </a:rPr>
              <a:t>Label Advertisement Mode</a:t>
            </a:r>
          </a:p>
          <a:p>
            <a:endParaRPr lang="en-IN" sz="1800" dirty="0">
              <a:latin typeface="Arial" panose="020B0604020202020204" pitchFamily="34" charset="0"/>
              <a:cs typeface="Arial" panose="020B0604020202020204" pitchFamily="34" charset="0"/>
            </a:endParaRPr>
          </a:p>
          <a:p>
            <a:pPr>
              <a:lnSpc>
                <a:spcPct val="150000"/>
              </a:lnSpc>
            </a:pPr>
            <a:r>
              <a:rPr lang="en-US" sz="1800" dirty="0">
                <a:latin typeface="Arial" panose="020B0604020202020204" pitchFamily="34" charset="0"/>
                <a:cs typeface="Arial" panose="020B0604020202020204" pitchFamily="34" charset="0"/>
              </a:rPr>
              <a:t>Two label advertisement modes are available:</a:t>
            </a:r>
            <a:endParaRPr lang="en-IN" sz="1800" dirty="0">
              <a:latin typeface="Arial" panose="020B0604020202020204" pitchFamily="34" charset="0"/>
              <a:cs typeface="Arial" panose="020B0604020202020204" pitchFamily="34" charset="0"/>
            </a:endParaRPr>
          </a:p>
          <a:p>
            <a:pPr lvl="0">
              <a:lnSpc>
                <a:spcPct val="150000"/>
              </a:lnSpc>
            </a:pPr>
            <a:r>
              <a:rPr lang="en-US" sz="1800" dirty="0">
                <a:latin typeface="Arial" panose="020B0604020202020204" pitchFamily="34" charset="0"/>
                <a:cs typeface="Arial" panose="020B0604020202020204" pitchFamily="34" charset="0"/>
              </a:rPr>
              <a:t>	1. Downstream on demand(DoD)</a:t>
            </a:r>
            <a:endParaRPr lang="en-IN" sz="1800" dirty="0">
              <a:latin typeface="Arial" panose="020B0604020202020204" pitchFamily="34" charset="0"/>
              <a:cs typeface="Arial" panose="020B0604020202020204" pitchFamily="34" charset="0"/>
            </a:endParaRPr>
          </a:p>
          <a:p>
            <a:pPr lvl="0">
              <a:lnSpc>
                <a:spcPct val="150000"/>
              </a:lnSpc>
            </a:pPr>
            <a:r>
              <a:rPr lang="en-US" sz="1800" dirty="0">
                <a:latin typeface="Arial" panose="020B0604020202020204" pitchFamily="34" charset="0"/>
                <a:cs typeface="Arial" panose="020B0604020202020204" pitchFamily="34" charset="0"/>
              </a:rPr>
              <a:t>	2. Downstream unsolicited (DU)</a:t>
            </a:r>
            <a:endParaRPr lang="en-IN" sz="1800"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96513715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C0345685-EAEE-E14E-94A2-1C5C580EF46C}"/>
              </a:ext>
            </a:extLst>
          </p:cNvPr>
          <p:cNvSpPr txBox="1"/>
          <p:nvPr/>
        </p:nvSpPr>
        <p:spPr>
          <a:xfrm>
            <a:off x="1559643" y="492776"/>
            <a:ext cx="7422125" cy="3747180"/>
          </a:xfrm>
          <a:prstGeom prst="rect">
            <a:avLst/>
          </a:prstGeom>
          <a:noFill/>
        </p:spPr>
        <p:txBody>
          <a:bodyPr wrap="square" lIns="68580" tIns="34290" rIns="68580" bIns="34290" rtlCol="0">
            <a:spAutoFit/>
          </a:bodyPr>
          <a:lstStyle/>
          <a:p>
            <a:r>
              <a:rPr lang="en-US" sz="1800" dirty="0">
                <a:latin typeface="Arial" panose="020B0604020202020204" pitchFamily="34" charset="0"/>
                <a:cs typeface="Arial" panose="020B0604020202020204" pitchFamily="34" charset="0"/>
              </a:rPr>
              <a:t>Label Distribution control Mode</a:t>
            </a:r>
          </a:p>
          <a:p>
            <a:endParaRPr lang="en-IN" sz="1800" dirty="0">
              <a:latin typeface="Arial" panose="020B0604020202020204" pitchFamily="34" charset="0"/>
              <a:cs typeface="Arial" panose="020B0604020202020204" pitchFamily="34" charset="0"/>
            </a:endParaRPr>
          </a:p>
          <a:p>
            <a:pPr>
              <a:lnSpc>
                <a:spcPct val="150000"/>
              </a:lnSpc>
            </a:pPr>
            <a:r>
              <a:rPr lang="en-US" sz="1800" dirty="0">
                <a:latin typeface="Arial" panose="020B0604020202020204" pitchFamily="34" charset="0"/>
                <a:cs typeface="Arial" panose="020B0604020202020204" pitchFamily="34" charset="0"/>
              </a:rPr>
              <a:t>There are two label distribution control modes:</a:t>
            </a:r>
            <a:endParaRPr lang="en-IN" sz="1800" dirty="0">
              <a:latin typeface="Arial" panose="020B0604020202020204" pitchFamily="34" charset="0"/>
              <a:cs typeface="Arial" panose="020B0604020202020204" pitchFamily="34" charset="0"/>
            </a:endParaRPr>
          </a:p>
          <a:p>
            <a:pPr>
              <a:lnSpc>
                <a:spcPct val="150000"/>
              </a:lnSpc>
            </a:pPr>
            <a:r>
              <a:rPr lang="en-US" sz="1800" dirty="0">
                <a:latin typeface="Arial" panose="020B0604020202020204" pitchFamily="34" charset="0"/>
                <a:cs typeface="Arial" panose="020B0604020202020204" pitchFamily="34" charset="0"/>
              </a:rPr>
              <a:t>	</a:t>
            </a:r>
            <a:r>
              <a:rPr lang="en-US" sz="1800" b="1" dirty="0">
                <a:latin typeface="Arial" panose="020B0604020202020204" pitchFamily="34" charset="0"/>
                <a:cs typeface="Arial" panose="020B0604020202020204" pitchFamily="34" charset="0"/>
              </a:rPr>
              <a:t>Independent: </a:t>
            </a:r>
            <a:r>
              <a:rPr lang="en-US" sz="1800" dirty="0">
                <a:latin typeface="Arial" panose="020B0604020202020204" pitchFamily="34" charset="0"/>
                <a:cs typeface="Arial" panose="020B0604020202020204" pitchFamily="34" charset="0"/>
              </a:rPr>
              <a:t>and LSR can notify label binding messages 					upstream anytime.</a:t>
            </a:r>
            <a:endParaRPr lang="en-IN" sz="1800" dirty="0">
              <a:latin typeface="Arial" panose="020B0604020202020204" pitchFamily="34" charset="0"/>
              <a:cs typeface="Arial" panose="020B0604020202020204" pitchFamily="34" charset="0"/>
            </a:endParaRPr>
          </a:p>
          <a:p>
            <a:pPr>
              <a:lnSpc>
                <a:spcPct val="150000"/>
              </a:lnSpc>
            </a:pPr>
            <a:r>
              <a:rPr lang="en-US" sz="1800" dirty="0">
                <a:latin typeface="Arial" panose="020B0604020202020204" pitchFamily="34" charset="0"/>
                <a:cs typeface="Arial" panose="020B0604020202020204" pitchFamily="34" charset="0"/>
              </a:rPr>
              <a:t>	</a:t>
            </a:r>
            <a:r>
              <a:rPr lang="en-US" sz="1800" b="1" dirty="0">
                <a:latin typeface="Arial" panose="020B0604020202020204" pitchFamily="34" charset="0"/>
                <a:cs typeface="Arial" panose="020B0604020202020204" pitchFamily="34" charset="0"/>
              </a:rPr>
              <a:t>Ordered: </a:t>
            </a:r>
            <a:r>
              <a:rPr lang="en-US" sz="1800" dirty="0">
                <a:latin typeface="Arial" panose="020B0604020202020204" pitchFamily="34" charset="0"/>
                <a:cs typeface="Arial" panose="020B0604020202020204" pitchFamily="34" charset="0"/>
              </a:rPr>
              <a:t>an LSR  can send label binding messages about a FEC 	upstream only when it receives a specific label binding message 	from the next hop a FEC or the LSR itself is the egress node of the 	FEC.</a:t>
            </a:r>
            <a:endParaRPr lang="en-IN" sz="1800"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66318142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56C67539-829F-3A43-9C29-9970152FD91A}"/>
              </a:ext>
            </a:extLst>
          </p:cNvPr>
          <p:cNvSpPr txBox="1"/>
          <p:nvPr/>
        </p:nvSpPr>
        <p:spPr>
          <a:xfrm>
            <a:off x="1581766" y="88492"/>
            <a:ext cx="7455308" cy="5270674"/>
          </a:xfrm>
          <a:prstGeom prst="rect">
            <a:avLst/>
          </a:prstGeom>
          <a:noFill/>
        </p:spPr>
        <p:txBody>
          <a:bodyPr wrap="square" lIns="68580" tIns="34290" rIns="68580" bIns="34290" rtlCol="0">
            <a:spAutoFit/>
          </a:bodyPr>
          <a:lstStyle/>
          <a:p>
            <a:r>
              <a:rPr lang="en-US" sz="1800" dirty="0">
                <a:latin typeface="Arial" panose="020B0604020202020204" pitchFamily="34" charset="0"/>
                <a:cs typeface="Arial" panose="020B0604020202020204" pitchFamily="34" charset="0"/>
              </a:rPr>
              <a:t>Label Retention Mode</a:t>
            </a:r>
          </a:p>
          <a:p>
            <a:endParaRPr lang="en-IN"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Two label retention modes:</a:t>
            </a:r>
            <a:endParaRPr lang="en-IN" sz="1800" dirty="0">
              <a:latin typeface="Arial" panose="020B0604020202020204" pitchFamily="34" charset="0"/>
              <a:cs typeface="Arial" panose="020B0604020202020204" pitchFamily="34" charset="0"/>
            </a:endParaRPr>
          </a:p>
          <a:p>
            <a:pPr lvl="0">
              <a:lnSpc>
                <a:spcPct val="150000"/>
              </a:lnSpc>
            </a:pPr>
            <a:r>
              <a:rPr lang="en-US" sz="1800" b="1" dirty="0">
                <a:latin typeface="Arial" panose="020B0604020202020204" pitchFamily="34" charset="0"/>
                <a:cs typeface="Arial" panose="020B0604020202020204" pitchFamily="34" charset="0"/>
              </a:rPr>
              <a:t>1. Liberal: </a:t>
            </a:r>
            <a:r>
              <a:rPr lang="en-US" sz="1800" dirty="0">
                <a:latin typeface="Arial" panose="020B0604020202020204" pitchFamily="34" charset="0"/>
                <a:cs typeface="Arial" panose="020B0604020202020204" pitchFamily="34" charset="0"/>
              </a:rPr>
              <a:t>an LSR keeps any received label to FEC binding regardless of whether the binding is from its next hop for the FEC or not.</a:t>
            </a:r>
            <a:endParaRPr lang="en-IN" sz="1800" dirty="0">
              <a:latin typeface="Arial" panose="020B0604020202020204" pitchFamily="34" charset="0"/>
              <a:cs typeface="Arial" panose="020B0604020202020204" pitchFamily="34" charset="0"/>
            </a:endParaRPr>
          </a:p>
          <a:p>
            <a:pPr lvl="0">
              <a:lnSpc>
                <a:spcPct val="150000"/>
              </a:lnSpc>
            </a:pPr>
            <a:r>
              <a:rPr lang="en-US" sz="1800" b="1" dirty="0">
                <a:latin typeface="Arial" panose="020B0604020202020204" pitchFamily="34" charset="0"/>
                <a:cs typeface="Arial" panose="020B0604020202020204" pitchFamily="34" charset="0"/>
              </a:rPr>
              <a:t>2. Conservative: </a:t>
            </a:r>
            <a:r>
              <a:rPr lang="en-US" sz="1800" dirty="0">
                <a:latin typeface="Arial" panose="020B0604020202020204" pitchFamily="34" charset="0"/>
                <a:cs typeface="Arial" panose="020B0604020202020204" pitchFamily="34" charset="0"/>
              </a:rPr>
              <a:t>an LSR keeps only label to FEC bindings that are from its next hops for the FECs.</a:t>
            </a:r>
            <a:endParaRPr lang="en-IN" sz="1800" dirty="0">
              <a:latin typeface="Arial" panose="020B0604020202020204" pitchFamily="34" charset="0"/>
              <a:cs typeface="Arial" panose="020B0604020202020204" pitchFamily="34" charset="0"/>
            </a:endParaRPr>
          </a:p>
          <a:p>
            <a:pPr>
              <a:lnSpc>
                <a:spcPct val="150000"/>
              </a:lnSpc>
            </a:pPr>
            <a:endParaRPr lang="en-US" sz="1800" dirty="0">
              <a:latin typeface="Arial" panose="020B0604020202020204" pitchFamily="34" charset="0"/>
              <a:cs typeface="Arial" panose="020B0604020202020204" pitchFamily="34" charset="0"/>
            </a:endParaRPr>
          </a:p>
          <a:p>
            <a:pPr>
              <a:lnSpc>
                <a:spcPct val="150000"/>
              </a:lnSpc>
            </a:pPr>
            <a:r>
              <a:rPr lang="en-US" sz="1800" dirty="0">
                <a:latin typeface="Arial" panose="020B0604020202020204" pitchFamily="34" charset="0"/>
                <a:cs typeface="Arial" panose="020B0604020202020204" pitchFamily="34" charset="0"/>
              </a:rPr>
              <a:t>In liberal mode, an LSR can adapt to route changes quickly; while in conservative mode, there are less label to FEC bindings for an LSR to advertise and keep.</a:t>
            </a:r>
            <a:endParaRPr lang="en-IN" sz="1800" dirty="0">
              <a:latin typeface="Arial" panose="020B0604020202020204" pitchFamily="34" charset="0"/>
              <a:cs typeface="Arial" panose="020B0604020202020204" pitchFamily="34" charset="0"/>
            </a:endParaRPr>
          </a:p>
          <a:p>
            <a:pPr>
              <a:lnSpc>
                <a:spcPct val="150000"/>
              </a:lnSpc>
            </a:pPr>
            <a:r>
              <a:rPr lang="en-US" sz="1800" dirty="0">
                <a:latin typeface="Arial" panose="020B0604020202020204" pitchFamily="34" charset="0"/>
                <a:cs typeface="Arial" panose="020B0604020202020204" pitchFamily="34" charset="0"/>
              </a:rPr>
              <a:t>The conservative label retention mode is usually used with the DoD  mode on LSRs with limited label space.</a:t>
            </a:r>
            <a:endParaRPr lang="en-IN" sz="1800"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9917305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91F6414-6099-D34B-AD67-B9C0A0810D17}"/>
              </a:ext>
            </a:extLst>
          </p:cNvPr>
          <p:cNvSpPr txBox="1"/>
          <p:nvPr/>
        </p:nvSpPr>
        <p:spPr>
          <a:xfrm>
            <a:off x="2942303" y="785351"/>
            <a:ext cx="4588436" cy="3747180"/>
          </a:xfrm>
          <a:prstGeom prst="rect">
            <a:avLst/>
          </a:prstGeom>
          <a:noFill/>
        </p:spPr>
        <p:txBody>
          <a:bodyPr wrap="none" lIns="68580" tIns="34290" rIns="68580" bIns="34290" rtlCol="0">
            <a:spAutoFit/>
          </a:bodyPr>
          <a:lstStyle/>
          <a:p>
            <a:pPr>
              <a:lnSpc>
                <a:spcPct val="150000"/>
              </a:lnSpc>
            </a:pPr>
            <a:r>
              <a:rPr lang="en-US" sz="1800" dirty="0">
                <a:latin typeface="Arial" panose="020B0604020202020204" pitchFamily="34" charset="0"/>
                <a:cs typeface="Arial" panose="020B0604020202020204" pitchFamily="34" charset="0"/>
              </a:rPr>
              <a:t>MPLS Applications</a:t>
            </a:r>
          </a:p>
          <a:p>
            <a:pPr>
              <a:lnSpc>
                <a:spcPct val="150000"/>
              </a:lnSpc>
            </a:pPr>
            <a:endParaRPr lang="en-US" sz="1800" dirty="0">
              <a:latin typeface="Arial" panose="020B0604020202020204" pitchFamily="34" charset="0"/>
              <a:cs typeface="Arial" panose="020B0604020202020204" pitchFamily="34" charset="0"/>
            </a:endParaRPr>
          </a:p>
          <a:p>
            <a:pPr>
              <a:lnSpc>
                <a:spcPct val="150000"/>
              </a:lnSpc>
            </a:pPr>
            <a:r>
              <a:rPr lang="en-US" sz="1800" dirty="0">
                <a:latin typeface="Arial" panose="020B0604020202020204" pitchFamily="34" charset="0"/>
                <a:cs typeface="Arial" panose="020B0604020202020204" pitchFamily="34" charset="0"/>
              </a:rPr>
              <a:t>Some of the MPLS applications are  follows</a:t>
            </a: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Unicasting IP routing</a:t>
            </a: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Multicast IP routing</a:t>
            </a:r>
            <a:endParaRPr lang="en-IN" sz="1800" dirty="0">
              <a:latin typeface="Arial" panose="020B0604020202020204" pitchFamily="34" charset="0"/>
              <a:cs typeface="Arial" panose="020B0604020202020204" pitchFamily="34" charset="0"/>
            </a:endParaRP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Traffic Engineering </a:t>
            </a:r>
            <a:endParaRPr lang="en-IN" sz="1800" dirty="0">
              <a:latin typeface="Arial" panose="020B0604020202020204" pitchFamily="34" charset="0"/>
              <a:cs typeface="Arial" panose="020B0604020202020204" pitchFamily="34" charset="0"/>
            </a:endParaRP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Virtual Private Network</a:t>
            </a:r>
            <a:endParaRPr lang="en-IN" sz="1800" dirty="0">
              <a:latin typeface="Arial" panose="020B0604020202020204" pitchFamily="34" charset="0"/>
              <a:cs typeface="Arial" panose="020B0604020202020204" pitchFamily="34" charset="0"/>
            </a:endParaRP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Quality of Service(QoS)</a:t>
            </a:r>
            <a:endParaRPr lang="en-IN" sz="1800"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91945009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605D6A33-3CA5-D441-8B73-0541FE55B6F4}"/>
              </a:ext>
            </a:extLst>
          </p:cNvPr>
          <p:cNvSpPr txBox="1"/>
          <p:nvPr/>
        </p:nvSpPr>
        <p:spPr>
          <a:xfrm>
            <a:off x="1283110" y="148010"/>
            <a:ext cx="7466372" cy="5270674"/>
          </a:xfrm>
          <a:prstGeom prst="rect">
            <a:avLst/>
          </a:prstGeom>
          <a:noFill/>
        </p:spPr>
        <p:txBody>
          <a:bodyPr wrap="square" lIns="68580" tIns="34290" rIns="68580" bIns="34290" rtlCol="0">
            <a:spAutoFit/>
          </a:bodyPr>
          <a:lstStyle/>
          <a:p>
            <a:pPr>
              <a:lnSpc>
                <a:spcPct val="150000"/>
              </a:lnSpc>
            </a:pPr>
            <a:r>
              <a:rPr lang="en-US" sz="1800" b="1" dirty="0">
                <a:latin typeface="Arial" panose="020B0604020202020204" pitchFamily="34" charset="0"/>
                <a:cs typeface="Arial" panose="020B0604020202020204" pitchFamily="34" charset="0"/>
              </a:rPr>
              <a:t>Traffic Engineering </a:t>
            </a:r>
          </a:p>
          <a:p>
            <a:pPr>
              <a:lnSpc>
                <a:spcPct val="150000"/>
              </a:lnSpc>
            </a:pPr>
            <a:endParaRPr lang="en-IN" sz="1800" dirty="0">
              <a:latin typeface="Arial" panose="020B0604020202020204" pitchFamily="34" charset="0"/>
              <a:cs typeface="Arial" panose="020B0604020202020204" pitchFamily="34" charset="0"/>
            </a:endParaRPr>
          </a:p>
          <a:p>
            <a:pPr lvl="0">
              <a:lnSpc>
                <a:spcPct val="150000"/>
              </a:lnSpc>
            </a:pPr>
            <a:r>
              <a:rPr lang="en-US" sz="1800" dirty="0">
                <a:latin typeface="Arial" panose="020B0604020202020204" pitchFamily="34" charset="0"/>
                <a:cs typeface="Arial" panose="020B0604020202020204" pitchFamily="34" charset="0"/>
              </a:rPr>
              <a:t>	- Traffic engineering allows a network administrator to make the 		   	   path deterministic and bypass the normal routed hop-by-hop paths.</a:t>
            </a:r>
            <a:endParaRPr lang="en-IN" sz="1800" dirty="0">
              <a:latin typeface="Arial" panose="020B0604020202020204" pitchFamily="34" charset="0"/>
              <a:cs typeface="Arial" panose="020B0604020202020204" pitchFamily="34" charset="0"/>
            </a:endParaRPr>
          </a:p>
          <a:p>
            <a:pPr lvl="0">
              <a:lnSpc>
                <a:spcPct val="150000"/>
              </a:lnSpc>
            </a:pPr>
            <a:r>
              <a:rPr lang="en-US" sz="1800" dirty="0">
                <a:latin typeface="Arial" panose="020B0604020202020204" pitchFamily="34" charset="0"/>
                <a:cs typeface="Arial" panose="020B0604020202020204" pitchFamily="34" charset="0"/>
              </a:rPr>
              <a:t>	- An administrator may elect to explicitly define the path between 	  	  stations to ensure QoS or have the traffic follow a specified path to 	   reduce traffic loading across certain hops.</a:t>
            </a:r>
            <a:endParaRPr lang="en-IN" sz="1800" dirty="0">
              <a:latin typeface="Arial" panose="020B0604020202020204" pitchFamily="34" charset="0"/>
              <a:cs typeface="Arial" panose="020B0604020202020204" pitchFamily="34" charset="0"/>
            </a:endParaRPr>
          </a:p>
          <a:p>
            <a:pPr lvl="0">
              <a:lnSpc>
                <a:spcPct val="150000"/>
              </a:lnSpc>
            </a:pPr>
            <a:r>
              <a:rPr lang="en-US" sz="1800" dirty="0">
                <a:latin typeface="Arial" panose="020B0604020202020204" pitchFamily="34" charset="0"/>
                <a:cs typeface="Arial" panose="020B0604020202020204" pitchFamily="34" charset="0"/>
              </a:rPr>
              <a:t>	- The network administrator can reduce congestion by forcing the 	 	   frame to travel around the overloaded segments. </a:t>
            </a:r>
            <a:endParaRPr lang="en-IN" sz="1800" dirty="0">
              <a:latin typeface="Arial" panose="020B0604020202020204" pitchFamily="34" charset="0"/>
              <a:cs typeface="Arial" panose="020B0604020202020204" pitchFamily="34" charset="0"/>
            </a:endParaRPr>
          </a:p>
          <a:p>
            <a:pPr lvl="0">
              <a:lnSpc>
                <a:spcPct val="150000"/>
              </a:lnSpc>
            </a:pPr>
            <a:r>
              <a:rPr lang="en-US" sz="1800" dirty="0">
                <a:latin typeface="Arial" panose="020B0604020202020204" pitchFamily="34" charset="0"/>
                <a:cs typeface="Arial" panose="020B0604020202020204" pitchFamily="34" charset="0"/>
              </a:rPr>
              <a:t>	- Hops are configured in the LSRs ahead of time along with the 	   	  	  appropriate label values.</a:t>
            </a:r>
            <a:endParaRPr lang="en-IN" sz="1800"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127898756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CF306BE5-C22F-AD43-989A-B8CAF2C159C2}"/>
              </a:ext>
            </a:extLst>
          </p:cNvPr>
          <p:cNvSpPr txBox="1"/>
          <p:nvPr/>
        </p:nvSpPr>
        <p:spPr>
          <a:xfrm>
            <a:off x="2002094" y="1671504"/>
            <a:ext cx="7512313" cy="1808187"/>
          </a:xfrm>
          <a:prstGeom prst="rect">
            <a:avLst/>
          </a:prstGeom>
          <a:noFill/>
        </p:spPr>
        <p:txBody>
          <a:bodyPr wrap="none" lIns="68580" tIns="34290" rIns="68580" bIns="34290" rtlCol="0">
            <a:spAutoFit/>
          </a:bodyPr>
          <a:lstStyle/>
          <a:p>
            <a:r>
              <a:rPr lang="en-US" sz="1800" b="1" dirty="0">
                <a:latin typeface="Arial" panose="020B0604020202020204" pitchFamily="34" charset="0"/>
                <a:cs typeface="Arial" panose="020B0604020202020204" pitchFamily="34" charset="0"/>
              </a:rPr>
              <a:t>MPLS – Traffic Engineering</a:t>
            </a:r>
            <a:endParaRPr lang="en-IN" sz="1800" dirty="0">
              <a:latin typeface="Arial" panose="020B0604020202020204" pitchFamily="34" charset="0"/>
              <a:cs typeface="Arial" panose="020B0604020202020204" pitchFamily="34" charset="0"/>
            </a:endParaRPr>
          </a:p>
          <a:p>
            <a:pPr>
              <a:lnSpc>
                <a:spcPct val="150000"/>
              </a:lnSpc>
            </a:pPr>
            <a:r>
              <a:rPr lang="en-US" sz="1800" b="1" dirty="0">
                <a:latin typeface="Arial" panose="020B0604020202020204" pitchFamily="34" charset="0"/>
                <a:cs typeface="Arial" panose="020B0604020202020204" pitchFamily="34" charset="0"/>
              </a:rPr>
              <a:t> </a:t>
            </a:r>
            <a:endParaRPr lang="en-IN" sz="1800" dirty="0">
              <a:latin typeface="Arial" panose="020B0604020202020204" pitchFamily="34" charset="0"/>
              <a:cs typeface="Arial" panose="020B0604020202020204" pitchFamily="34" charset="0"/>
            </a:endParaRPr>
          </a:p>
          <a:p>
            <a:pPr>
              <a:lnSpc>
                <a:spcPct val="150000"/>
              </a:lnSpc>
            </a:pPr>
            <a:r>
              <a:rPr lang="en-US" sz="1800" dirty="0">
                <a:latin typeface="Arial" panose="020B0604020202020204" pitchFamily="34" charset="0"/>
                <a:cs typeface="Arial" panose="020B0604020202020204" pitchFamily="34" charset="0"/>
              </a:rPr>
              <a:t>	- End –to-End forwarding decision determined by ingress node.</a:t>
            </a:r>
            <a:endParaRPr lang="en-IN" sz="1800" dirty="0">
              <a:latin typeface="Arial" panose="020B0604020202020204" pitchFamily="34" charset="0"/>
              <a:cs typeface="Arial" panose="020B0604020202020204" pitchFamily="34" charset="0"/>
            </a:endParaRPr>
          </a:p>
          <a:p>
            <a:pPr>
              <a:lnSpc>
                <a:spcPct val="150000"/>
              </a:lnSpc>
            </a:pPr>
            <a:r>
              <a:rPr lang="en-US" sz="1800" dirty="0">
                <a:latin typeface="Arial" panose="020B0604020202020204" pitchFamily="34" charset="0"/>
                <a:cs typeface="Arial" panose="020B0604020202020204" pitchFamily="34" charset="0"/>
              </a:rPr>
              <a:t>	- Enables Traffic Engineering</a:t>
            </a:r>
            <a:endParaRPr lang="en-IN" sz="1800"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29280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026"/>
          <p:cNvSpPr>
            <a:spLocks noGrp="1" noChangeArrowheads="1"/>
          </p:cNvSpPr>
          <p:nvPr>
            <p:ph type="title"/>
          </p:nvPr>
        </p:nvSpPr>
        <p:spPr>
          <a:xfrm>
            <a:off x="685800" y="-136922"/>
            <a:ext cx="7886700" cy="994172"/>
          </a:xfrm>
        </p:spPr>
        <p:txBody>
          <a:bodyPr/>
          <a:lstStyle/>
          <a:p>
            <a:r>
              <a:rPr lang="en-US" dirty="0"/>
              <a:t>Introducing Frame Relay</a:t>
            </a:r>
          </a:p>
        </p:txBody>
      </p:sp>
      <p:sp>
        <p:nvSpPr>
          <p:cNvPr id="9219" name="Rectangle 1027"/>
          <p:cNvSpPr>
            <a:spLocks noGrp="1" noChangeArrowheads="1"/>
          </p:cNvSpPr>
          <p:nvPr>
            <p:ph idx="1"/>
          </p:nvPr>
        </p:nvSpPr>
        <p:spPr>
          <a:xfrm>
            <a:off x="1428750" y="2800350"/>
            <a:ext cx="6400800" cy="2114550"/>
          </a:xfrm>
        </p:spPr>
        <p:txBody>
          <a:bodyPr/>
          <a:lstStyle/>
          <a:p>
            <a:pPr>
              <a:lnSpc>
                <a:spcPct val="90000"/>
              </a:lnSpc>
            </a:pPr>
            <a:r>
              <a:rPr lang="en-US" sz="1500" b="1" dirty="0">
                <a:cs typeface="Arial" panose="020B0604020202020204" pitchFamily="34" charset="0"/>
              </a:rPr>
              <a:t>Frame Relay</a:t>
            </a:r>
            <a:r>
              <a:rPr lang="en-US" sz="1500" dirty="0">
                <a:cs typeface="Arial" panose="020B0604020202020204" pitchFamily="34" charset="0"/>
              </a:rPr>
              <a:t> is a </a:t>
            </a:r>
            <a:r>
              <a:rPr lang="en-US" sz="1500" u="sng" dirty="0">
                <a:cs typeface="Arial" panose="020B0604020202020204" pitchFamily="34" charset="0"/>
              </a:rPr>
              <a:t>packet-switched, connection-oriented, WAN service</a:t>
            </a:r>
            <a:r>
              <a:rPr lang="en-US" sz="1500" dirty="0">
                <a:cs typeface="Arial" panose="020B0604020202020204" pitchFamily="34" charset="0"/>
              </a:rPr>
              <a:t>. </a:t>
            </a:r>
          </a:p>
          <a:p>
            <a:pPr>
              <a:lnSpc>
                <a:spcPct val="90000"/>
              </a:lnSpc>
            </a:pPr>
            <a:r>
              <a:rPr lang="en-US" sz="1500" dirty="0">
                <a:cs typeface="Arial" panose="020B0604020202020204" pitchFamily="34" charset="0"/>
              </a:rPr>
              <a:t>It operates at the </a:t>
            </a:r>
            <a:r>
              <a:rPr lang="en-US" sz="1500" u="sng" dirty="0">
                <a:cs typeface="Arial" panose="020B0604020202020204" pitchFamily="34" charset="0"/>
              </a:rPr>
              <a:t>data link layer</a:t>
            </a:r>
            <a:r>
              <a:rPr lang="en-US" sz="1500" dirty="0">
                <a:cs typeface="Arial" panose="020B0604020202020204" pitchFamily="34" charset="0"/>
              </a:rPr>
              <a:t> of the OSI reference model. </a:t>
            </a:r>
          </a:p>
          <a:p>
            <a:pPr>
              <a:lnSpc>
                <a:spcPct val="90000"/>
              </a:lnSpc>
            </a:pPr>
            <a:r>
              <a:rPr lang="en-US" sz="1500" dirty="0">
                <a:cs typeface="Arial" panose="020B0604020202020204" pitchFamily="34" charset="0"/>
              </a:rPr>
              <a:t>Frame Relay uses a </a:t>
            </a:r>
            <a:r>
              <a:rPr lang="en-US" sz="1500" u="sng" dirty="0">
                <a:cs typeface="Arial" panose="020B0604020202020204" pitchFamily="34" charset="0"/>
              </a:rPr>
              <a:t>subset of the high-level data link control (HDLC)</a:t>
            </a:r>
            <a:r>
              <a:rPr lang="en-US" sz="1500" dirty="0">
                <a:cs typeface="Arial" panose="020B0604020202020204" pitchFamily="34" charset="0"/>
              </a:rPr>
              <a:t> protocol called </a:t>
            </a:r>
            <a:r>
              <a:rPr lang="en-US" sz="1500" u="sng" dirty="0">
                <a:cs typeface="Arial" panose="020B0604020202020204" pitchFamily="34" charset="0"/>
              </a:rPr>
              <a:t>Link Access Procedure for Frame Relay (LAPF).</a:t>
            </a:r>
            <a:r>
              <a:rPr lang="en-US" sz="1500" dirty="0">
                <a:cs typeface="Arial" panose="020B0604020202020204" pitchFamily="34" charset="0"/>
              </a:rPr>
              <a:t> </a:t>
            </a:r>
          </a:p>
          <a:p>
            <a:pPr>
              <a:lnSpc>
                <a:spcPct val="90000"/>
              </a:lnSpc>
            </a:pPr>
            <a:r>
              <a:rPr lang="en-US" sz="1500" dirty="0">
                <a:cs typeface="Arial" panose="020B0604020202020204" pitchFamily="34" charset="0"/>
              </a:rPr>
              <a:t>Frames carry data </a:t>
            </a:r>
            <a:r>
              <a:rPr lang="en-US" sz="1500" u="sng" dirty="0">
                <a:cs typeface="Arial" panose="020B0604020202020204" pitchFamily="34" charset="0"/>
              </a:rPr>
              <a:t>between</a:t>
            </a:r>
            <a:r>
              <a:rPr lang="en-US" sz="1500" dirty="0">
                <a:cs typeface="Arial" panose="020B0604020202020204" pitchFamily="34" charset="0"/>
              </a:rPr>
              <a:t> user devices called data terminal equipment (</a:t>
            </a:r>
            <a:r>
              <a:rPr lang="en-US" sz="1500" u="sng" dirty="0">
                <a:cs typeface="Arial" panose="020B0604020202020204" pitchFamily="34" charset="0"/>
              </a:rPr>
              <a:t>DTE</a:t>
            </a:r>
            <a:r>
              <a:rPr lang="en-US" sz="1500" dirty="0">
                <a:cs typeface="Arial" panose="020B0604020202020204" pitchFamily="34" charset="0"/>
              </a:rPr>
              <a:t>), and the data communications equipment (</a:t>
            </a:r>
            <a:r>
              <a:rPr lang="en-US" sz="1500" u="sng" dirty="0">
                <a:cs typeface="Arial" panose="020B0604020202020204" pitchFamily="34" charset="0"/>
              </a:rPr>
              <a:t>DCE</a:t>
            </a:r>
            <a:r>
              <a:rPr lang="en-US" sz="1500" dirty="0">
                <a:cs typeface="Arial" panose="020B0604020202020204" pitchFamily="34" charset="0"/>
              </a:rPr>
              <a:t>) at the edge of the WAN.</a:t>
            </a:r>
          </a:p>
        </p:txBody>
      </p:sp>
      <p:sp>
        <p:nvSpPr>
          <p:cNvPr id="6" name="Slide Number Placeholder 4"/>
          <p:cNvSpPr>
            <a:spLocks noGrp="1"/>
          </p:cNvSpPr>
          <p:nvPr>
            <p:ph type="sldNum" sz="quarter" idx="12"/>
          </p:nvPr>
        </p:nvSpPr>
        <p:spPr/>
        <p:txBody>
          <a:bodyPr/>
          <a:lstStyle/>
          <a:p>
            <a:fld id="{60B107A2-775F-4A9F-9E47-3D82062ACADF}" type="slidenum">
              <a:rPr lang="en-US"/>
              <a:pPr/>
              <a:t>19</a:t>
            </a:fld>
            <a:endParaRPr lang="en-US"/>
          </a:p>
        </p:txBody>
      </p:sp>
      <p:pic>
        <p:nvPicPr>
          <p:cNvPr id="9220" name="Picture 10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6050" y="857250"/>
            <a:ext cx="3543300" cy="191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5272681"/>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7F3A6F41-5FD7-6041-96B8-87941B70BAB5}"/>
              </a:ext>
            </a:extLst>
          </p:cNvPr>
          <p:cNvSpPr txBox="1"/>
          <p:nvPr/>
        </p:nvSpPr>
        <p:spPr>
          <a:xfrm>
            <a:off x="1471151" y="702941"/>
            <a:ext cx="6681021" cy="4162678"/>
          </a:xfrm>
          <a:prstGeom prst="rect">
            <a:avLst/>
          </a:prstGeom>
          <a:noFill/>
        </p:spPr>
        <p:txBody>
          <a:bodyPr wrap="square" lIns="68580" tIns="34290" rIns="68580" bIns="34290" rtlCol="0">
            <a:spAutoFit/>
          </a:bodyPr>
          <a:lstStyle/>
          <a:p>
            <a:pPr>
              <a:lnSpc>
                <a:spcPct val="150000"/>
              </a:lnSpc>
            </a:pPr>
            <a:r>
              <a:rPr lang="en-US" sz="1800" b="1" dirty="0">
                <a:latin typeface="Arial" panose="020B0604020202020204" pitchFamily="34" charset="0"/>
                <a:cs typeface="Arial" panose="020B0604020202020204" pitchFamily="34" charset="0"/>
              </a:rPr>
              <a:t>MPLS based VPN</a:t>
            </a:r>
          </a:p>
          <a:p>
            <a:pPr>
              <a:lnSpc>
                <a:spcPct val="150000"/>
              </a:lnSpc>
            </a:pPr>
            <a:endParaRPr lang="en-IN" sz="1800" dirty="0">
              <a:latin typeface="Arial" panose="020B0604020202020204" pitchFamily="34" charset="0"/>
              <a:cs typeface="Arial" panose="020B0604020202020204" pitchFamily="34" charset="0"/>
            </a:endParaRP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One of most popular MPLS applications is the implementation of VPN.</a:t>
            </a:r>
            <a:endParaRPr lang="en-IN" sz="1800" dirty="0">
              <a:latin typeface="Arial" panose="020B0604020202020204" pitchFamily="34" charset="0"/>
              <a:cs typeface="Arial" panose="020B0604020202020204" pitchFamily="34" charset="0"/>
            </a:endParaRP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The basic concept is the same as ATM transparent LAN.</a:t>
            </a:r>
            <a:endParaRPr lang="en-IN" sz="1800" dirty="0">
              <a:latin typeface="Arial" panose="020B0604020202020204" pitchFamily="34" charset="0"/>
              <a:cs typeface="Arial" panose="020B0604020202020204" pitchFamily="34" charset="0"/>
            </a:endParaRP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Using label (instead of IP address) to interconnect multiple sites over a carrier’s network. Each site has its own private IP address space.</a:t>
            </a:r>
            <a:endParaRPr lang="en-IN" sz="1800" dirty="0">
              <a:latin typeface="Arial" panose="020B0604020202020204" pitchFamily="34" charset="0"/>
              <a:cs typeface="Arial" panose="020B0604020202020204" pitchFamily="34" charset="0"/>
            </a:endParaRP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Different VPNs may use the same IP address space</a:t>
            </a:r>
            <a:r>
              <a:rPr lang="en-US" sz="1800" b="1"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87669962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8A03651-6123-0C4F-B814-B62D0D8DD433}"/>
              </a:ext>
            </a:extLst>
          </p:cNvPr>
          <p:cNvSpPr txBox="1"/>
          <p:nvPr/>
        </p:nvSpPr>
        <p:spPr>
          <a:xfrm>
            <a:off x="1825114" y="459593"/>
            <a:ext cx="6393425" cy="3470181"/>
          </a:xfrm>
          <a:prstGeom prst="rect">
            <a:avLst/>
          </a:prstGeom>
          <a:noFill/>
        </p:spPr>
        <p:txBody>
          <a:bodyPr wrap="square" lIns="68580" tIns="34290" rIns="68580" bIns="34290" rtlCol="0">
            <a:spAutoFit/>
          </a:bodyPr>
          <a:lstStyle/>
          <a:p>
            <a:r>
              <a:rPr lang="en-US" sz="1800" b="1" dirty="0">
                <a:latin typeface="Arial" panose="020B0604020202020204" pitchFamily="34" charset="0"/>
                <a:cs typeface="Arial" panose="020B0604020202020204" pitchFamily="34" charset="0"/>
              </a:rPr>
              <a:t>MPLS and QoS</a:t>
            </a:r>
          </a:p>
          <a:p>
            <a:pPr>
              <a:lnSpc>
                <a:spcPct val="150000"/>
              </a:lnSpc>
            </a:pPr>
            <a:endParaRPr lang="en-IN" sz="1800" dirty="0">
              <a:latin typeface="Arial" panose="020B0604020202020204" pitchFamily="34" charset="0"/>
              <a:cs typeface="Arial" panose="020B0604020202020204" pitchFamily="34" charset="0"/>
            </a:endParaRP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Pre configuration based on physical interface </a:t>
            </a:r>
            <a:endParaRPr lang="en-IN" sz="1800" dirty="0">
              <a:latin typeface="Arial" panose="020B0604020202020204" pitchFamily="34" charset="0"/>
              <a:cs typeface="Arial" panose="020B0604020202020204" pitchFamily="34" charset="0"/>
            </a:endParaRP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Classification of incoming packets into different classes</a:t>
            </a:r>
            <a:endParaRPr lang="en-IN" sz="1800" dirty="0">
              <a:latin typeface="Arial" panose="020B0604020202020204" pitchFamily="34" charset="0"/>
              <a:cs typeface="Arial" panose="020B0604020202020204" pitchFamily="34" charset="0"/>
            </a:endParaRP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Classification based on network characteristics (such as congestion, throughput, delay, and loss)</a:t>
            </a:r>
            <a:endParaRPr lang="en-IN" sz="1800" dirty="0">
              <a:latin typeface="Arial" panose="020B0604020202020204" pitchFamily="34" charset="0"/>
              <a:cs typeface="Arial" panose="020B0604020202020204" pitchFamily="34" charset="0"/>
            </a:endParaRP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A label corresponding to the resultant class is applied to the packet</a:t>
            </a:r>
            <a:endParaRPr lang="en-IN" sz="1800"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14710523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325196"/>
            <a:ext cx="8520600" cy="707400"/>
          </a:xfrm>
        </p:spPr>
        <p:txBody>
          <a:bodyPr/>
          <a:lstStyle/>
          <a:p>
            <a:pPr algn="ctr"/>
            <a:r>
              <a:rPr lang="en-US" dirty="0" smtClean="0"/>
              <a:t>Thank you </a:t>
            </a:r>
            <a:endParaRPr lang="en-US" dirty="0"/>
          </a:p>
        </p:txBody>
      </p:sp>
      <p:sp>
        <p:nvSpPr>
          <p:cNvPr id="4" name="Slide Number Placeholder 3"/>
          <p:cNvSpPr>
            <a:spLocks noGrp="1"/>
          </p:cNvSpPr>
          <p:nvPr>
            <p:ph type="sldNum" sz="quarter" idx="12"/>
          </p:nvPr>
        </p:nvSpPr>
        <p:spPr/>
        <p:txBody>
          <a:bodyPr/>
          <a:lstStyle/>
          <a:p>
            <a:fld id="{C1FAD997-B97B-47A4-8691-54DD294E820E}" type="slidenum">
              <a:rPr lang="en-US" smtClean="0"/>
              <a:pPr/>
              <a:t>192</a:t>
            </a:fld>
            <a:endParaRPr lang="en-US"/>
          </a:p>
        </p:txBody>
      </p:sp>
    </p:spTree>
    <p:extLst>
      <p:ext uri="{BB962C8B-B14F-4D97-AF65-F5344CB8AC3E}">
        <p14:creationId xmlns:p14="http://schemas.microsoft.com/office/powerpoint/2010/main" val="1148765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lvl="0"/>
            <a:r>
              <a:rPr lang="en-US" sz="3200" dirty="0" smtClean="0"/>
              <a:t>DSL Technology</a:t>
            </a:r>
            <a:endParaRPr sz="3200">
              <a:latin typeface="Cambria"/>
              <a:ea typeface="Cambria"/>
              <a:cs typeface="Cambria"/>
              <a:sym typeface="Cambria"/>
            </a:endParaRPr>
          </a:p>
        </p:txBody>
      </p:sp>
      <p:sp>
        <p:nvSpPr>
          <p:cNvPr id="75" name="Google Shape;75;p14"/>
          <p:cNvSpPr txBox="1">
            <a:spLocks noGrp="1"/>
          </p:cNvSpPr>
          <p:nvPr>
            <p:ph type="body" idx="1"/>
          </p:nvPr>
        </p:nvSpPr>
        <p:spPr>
          <a:xfrm>
            <a:off x="343231" y="3468414"/>
            <a:ext cx="8520600" cy="1324303"/>
          </a:xfrm>
          <a:prstGeom prst="rect">
            <a:avLst/>
          </a:prstGeom>
        </p:spPr>
        <p:txBody>
          <a:bodyPr spcFirstLastPara="1" wrap="square" lIns="91425" tIns="91425" rIns="91425" bIns="91425" anchor="t" anchorCtr="0">
            <a:noAutofit/>
          </a:bodyPr>
          <a:lstStyle/>
          <a:p>
            <a:pPr>
              <a:lnSpc>
                <a:spcPct val="90000"/>
              </a:lnSpc>
              <a:buClrTx/>
            </a:pPr>
            <a:r>
              <a:rPr lang="en-US" sz="1400" dirty="0" smtClean="0">
                <a:solidFill>
                  <a:srgbClr val="0A0806"/>
                </a:solidFill>
                <a:latin typeface="Cambria" pitchFamily="18" charset="0"/>
                <a:ea typeface="Cambria" pitchFamily="18" charset="0"/>
              </a:rPr>
              <a:t>Limited distance to central office (CO)</a:t>
            </a:r>
          </a:p>
          <a:p>
            <a:pPr>
              <a:lnSpc>
                <a:spcPct val="90000"/>
              </a:lnSpc>
              <a:buClrTx/>
            </a:pPr>
            <a:r>
              <a:rPr lang="en-US" sz="1400" dirty="0" smtClean="0">
                <a:solidFill>
                  <a:srgbClr val="0A0806"/>
                </a:solidFill>
                <a:latin typeface="Cambria" pitchFamily="18" charset="0"/>
                <a:ea typeface="Cambria" pitchFamily="18" charset="0"/>
              </a:rPr>
              <a:t>Dedicated line from CO to home</a:t>
            </a:r>
          </a:p>
          <a:p>
            <a:pPr>
              <a:lnSpc>
                <a:spcPct val="90000"/>
              </a:lnSpc>
              <a:buClrTx/>
            </a:pPr>
            <a:r>
              <a:rPr lang="en-US" sz="1400" dirty="0" smtClean="0">
                <a:solidFill>
                  <a:srgbClr val="0A0806"/>
                </a:solidFill>
                <a:latin typeface="Cambria" pitchFamily="18" charset="0"/>
                <a:ea typeface="Cambria" pitchFamily="18" charset="0"/>
              </a:rPr>
              <a:t>Asymmetric flow</a:t>
            </a:r>
          </a:p>
          <a:p>
            <a:pPr>
              <a:lnSpc>
                <a:spcPct val="90000"/>
              </a:lnSpc>
              <a:buClrTx/>
            </a:pPr>
            <a:r>
              <a:rPr lang="en-US" sz="1400" dirty="0" smtClean="0">
                <a:solidFill>
                  <a:srgbClr val="0A0806"/>
                </a:solidFill>
                <a:latin typeface="Cambria" pitchFamily="18" charset="0"/>
                <a:ea typeface="Cambria" pitchFamily="18" charset="0"/>
              </a:rPr>
              <a:t>Typical speeds up to 1.5Mbits/s downstream</a:t>
            </a:r>
          </a:p>
          <a:p>
            <a:pPr marL="457200" lvl="0" indent="-317500" algn="l" rtl="0">
              <a:spcBef>
                <a:spcPts val="0"/>
              </a:spcBef>
              <a:spcAft>
                <a:spcPts val="0"/>
              </a:spcAft>
              <a:buClr>
                <a:srgbClr val="000000"/>
              </a:buClr>
              <a:buSzPts val="1400"/>
              <a:buFont typeface="Cambria"/>
              <a:buChar char="●"/>
            </a:pPr>
            <a:endParaRPr sz="1400" smtClean="0">
              <a:solidFill>
                <a:srgbClr val="000000"/>
              </a:solidFill>
              <a:latin typeface="Cambria"/>
              <a:ea typeface="Cambria"/>
              <a:cs typeface="Cambria"/>
              <a:sym typeface="Cambria"/>
            </a:endParaRPr>
          </a:p>
          <a:p>
            <a:pPr marL="457200" lvl="0" indent="0" algn="l" rtl="0">
              <a:spcBef>
                <a:spcPts val="1600"/>
              </a:spcBef>
              <a:spcAft>
                <a:spcPts val="0"/>
              </a:spcAft>
              <a:buNone/>
            </a:pPr>
            <a:endParaRPr sz="1400">
              <a:solidFill>
                <a:srgbClr val="000000"/>
              </a:solidFill>
              <a:latin typeface="Cambria"/>
              <a:ea typeface="Cambria"/>
              <a:cs typeface="Cambria"/>
              <a:sym typeface="Cambria"/>
            </a:endParaRPr>
          </a:p>
          <a:p>
            <a:pPr marL="0" lvl="0" indent="0" algn="l" rtl="0">
              <a:spcBef>
                <a:spcPts val="1600"/>
              </a:spcBef>
              <a:spcAft>
                <a:spcPts val="1600"/>
              </a:spcAft>
              <a:buNone/>
            </a:pPr>
            <a:endParaRPr sz="1400">
              <a:latin typeface="Cambria"/>
              <a:ea typeface="Cambria"/>
              <a:cs typeface="Cambria"/>
              <a:sym typeface="Cambria"/>
            </a:endParaRPr>
          </a:p>
        </p:txBody>
      </p:sp>
      <p:sp>
        <p:nvSpPr>
          <p:cNvPr id="76" name="Google Shape;7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a:t>
            </a:fld>
            <a:endParaRPr/>
          </a:p>
        </p:txBody>
      </p:sp>
      <p:pic>
        <p:nvPicPr>
          <p:cNvPr id="77" name="Google Shape;77;p14"/>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78" name="Google Shape;78;p14"/>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mbria"/>
                <a:ea typeface="Cambria"/>
                <a:cs typeface="Cambria"/>
                <a:sym typeface="Cambria"/>
              </a:rPr>
              <a:t>18CSC302J- School of Computing (Odd sem 2020)</a:t>
            </a:r>
            <a:endParaRPr sz="1000">
              <a:latin typeface="Cambria"/>
              <a:ea typeface="Cambria"/>
              <a:cs typeface="Cambria"/>
              <a:sym typeface="Cambria"/>
            </a:endParaRPr>
          </a:p>
        </p:txBody>
      </p:sp>
      <p:pic>
        <p:nvPicPr>
          <p:cNvPr id="7" name="Picture 15"/>
          <p:cNvPicPr>
            <a:picLocks noChangeAspect="1" noChangeArrowheads="1"/>
          </p:cNvPicPr>
          <p:nvPr/>
        </p:nvPicPr>
        <p:blipFill>
          <a:blip r:embed="rId4"/>
          <a:srcRect/>
          <a:stretch>
            <a:fillRect/>
          </a:stretch>
        </p:blipFill>
        <p:spPr>
          <a:xfrm>
            <a:off x="1242848" y="1008994"/>
            <a:ext cx="6019800" cy="2555688"/>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14300" y="-21430"/>
            <a:ext cx="7886700" cy="994172"/>
          </a:xfrm>
        </p:spPr>
        <p:txBody>
          <a:bodyPr/>
          <a:lstStyle/>
          <a:p>
            <a:r>
              <a:rPr lang="en-US" dirty="0"/>
              <a:t>Frame Relay vs. X.25</a:t>
            </a:r>
          </a:p>
        </p:txBody>
      </p:sp>
      <p:sp>
        <p:nvSpPr>
          <p:cNvPr id="8195" name="Rectangle 3"/>
          <p:cNvSpPr>
            <a:spLocks noGrp="1" noChangeArrowheads="1"/>
          </p:cNvSpPr>
          <p:nvPr>
            <p:ph idx="1"/>
          </p:nvPr>
        </p:nvSpPr>
        <p:spPr>
          <a:xfrm>
            <a:off x="1314450" y="2343150"/>
            <a:ext cx="6515100" cy="2571750"/>
          </a:xfrm>
        </p:spPr>
        <p:txBody>
          <a:bodyPr>
            <a:normAutofit lnSpcReduction="10000"/>
          </a:bodyPr>
          <a:lstStyle/>
          <a:p>
            <a:pPr>
              <a:lnSpc>
                <a:spcPct val="90000"/>
              </a:lnSpc>
            </a:pPr>
            <a:r>
              <a:rPr lang="en-US" sz="1500" dirty="0"/>
              <a:t>Frame Relay </a:t>
            </a:r>
            <a:r>
              <a:rPr lang="en-US" sz="1500" u="sng" dirty="0"/>
              <a:t>does not have the sequencing, windowing, and retransmission mechanisms that are used by X.25.</a:t>
            </a:r>
          </a:p>
          <a:p>
            <a:pPr>
              <a:lnSpc>
                <a:spcPct val="90000"/>
              </a:lnSpc>
            </a:pPr>
            <a:r>
              <a:rPr lang="en-US" sz="1500" dirty="0"/>
              <a:t>Without the overhead, the streamlined operation of Frame Relay outperforms X.25. </a:t>
            </a:r>
          </a:p>
          <a:p>
            <a:pPr>
              <a:lnSpc>
                <a:spcPct val="90000"/>
              </a:lnSpc>
            </a:pPr>
            <a:r>
              <a:rPr lang="en-US" sz="1500" dirty="0"/>
              <a:t>Typical speeds range </a:t>
            </a:r>
            <a:r>
              <a:rPr lang="en-US" sz="1500" u="sng" dirty="0"/>
              <a:t>from 1.5 Mbps to 12 Mbps, although higher speeds are possible. (Up to 45 Mbps) </a:t>
            </a:r>
          </a:p>
          <a:p>
            <a:pPr>
              <a:lnSpc>
                <a:spcPct val="90000"/>
              </a:lnSpc>
            </a:pPr>
            <a:r>
              <a:rPr lang="en-US" sz="1500" dirty="0"/>
              <a:t>The network providing the Frame Relay service can be either a </a:t>
            </a:r>
            <a:r>
              <a:rPr lang="en-US" sz="1500" u="sng" dirty="0"/>
              <a:t>carrier-provided public network or a privately owned network. </a:t>
            </a:r>
          </a:p>
          <a:p>
            <a:pPr>
              <a:lnSpc>
                <a:spcPct val="90000"/>
              </a:lnSpc>
            </a:pPr>
            <a:r>
              <a:rPr lang="en-US" sz="1500" dirty="0">
                <a:cs typeface="Arial" panose="020B0604020202020204" pitchFamily="34" charset="0"/>
              </a:rPr>
              <a:t>Because it was designed to operate on high-quality digital lines, Frame Relay provides </a:t>
            </a:r>
            <a:r>
              <a:rPr lang="en-US" sz="1500" u="sng" dirty="0">
                <a:cs typeface="Arial" panose="020B0604020202020204" pitchFamily="34" charset="0"/>
              </a:rPr>
              <a:t>no error recovery mechanism</a:t>
            </a:r>
            <a:r>
              <a:rPr lang="en-US" sz="1500" dirty="0">
                <a:cs typeface="Arial" panose="020B0604020202020204" pitchFamily="34" charset="0"/>
              </a:rPr>
              <a:t>. </a:t>
            </a:r>
          </a:p>
          <a:p>
            <a:pPr>
              <a:lnSpc>
                <a:spcPct val="90000"/>
              </a:lnSpc>
            </a:pPr>
            <a:r>
              <a:rPr lang="en-US" sz="1500" dirty="0">
                <a:cs typeface="Arial" panose="020B0604020202020204" pitchFamily="34" charset="0"/>
              </a:rPr>
              <a:t>If there is an error in a frame it is discarded without notification.</a:t>
            </a:r>
            <a:endParaRPr lang="en-US" sz="1500" dirty="0"/>
          </a:p>
        </p:txBody>
      </p:sp>
      <p:sp>
        <p:nvSpPr>
          <p:cNvPr id="7" name="Slide Number Placeholder 4"/>
          <p:cNvSpPr>
            <a:spLocks noGrp="1"/>
          </p:cNvSpPr>
          <p:nvPr>
            <p:ph type="sldNum" sz="quarter" idx="12"/>
          </p:nvPr>
        </p:nvSpPr>
        <p:spPr/>
        <p:txBody>
          <a:bodyPr/>
          <a:lstStyle/>
          <a:p>
            <a:fld id="{A187C229-676A-4CBC-8EBA-266CDAA0E0F6}" type="slidenum">
              <a:rPr lang="en-US"/>
              <a:pPr/>
              <a:t>20</a:t>
            </a:fld>
            <a:endParaRPr lang="en-US"/>
          </a:p>
        </p:txBody>
      </p:sp>
      <p:pic>
        <p:nvPicPr>
          <p:cNvPr id="81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857251"/>
            <a:ext cx="2400300" cy="1464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0" y="0"/>
            <a:ext cx="3143250" cy="21300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9403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85518" y="77985"/>
            <a:ext cx="7886700" cy="994172"/>
          </a:xfrm>
        </p:spPr>
        <p:txBody>
          <a:bodyPr/>
          <a:lstStyle/>
          <a:p>
            <a:r>
              <a:rPr lang="en-US" dirty="0"/>
              <a:t>Introducing Frame Relay</a:t>
            </a:r>
          </a:p>
        </p:txBody>
      </p:sp>
      <p:sp>
        <p:nvSpPr>
          <p:cNvPr id="10243" name="Rectangle 3"/>
          <p:cNvSpPr>
            <a:spLocks noGrp="1" noChangeArrowheads="1"/>
          </p:cNvSpPr>
          <p:nvPr>
            <p:ph idx="1"/>
          </p:nvPr>
        </p:nvSpPr>
        <p:spPr>
          <a:xfrm>
            <a:off x="1428750" y="2914650"/>
            <a:ext cx="6400800" cy="2000250"/>
          </a:xfrm>
        </p:spPr>
        <p:txBody>
          <a:bodyPr>
            <a:normAutofit lnSpcReduction="10000"/>
          </a:bodyPr>
          <a:lstStyle/>
          <a:p>
            <a:pPr>
              <a:lnSpc>
                <a:spcPct val="90000"/>
              </a:lnSpc>
            </a:pPr>
            <a:r>
              <a:rPr lang="en-US" sz="1500" dirty="0">
                <a:cs typeface="Arial" panose="020B0604020202020204" pitchFamily="34" charset="0"/>
              </a:rPr>
              <a:t>A Frame Relay network </a:t>
            </a:r>
            <a:r>
              <a:rPr lang="en-US" sz="1500" u="sng" dirty="0">
                <a:cs typeface="Arial" panose="020B0604020202020204" pitchFamily="34" charset="0"/>
              </a:rPr>
              <a:t>may be privately owned</a:t>
            </a:r>
            <a:r>
              <a:rPr lang="en-US" sz="1500" dirty="0">
                <a:cs typeface="Arial" panose="020B0604020202020204" pitchFamily="34" charset="0"/>
              </a:rPr>
              <a:t>, but it is </a:t>
            </a:r>
            <a:r>
              <a:rPr lang="en-US" sz="1500" u="sng" dirty="0">
                <a:cs typeface="Arial" panose="020B0604020202020204" pitchFamily="34" charset="0"/>
              </a:rPr>
              <a:t>more commonly provided as a service by a public carrier. </a:t>
            </a:r>
          </a:p>
          <a:p>
            <a:pPr>
              <a:lnSpc>
                <a:spcPct val="90000"/>
              </a:lnSpc>
            </a:pPr>
            <a:r>
              <a:rPr lang="en-US" sz="1500" dirty="0">
                <a:cs typeface="Arial" panose="020B0604020202020204" pitchFamily="34" charset="0"/>
              </a:rPr>
              <a:t>It typically consists of </a:t>
            </a:r>
            <a:r>
              <a:rPr lang="en-US" sz="1500" u="sng" dirty="0">
                <a:cs typeface="Arial" panose="020B0604020202020204" pitchFamily="34" charset="0"/>
              </a:rPr>
              <a:t>many geographically scattered Frame Relay switches</a:t>
            </a:r>
            <a:r>
              <a:rPr lang="en-US" sz="1500" dirty="0">
                <a:cs typeface="Arial" panose="020B0604020202020204" pitchFamily="34" charset="0"/>
              </a:rPr>
              <a:t> interconnected by trunk lines.</a:t>
            </a:r>
          </a:p>
          <a:p>
            <a:pPr>
              <a:lnSpc>
                <a:spcPct val="90000"/>
              </a:lnSpc>
            </a:pPr>
            <a:r>
              <a:rPr lang="en-US" sz="1500" dirty="0">
                <a:cs typeface="Arial" panose="020B0604020202020204" pitchFamily="34" charset="0"/>
              </a:rPr>
              <a:t>Frame Relay is often used to interconnect LANs. When this is the case, a router on each LAN will be the DTE. </a:t>
            </a:r>
          </a:p>
          <a:p>
            <a:pPr>
              <a:lnSpc>
                <a:spcPct val="90000"/>
              </a:lnSpc>
            </a:pPr>
            <a:r>
              <a:rPr lang="en-US" sz="1500" b="1" dirty="0"/>
              <a:t>Access Circuit - </a:t>
            </a:r>
            <a:r>
              <a:rPr lang="en-US" sz="1500" u="sng" dirty="0">
                <a:cs typeface="Arial" panose="020B0604020202020204" pitchFamily="34" charset="0"/>
              </a:rPr>
              <a:t>A serial connection, such as a T1/E1 leased line, will connect the router to a Frame Relay switch of the carrier at the nearest point-of-presence for the carrier.</a:t>
            </a:r>
            <a:r>
              <a:rPr lang="en-US" sz="1500" dirty="0">
                <a:cs typeface="Arial" panose="020B0604020202020204" pitchFamily="34" charset="0"/>
              </a:rPr>
              <a:t> </a:t>
            </a:r>
            <a:r>
              <a:rPr lang="en-US" sz="1500" dirty="0"/>
              <a:t> </a:t>
            </a:r>
          </a:p>
        </p:txBody>
      </p:sp>
      <p:sp>
        <p:nvSpPr>
          <p:cNvPr id="9" name="Slide Number Placeholder 4"/>
          <p:cNvSpPr>
            <a:spLocks noGrp="1"/>
          </p:cNvSpPr>
          <p:nvPr>
            <p:ph type="sldNum" sz="quarter" idx="12"/>
          </p:nvPr>
        </p:nvSpPr>
        <p:spPr/>
        <p:txBody>
          <a:bodyPr/>
          <a:lstStyle/>
          <a:p>
            <a:fld id="{50887068-A3D8-4720-983C-95C5D8322BC9}" type="slidenum">
              <a:rPr lang="en-US"/>
              <a:pPr/>
              <a:t>21</a:t>
            </a:fld>
            <a:endParaRPr lang="en-US"/>
          </a:p>
        </p:txBody>
      </p:sp>
      <p:pic>
        <p:nvPicPr>
          <p:cNvPr id="102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857251"/>
            <a:ext cx="3200400" cy="1951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5" name="Text Box 5"/>
          <p:cNvSpPr txBox="1">
            <a:spLocks noChangeArrowheads="1"/>
          </p:cNvSpPr>
          <p:nvPr/>
        </p:nvSpPr>
        <p:spPr bwMode="auto">
          <a:xfrm>
            <a:off x="2000250" y="1657351"/>
            <a:ext cx="1771650" cy="29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sz="1500" dirty="0">
                <a:latin typeface="Arial" panose="020B0604020202020204" pitchFamily="34" charset="0"/>
              </a:rPr>
              <a:t>Access circuits</a:t>
            </a:r>
          </a:p>
        </p:txBody>
      </p:sp>
      <p:sp>
        <p:nvSpPr>
          <p:cNvPr id="10246" name="Line 6"/>
          <p:cNvSpPr>
            <a:spLocks noChangeShapeType="1"/>
          </p:cNvSpPr>
          <p:nvPr/>
        </p:nvSpPr>
        <p:spPr bwMode="auto">
          <a:xfrm flipV="1">
            <a:off x="3486150" y="1428750"/>
            <a:ext cx="457200" cy="2857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a:p>
        </p:txBody>
      </p:sp>
      <p:sp>
        <p:nvSpPr>
          <p:cNvPr id="10247" name="Line 7"/>
          <p:cNvSpPr>
            <a:spLocks noChangeShapeType="1"/>
          </p:cNvSpPr>
          <p:nvPr/>
        </p:nvSpPr>
        <p:spPr bwMode="auto">
          <a:xfrm>
            <a:off x="3486150" y="1943100"/>
            <a:ext cx="171450" cy="2286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a:p>
        </p:txBody>
      </p:sp>
    </p:spTree>
    <p:extLst>
      <p:ext uri="{BB962C8B-B14F-4D97-AF65-F5344CB8AC3E}">
        <p14:creationId xmlns:p14="http://schemas.microsoft.com/office/powerpoint/2010/main" val="12274740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291025" y="91679"/>
            <a:ext cx="7886700" cy="994172"/>
          </a:xfrm>
        </p:spPr>
        <p:txBody>
          <a:bodyPr/>
          <a:lstStyle/>
          <a:p>
            <a:r>
              <a:rPr lang="en-US" dirty="0"/>
              <a:t>DTE – Data Terminal Equipment</a:t>
            </a:r>
          </a:p>
        </p:txBody>
      </p:sp>
      <p:sp>
        <p:nvSpPr>
          <p:cNvPr id="56323" name="Rectangle 3"/>
          <p:cNvSpPr>
            <a:spLocks noGrp="1" noChangeArrowheads="1"/>
          </p:cNvSpPr>
          <p:nvPr>
            <p:ph idx="1"/>
          </p:nvPr>
        </p:nvSpPr>
        <p:spPr>
          <a:xfrm>
            <a:off x="1428750" y="3028950"/>
            <a:ext cx="6400800" cy="1885950"/>
          </a:xfrm>
        </p:spPr>
        <p:txBody>
          <a:bodyPr/>
          <a:lstStyle/>
          <a:p>
            <a:pPr>
              <a:lnSpc>
                <a:spcPct val="90000"/>
              </a:lnSpc>
            </a:pPr>
            <a:r>
              <a:rPr lang="en-US" sz="1500" dirty="0"/>
              <a:t>DTEs generally are considered to be terminating equipment for a specific network and typically are located on the premises of the customer. </a:t>
            </a:r>
          </a:p>
          <a:p>
            <a:pPr>
              <a:lnSpc>
                <a:spcPct val="90000"/>
              </a:lnSpc>
            </a:pPr>
            <a:r>
              <a:rPr lang="en-US" sz="1500" dirty="0"/>
              <a:t>The customer may also own this equipment.</a:t>
            </a:r>
          </a:p>
          <a:p>
            <a:pPr>
              <a:lnSpc>
                <a:spcPct val="90000"/>
              </a:lnSpc>
            </a:pPr>
            <a:r>
              <a:rPr lang="en-US" sz="1500" dirty="0"/>
              <a:t>Examples of </a:t>
            </a:r>
            <a:r>
              <a:rPr lang="en-US" sz="1500" b="1" dirty="0"/>
              <a:t>DTE</a:t>
            </a:r>
            <a:r>
              <a:rPr lang="en-US" sz="1500" dirty="0"/>
              <a:t> devices are </a:t>
            </a:r>
            <a:r>
              <a:rPr lang="en-US" sz="1500" u="sng" dirty="0"/>
              <a:t>routers and Frame Relay Access Devices (FRADs). </a:t>
            </a:r>
          </a:p>
          <a:p>
            <a:pPr>
              <a:lnSpc>
                <a:spcPct val="90000"/>
              </a:lnSpc>
            </a:pPr>
            <a:r>
              <a:rPr lang="en-US" sz="1500" dirty="0"/>
              <a:t>A FRAD is a specialized device designed to provide a connection between a LAN and a Frame Relay WAN.</a:t>
            </a:r>
          </a:p>
        </p:txBody>
      </p:sp>
      <p:sp>
        <p:nvSpPr>
          <p:cNvPr id="8" name="Slide Number Placeholder 4"/>
          <p:cNvSpPr>
            <a:spLocks noGrp="1"/>
          </p:cNvSpPr>
          <p:nvPr>
            <p:ph type="sldNum" sz="quarter" idx="12"/>
          </p:nvPr>
        </p:nvSpPr>
        <p:spPr/>
        <p:txBody>
          <a:bodyPr/>
          <a:lstStyle/>
          <a:p>
            <a:fld id="{43179CD8-B180-418D-81E3-50E3518114EA}" type="slidenum">
              <a:rPr lang="en-US"/>
              <a:pPr/>
              <a:t>22</a:t>
            </a:fld>
            <a:endParaRPr lang="en-US"/>
          </a:p>
        </p:txBody>
      </p:sp>
      <p:pic>
        <p:nvPicPr>
          <p:cNvPr id="563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0" y="1085851"/>
            <a:ext cx="2800350" cy="1516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331" name="Picture 11" descr="equipm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9350" y="1096567"/>
            <a:ext cx="1771650" cy="1377553"/>
          </a:xfrm>
          <a:prstGeom prst="rect">
            <a:avLst/>
          </a:prstGeom>
          <a:noFill/>
          <a:extLst>
            <a:ext uri="{909E8E84-426E-40DD-AFC4-6F175D3DCCD1}">
              <a14:hiddenFill xmlns:a14="http://schemas.microsoft.com/office/drawing/2010/main">
                <a:solidFill>
                  <a:srgbClr val="FFFFFF"/>
                </a:solidFill>
              </a14:hiddenFill>
            </a:ext>
          </a:extLst>
        </p:spPr>
      </p:pic>
      <p:pic>
        <p:nvPicPr>
          <p:cNvPr id="56332" name="Picture 12" descr="iq_710_lar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1" y="1371601"/>
            <a:ext cx="1688306" cy="831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638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1026"/>
          <p:cNvSpPr>
            <a:spLocks noGrp="1" noChangeArrowheads="1"/>
          </p:cNvSpPr>
          <p:nvPr>
            <p:ph type="title"/>
          </p:nvPr>
        </p:nvSpPr>
        <p:spPr>
          <a:xfrm>
            <a:off x="114300" y="-92868"/>
            <a:ext cx="7886700" cy="994172"/>
          </a:xfrm>
        </p:spPr>
        <p:txBody>
          <a:bodyPr/>
          <a:lstStyle/>
          <a:p>
            <a:r>
              <a:rPr lang="en-US" dirty="0"/>
              <a:t>DCE – Data Communications Equipment</a:t>
            </a:r>
          </a:p>
        </p:txBody>
      </p:sp>
      <p:sp>
        <p:nvSpPr>
          <p:cNvPr id="57347" name="Rectangle 1027"/>
          <p:cNvSpPr>
            <a:spLocks noGrp="1" noChangeArrowheads="1"/>
          </p:cNvSpPr>
          <p:nvPr>
            <p:ph idx="1"/>
          </p:nvPr>
        </p:nvSpPr>
        <p:spPr>
          <a:xfrm>
            <a:off x="1428750" y="2743200"/>
            <a:ext cx="6400800" cy="2171700"/>
          </a:xfrm>
        </p:spPr>
        <p:txBody>
          <a:bodyPr>
            <a:normAutofit lnSpcReduction="10000"/>
          </a:bodyPr>
          <a:lstStyle/>
          <a:p>
            <a:pPr>
              <a:lnSpc>
                <a:spcPct val="90000"/>
              </a:lnSpc>
            </a:pPr>
            <a:r>
              <a:rPr lang="en-US" sz="1500" b="1" dirty="0"/>
              <a:t>DCEs</a:t>
            </a:r>
            <a:r>
              <a:rPr lang="en-US" sz="1500" dirty="0"/>
              <a:t> are </a:t>
            </a:r>
            <a:r>
              <a:rPr lang="en-US" sz="1500" u="sng" dirty="0"/>
              <a:t>carrier-owned internetworking devices</a:t>
            </a:r>
            <a:r>
              <a:rPr lang="en-US" sz="1500" dirty="0"/>
              <a:t>. </a:t>
            </a:r>
          </a:p>
          <a:p>
            <a:pPr>
              <a:lnSpc>
                <a:spcPct val="90000"/>
              </a:lnSpc>
            </a:pPr>
            <a:r>
              <a:rPr lang="en-US" sz="1500" dirty="0"/>
              <a:t>The purpose of DCE equipment is to </a:t>
            </a:r>
            <a:r>
              <a:rPr lang="en-US" sz="1500" u="sng" dirty="0"/>
              <a:t>provide clocking and switching services in a network. </a:t>
            </a:r>
          </a:p>
          <a:p>
            <a:pPr>
              <a:lnSpc>
                <a:spcPct val="90000"/>
              </a:lnSpc>
            </a:pPr>
            <a:r>
              <a:rPr lang="en-US" sz="1500" dirty="0"/>
              <a:t>In most cases, these are packet switches, which are the devices that actually transmit data through the WAN.</a:t>
            </a:r>
          </a:p>
          <a:p>
            <a:pPr>
              <a:lnSpc>
                <a:spcPct val="90000"/>
              </a:lnSpc>
            </a:pPr>
            <a:r>
              <a:rPr lang="en-US" sz="1500" dirty="0"/>
              <a:t>The connection between the customer and the service provider is known as the </a:t>
            </a:r>
            <a:r>
              <a:rPr lang="en-US" sz="1500" b="1" dirty="0"/>
              <a:t>User-to-Network Interface (UNI).</a:t>
            </a:r>
            <a:r>
              <a:rPr lang="en-US" sz="1500" dirty="0"/>
              <a:t> </a:t>
            </a:r>
          </a:p>
          <a:p>
            <a:pPr>
              <a:lnSpc>
                <a:spcPct val="90000"/>
              </a:lnSpc>
            </a:pPr>
            <a:r>
              <a:rPr lang="en-US" sz="1500" dirty="0"/>
              <a:t>The </a:t>
            </a:r>
            <a:r>
              <a:rPr lang="en-US" sz="1500" b="1" dirty="0"/>
              <a:t>Network-to-Network Interface (NNI)</a:t>
            </a:r>
            <a:r>
              <a:rPr lang="en-US" sz="1500" dirty="0"/>
              <a:t> is used to describe how Frame Relay networks from different providers connect to each other. </a:t>
            </a:r>
          </a:p>
        </p:txBody>
      </p:sp>
      <p:sp>
        <p:nvSpPr>
          <p:cNvPr id="12" name="Slide Number Placeholder 4"/>
          <p:cNvSpPr>
            <a:spLocks noGrp="1"/>
          </p:cNvSpPr>
          <p:nvPr>
            <p:ph type="sldNum" sz="quarter" idx="12"/>
          </p:nvPr>
        </p:nvSpPr>
        <p:spPr/>
        <p:txBody>
          <a:bodyPr/>
          <a:lstStyle/>
          <a:p>
            <a:fld id="{B4BB991F-E4AD-4E34-9303-2241575BB64E}" type="slidenum">
              <a:rPr lang="en-US"/>
              <a:pPr/>
              <a:t>23</a:t>
            </a:fld>
            <a:endParaRPr lang="en-US"/>
          </a:p>
        </p:txBody>
      </p:sp>
      <p:pic>
        <p:nvPicPr>
          <p:cNvPr id="57348" name="Picture 10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1085851"/>
            <a:ext cx="2800350" cy="1516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349" name="Picture 1029" descr="25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971550"/>
            <a:ext cx="1943100" cy="1457325"/>
          </a:xfrm>
          <a:prstGeom prst="rect">
            <a:avLst/>
          </a:prstGeom>
          <a:noFill/>
          <a:extLst>
            <a:ext uri="{909E8E84-426E-40DD-AFC4-6F175D3DCCD1}">
              <a14:hiddenFill xmlns:a14="http://schemas.microsoft.com/office/drawing/2010/main">
                <a:solidFill>
                  <a:srgbClr val="FFFFFF"/>
                </a:solidFill>
              </a14:hiddenFill>
            </a:ext>
          </a:extLst>
        </p:spPr>
      </p:pic>
      <p:pic>
        <p:nvPicPr>
          <p:cNvPr id="57351" name="Picture 1031" descr="8850_ds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7950" y="857251"/>
            <a:ext cx="1543050" cy="1894285"/>
          </a:xfrm>
          <a:prstGeom prst="rect">
            <a:avLst/>
          </a:prstGeom>
          <a:noFill/>
          <a:extLst>
            <a:ext uri="{909E8E84-426E-40DD-AFC4-6F175D3DCCD1}">
              <a14:hiddenFill xmlns:a14="http://schemas.microsoft.com/office/drawing/2010/main">
                <a:solidFill>
                  <a:srgbClr val="FFFFFF"/>
                </a:solidFill>
              </a14:hiddenFill>
            </a:ext>
          </a:extLst>
        </p:spPr>
      </p:pic>
      <p:sp>
        <p:nvSpPr>
          <p:cNvPr id="57352" name="Text Box 1032"/>
          <p:cNvSpPr txBox="1">
            <a:spLocks noChangeArrowheads="1"/>
          </p:cNvSpPr>
          <p:nvPr/>
        </p:nvSpPr>
        <p:spPr bwMode="auto">
          <a:xfrm>
            <a:off x="2171700" y="800101"/>
            <a:ext cx="628650" cy="29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sz="1500" dirty="0">
                <a:latin typeface="Arial" panose="020B0604020202020204" pitchFamily="34" charset="0"/>
              </a:rPr>
              <a:t>UNI</a:t>
            </a:r>
          </a:p>
        </p:txBody>
      </p:sp>
      <p:sp>
        <p:nvSpPr>
          <p:cNvPr id="57353" name="Text Box 1033"/>
          <p:cNvSpPr txBox="1">
            <a:spLocks noChangeArrowheads="1"/>
          </p:cNvSpPr>
          <p:nvPr/>
        </p:nvSpPr>
        <p:spPr bwMode="auto">
          <a:xfrm>
            <a:off x="3028950" y="800101"/>
            <a:ext cx="628650" cy="29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sz="1500" dirty="0">
                <a:latin typeface="Arial" panose="020B0604020202020204" pitchFamily="34" charset="0"/>
              </a:rPr>
              <a:t>NNI</a:t>
            </a:r>
          </a:p>
        </p:txBody>
      </p:sp>
      <p:sp>
        <p:nvSpPr>
          <p:cNvPr id="57354" name="Line 1034"/>
          <p:cNvSpPr>
            <a:spLocks noChangeShapeType="1"/>
          </p:cNvSpPr>
          <p:nvPr/>
        </p:nvSpPr>
        <p:spPr bwMode="auto">
          <a:xfrm>
            <a:off x="2400300" y="1143000"/>
            <a:ext cx="0" cy="4000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a:p>
        </p:txBody>
      </p:sp>
      <p:sp>
        <p:nvSpPr>
          <p:cNvPr id="57355" name="Line 1035"/>
          <p:cNvSpPr>
            <a:spLocks noChangeShapeType="1"/>
          </p:cNvSpPr>
          <p:nvPr/>
        </p:nvSpPr>
        <p:spPr bwMode="auto">
          <a:xfrm>
            <a:off x="3314700" y="1085850"/>
            <a:ext cx="0" cy="4000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a:p>
        </p:txBody>
      </p:sp>
    </p:spTree>
    <p:extLst>
      <p:ext uri="{BB962C8B-B14F-4D97-AF65-F5344CB8AC3E}">
        <p14:creationId xmlns:p14="http://schemas.microsoft.com/office/powerpoint/2010/main" val="33954630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71450" y="-214908"/>
            <a:ext cx="7886700" cy="994172"/>
          </a:xfrm>
        </p:spPr>
        <p:txBody>
          <a:bodyPr/>
          <a:lstStyle/>
          <a:p>
            <a:r>
              <a:rPr lang="en-US" dirty="0"/>
              <a:t>Frame Relay terminology</a:t>
            </a:r>
          </a:p>
        </p:txBody>
      </p:sp>
      <p:sp>
        <p:nvSpPr>
          <p:cNvPr id="11267" name="Rectangle 3"/>
          <p:cNvSpPr>
            <a:spLocks noGrp="1" noChangeArrowheads="1"/>
          </p:cNvSpPr>
          <p:nvPr>
            <p:ph idx="1"/>
          </p:nvPr>
        </p:nvSpPr>
        <p:spPr>
          <a:xfrm>
            <a:off x="1257300" y="2914650"/>
            <a:ext cx="6572250" cy="2057400"/>
          </a:xfrm>
        </p:spPr>
        <p:txBody>
          <a:bodyPr/>
          <a:lstStyle/>
          <a:p>
            <a:pPr>
              <a:lnSpc>
                <a:spcPct val="90000"/>
              </a:lnSpc>
            </a:pPr>
            <a:r>
              <a:rPr lang="en-US" sz="1500" dirty="0">
                <a:cs typeface="Arial" panose="020B0604020202020204" pitchFamily="34" charset="0"/>
              </a:rPr>
              <a:t>The connection through the Frame Relay network between two DTEs is called a virtual circuit (VC). </a:t>
            </a:r>
          </a:p>
          <a:p>
            <a:pPr>
              <a:lnSpc>
                <a:spcPct val="90000"/>
              </a:lnSpc>
            </a:pPr>
            <a:r>
              <a:rPr lang="en-US" sz="1500" b="1" dirty="0">
                <a:cs typeface="Arial" panose="020B0604020202020204" pitchFamily="34" charset="0"/>
              </a:rPr>
              <a:t>Switched Virtual Circuits (SVCs)</a:t>
            </a:r>
            <a:r>
              <a:rPr lang="en-US" sz="1500" dirty="0">
                <a:cs typeface="Arial" panose="020B0604020202020204" pitchFamily="34" charset="0"/>
              </a:rPr>
              <a:t> are </a:t>
            </a:r>
            <a:r>
              <a:rPr lang="en-US" sz="1500" u="sng" dirty="0">
                <a:cs typeface="Arial" panose="020B0604020202020204" pitchFamily="34" charset="0"/>
              </a:rPr>
              <a:t>Virtual circuits may be established dynamically by sending signaling messages to the network</a:t>
            </a:r>
            <a:r>
              <a:rPr lang="en-US" sz="1500" dirty="0">
                <a:cs typeface="Arial" panose="020B0604020202020204" pitchFamily="34" charset="0"/>
              </a:rPr>
              <a:t>. </a:t>
            </a:r>
          </a:p>
          <a:p>
            <a:pPr lvl="1">
              <a:lnSpc>
                <a:spcPct val="90000"/>
              </a:lnSpc>
            </a:pPr>
            <a:r>
              <a:rPr lang="en-US" sz="1500" dirty="0">
                <a:cs typeface="Arial" panose="020B0604020202020204" pitchFamily="34" charset="0"/>
              </a:rPr>
              <a:t>However, SVCs are not very common. </a:t>
            </a:r>
          </a:p>
          <a:p>
            <a:pPr>
              <a:lnSpc>
                <a:spcPct val="90000"/>
              </a:lnSpc>
            </a:pPr>
            <a:r>
              <a:rPr lang="en-US" sz="1500" b="1" dirty="0">
                <a:cs typeface="Arial" panose="020B0604020202020204" pitchFamily="34" charset="0"/>
              </a:rPr>
              <a:t>Permanent Virtual Circuits (PVCs)</a:t>
            </a:r>
            <a:r>
              <a:rPr lang="en-US" sz="1500" dirty="0">
                <a:cs typeface="Arial" panose="020B0604020202020204" pitchFamily="34" charset="0"/>
              </a:rPr>
              <a:t> are more common.</a:t>
            </a:r>
          </a:p>
          <a:p>
            <a:pPr lvl="1">
              <a:lnSpc>
                <a:spcPct val="90000"/>
              </a:lnSpc>
            </a:pPr>
            <a:r>
              <a:rPr lang="en-US" sz="1500" dirty="0">
                <a:cs typeface="Arial" panose="020B0604020202020204" pitchFamily="34" charset="0"/>
              </a:rPr>
              <a:t>PVC are </a:t>
            </a:r>
            <a:r>
              <a:rPr lang="en-US" sz="1500" u="sng" dirty="0">
                <a:cs typeface="Arial" panose="020B0604020202020204" pitchFamily="34" charset="0"/>
              </a:rPr>
              <a:t>VCs that have been preconfigured by the carrier are used</a:t>
            </a:r>
            <a:r>
              <a:rPr lang="en-US" sz="1500" dirty="0">
                <a:cs typeface="Arial" panose="020B0604020202020204" pitchFamily="34" charset="0"/>
              </a:rPr>
              <a:t>. </a:t>
            </a:r>
          </a:p>
          <a:p>
            <a:pPr lvl="1">
              <a:lnSpc>
                <a:spcPct val="90000"/>
              </a:lnSpc>
            </a:pPr>
            <a:r>
              <a:rPr lang="en-US" sz="1500" dirty="0">
                <a:cs typeface="Arial" panose="020B0604020202020204" pitchFamily="34" charset="0"/>
              </a:rPr>
              <a:t>The switching information for a VC is stored in the memory of the switch. </a:t>
            </a:r>
          </a:p>
        </p:txBody>
      </p:sp>
      <p:sp>
        <p:nvSpPr>
          <p:cNvPr id="11" name="Slide Number Placeholder 4"/>
          <p:cNvSpPr>
            <a:spLocks noGrp="1"/>
          </p:cNvSpPr>
          <p:nvPr>
            <p:ph type="sldNum" sz="quarter" idx="12"/>
          </p:nvPr>
        </p:nvSpPr>
        <p:spPr/>
        <p:txBody>
          <a:bodyPr/>
          <a:lstStyle/>
          <a:p>
            <a:fld id="{41CD6D9E-9D54-460E-8E78-BB189F156ADB}" type="slidenum">
              <a:rPr lang="en-US"/>
              <a:pPr/>
              <a:t>24</a:t>
            </a:fld>
            <a:endParaRPr lang="en-US"/>
          </a:p>
        </p:txBody>
      </p:sp>
      <p:pic>
        <p:nvPicPr>
          <p:cNvPr id="112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143000"/>
            <a:ext cx="3086100" cy="176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750" y="1143000"/>
            <a:ext cx="3028950" cy="1729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70" name="Text Box 6"/>
          <p:cNvSpPr txBox="1">
            <a:spLocks noChangeArrowheads="1"/>
          </p:cNvSpPr>
          <p:nvPr/>
        </p:nvSpPr>
        <p:spPr bwMode="auto">
          <a:xfrm>
            <a:off x="1428750" y="800100"/>
            <a:ext cx="2628900" cy="500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a:latin typeface="Arial" panose="020B0604020202020204" pitchFamily="34" charset="0"/>
              </a:rPr>
              <a:t>An SVC between the same two DTEs may change.</a:t>
            </a:r>
          </a:p>
        </p:txBody>
      </p:sp>
      <p:sp>
        <p:nvSpPr>
          <p:cNvPr id="11271" name="Text Box 7"/>
          <p:cNvSpPr txBox="1">
            <a:spLocks noChangeArrowheads="1"/>
          </p:cNvSpPr>
          <p:nvPr/>
        </p:nvSpPr>
        <p:spPr bwMode="auto">
          <a:xfrm>
            <a:off x="4743450" y="800100"/>
            <a:ext cx="2628900" cy="500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a:latin typeface="Arial" panose="020B0604020202020204" pitchFamily="34" charset="0"/>
              </a:rPr>
              <a:t>A PVC between the same two DTEs will always be the same.</a:t>
            </a:r>
          </a:p>
        </p:txBody>
      </p:sp>
      <p:sp>
        <p:nvSpPr>
          <p:cNvPr id="11272" name="Text Box 8"/>
          <p:cNvSpPr txBox="1">
            <a:spLocks noChangeArrowheads="1"/>
          </p:cNvSpPr>
          <p:nvPr/>
        </p:nvSpPr>
        <p:spPr bwMode="auto">
          <a:xfrm>
            <a:off x="2857500" y="2000250"/>
            <a:ext cx="1257300" cy="40780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sz="1100" dirty="0">
                <a:latin typeface="Arial" panose="020B0604020202020204" pitchFamily="34" charset="0"/>
              </a:rPr>
              <a:t>Path may change.</a:t>
            </a:r>
          </a:p>
        </p:txBody>
      </p:sp>
      <p:sp>
        <p:nvSpPr>
          <p:cNvPr id="11273" name="Text Box 9"/>
          <p:cNvSpPr txBox="1">
            <a:spLocks noChangeArrowheads="1"/>
          </p:cNvSpPr>
          <p:nvPr/>
        </p:nvSpPr>
        <p:spPr bwMode="auto">
          <a:xfrm>
            <a:off x="6515100" y="2000250"/>
            <a:ext cx="1371600" cy="23852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sz="1100" dirty="0">
                <a:latin typeface="Arial" panose="020B0604020202020204" pitchFamily="34" charset="0"/>
              </a:rPr>
              <a:t>Always same Path.</a:t>
            </a:r>
          </a:p>
        </p:txBody>
      </p:sp>
    </p:spTree>
    <p:extLst>
      <p:ext uri="{BB962C8B-B14F-4D97-AF65-F5344CB8AC3E}">
        <p14:creationId xmlns:p14="http://schemas.microsoft.com/office/powerpoint/2010/main" val="3163250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5" name="Rectangle 3"/>
          <p:cNvSpPr>
            <a:spLocks noGrp="1" noChangeArrowheads="1"/>
          </p:cNvSpPr>
          <p:nvPr>
            <p:ph type="title"/>
          </p:nvPr>
        </p:nvSpPr>
        <p:spPr>
          <a:xfrm>
            <a:off x="1428750" y="114300"/>
            <a:ext cx="4800600" cy="457200"/>
          </a:xfrm>
          <a:noFill/>
          <a:ln/>
        </p:spPr>
        <p:txBody>
          <a:bodyPr>
            <a:normAutofit fontScale="90000"/>
          </a:bodyPr>
          <a:lstStyle/>
          <a:p>
            <a:r>
              <a:rPr lang="en-US"/>
              <a:t>Frame Relay operation - SVC</a:t>
            </a:r>
          </a:p>
        </p:txBody>
      </p:sp>
      <p:sp>
        <p:nvSpPr>
          <p:cNvPr id="141314" name="Rectangle 2"/>
          <p:cNvSpPr>
            <a:spLocks noGrp="1" noChangeArrowheads="1"/>
          </p:cNvSpPr>
          <p:nvPr>
            <p:ph idx="1"/>
          </p:nvPr>
        </p:nvSpPr>
        <p:spPr>
          <a:xfrm>
            <a:off x="1428750" y="2914650"/>
            <a:ext cx="6400800" cy="2000250"/>
          </a:xfrm>
        </p:spPr>
        <p:txBody>
          <a:bodyPr/>
          <a:lstStyle/>
          <a:p>
            <a:pPr>
              <a:lnSpc>
                <a:spcPct val="90000"/>
              </a:lnSpc>
            </a:pPr>
            <a:r>
              <a:rPr lang="en-US" sz="1500" b="1" dirty="0">
                <a:cs typeface="Arial" panose="020B0604020202020204" pitchFamily="34" charset="0"/>
              </a:rPr>
              <a:t>SVCs are temporary connections</a:t>
            </a:r>
            <a:r>
              <a:rPr lang="en-US" sz="1500" dirty="0">
                <a:cs typeface="Arial" panose="020B0604020202020204" pitchFamily="34" charset="0"/>
              </a:rPr>
              <a:t> that are only used when there is sporadic data transfer between DTE devices across the Frame Relay network. </a:t>
            </a:r>
          </a:p>
          <a:p>
            <a:pPr>
              <a:lnSpc>
                <a:spcPct val="90000"/>
              </a:lnSpc>
            </a:pPr>
            <a:r>
              <a:rPr lang="en-US" sz="1500" dirty="0">
                <a:cs typeface="Arial" panose="020B0604020202020204" pitchFamily="34" charset="0"/>
              </a:rPr>
              <a:t>Because they are temporary, SVC connections require call setup and termination for each connection supported by Cisco IOS Release 11.2 or later. </a:t>
            </a:r>
          </a:p>
          <a:p>
            <a:pPr>
              <a:lnSpc>
                <a:spcPct val="90000"/>
              </a:lnSpc>
            </a:pPr>
            <a:r>
              <a:rPr lang="en-US" sz="1500" dirty="0">
                <a:cs typeface="Arial" panose="020B0604020202020204" pitchFamily="34" charset="0"/>
              </a:rPr>
              <a:t>Before implementing these temporary connections, determine whether the service carrier supports SVCs since </a:t>
            </a:r>
            <a:r>
              <a:rPr lang="en-US" sz="1500" b="1" dirty="0">
                <a:cs typeface="Arial" panose="020B0604020202020204" pitchFamily="34" charset="0"/>
              </a:rPr>
              <a:t>many Frame Relay providers only support PVCs.</a:t>
            </a:r>
            <a:endParaRPr lang="en-US" sz="1500" b="1" dirty="0"/>
          </a:p>
        </p:txBody>
      </p:sp>
      <p:sp>
        <p:nvSpPr>
          <p:cNvPr id="11" name="Slide Number Placeholder 4"/>
          <p:cNvSpPr>
            <a:spLocks noGrp="1"/>
          </p:cNvSpPr>
          <p:nvPr>
            <p:ph type="sldNum" sz="quarter" idx="12"/>
          </p:nvPr>
        </p:nvSpPr>
        <p:spPr/>
        <p:txBody>
          <a:bodyPr/>
          <a:lstStyle/>
          <a:p>
            <a:fld id="{C89A41B0-BC26-4DEC-8B15-DB51E8B2F436}" type="slidenum">
              <a:rPr lang="en-US"/>
              <a:pPr/>
              <a:t>25</a:t>
            </a:fld>
            <a:endParaRPr lang="en-US"/>
          </a:p>
        </p:txBody>
      </p:sp>
      <p:pic>
        <p:nvPicPr>
          <p:cNvPr id="1413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143000"/>
            <a:ext cx="3086100" cy="176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131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750" y="1143000"/>
            <a:ext cx="3028950" cy="1729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1318" name="Text Box 6"/>
          <p:cNvSpPr txBox="1">
            <a:spLocks noChangeArrowheads="1"/>
          </p:cNvSpPr>
          <p:nvPr/>
        </p:nvSpPr>
        <p:spPr bwMode="auto">
          <a:xfrm>
            <a:off x="1428750" y="800100"/>
            <a:ext cx="2628900" cy="500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a:latin typeface="Arial" panose="020B0604020202020204" pitchFamily="34" charset="0"/>
              </a:rPr>
              <a:t>An SVC between the same two DTEs may change.</a:t>
            </a:r>
          </a:p>
        </p:txBody>
      </p:sp>
      <p:sp>
        <p:nvSpPr>
          <p:cNvPr id="141319" name="Text Box 7"/>
          <p:cNvSpPr txBox="1">
            <a:spLocks noChangeArrowheads="1"/>
          </p:cNvSpPr>
          <p:nvPr/>
        </p:nvSpPr>
        <p:spPr bwMode="auto">
          <a:xfrm>
            <a:off x="4743450" y="800100"/>
            <a:ext cx="2628900" cy="500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a:latin typeface="Arial" panose="020B0604020202020204" pitchFamily="34" charset="0"/>
              </a:rPr>
              <a:t>A PVC between the same two DTEs will always be the same.</a:t>
            </a:r>
          </a:p>
        </p:txBody>
      </p:sp>
      <p:sp>
        <p:nvSpPr>
          <p:cNvPr id="141320" name="Text Box 8"/>
          <p:cNvSpPr txBox="1">
            <a:spLocks noChangeArrowheads="1"/>
          </p:cNvSpPr>
          <p:nvPr/>
        </p:nvSpPr>
        <p:spPr bwMode="auto">
          <a:xfrm>
            <a:off x="2857500" y="2000250"/>
            <a:ext cx="1257300" cy="40780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sz="1100" dirty="0">
                <a:latin typeface="Arial" panose="020B0604020202020204" pitchFamily="34" charset="0"/>
              </a:rPr>
              <a:t>Path may change.</a:t>
            </a:r>
          </a:p>
        </p:txBody>
      </p:sp>
      <p:sp>
        <p:nvSpPr>
          <p:cNvPr id="141321" name="Text Box 9"/>
          <p:cNvSpPr txBox="1">
            <a:spLocks noChangeArrowheads="1"/>
          </p:cNvSpPr>
          <p:nvPr/>
        </p:nvSpPr>
        <p:spPr bwMode="auto">
          <a:xfrm>
            <a:off x="6515100" y="2000250"/>
            <a:ext cx="1371600" cy="23852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sz="1100" dirty="0">
                <a:latin typeface="Arial" panose="020B0604020202020204" pitchFamily="34" charset="0"/>
              </a:rPr>
              <a:t>Always same Path.</a:t>
            </a:r>
          </a:p>
        </p:txBody>
      </p:sp>
    </p:spTree>
    <p:extLst>
      <p:ext uri="{BB962C8B-B14F-4D97-AF65-F5344CB8AC3E}">
        <p14:creationId xmlns:p14="http://schemas.microsoft.com/office/powerpoint/2010/main" val="2835648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74967" y="-79772"/>
            <a:ext cx="7886700" cy="994172"/>
          </a:xfrm>
        </p:spPr>
        <p:txBody>
          <a:bodyPr/>
          <a:lstStyle/>
          <a:p>
            <a:r>
              <a:rPr lang="en-US" dirty="0"/>
              <a:t>Access Circuits and Cost Savings</a:t>
            </a:r>
          </a:p>
        </p:txBody>
      </p:sp>
      <p:sp>
        <p:nvSpPr>
          <p:cNvPr id="12291" name="Rectangle 3"/>
          <p:cNvSpPr>
            <a:spLocks noGrp="1" noChangeArrowheads="1"/>
          </p:cNvSpPr>
          <p:nvPr>
            <p:ph idx="1"/>
          </p:nvPr>
        </p:nvSpPr>
        <p:spPr>
          <a:xfrm>
            <a:off x="1428750" y="2800350"/>
            <a:ext cx="6400800" cy="2114550"/>
          </a:xfrm>
        </p:spPr>
        <p:txBody>
          <a:bodyPr>
            <a:normAutofit fontScale="92500" lnSpcReduction="10000"/>
          </a:bodyPr>
          <a:lstStyle/>
          <a:p>
            <a:r>
              <a:rPr lang="en-US">
                <a:cs typeface="Arial" panose="020B0604020202020204" pitchFamily="34" charset="0"/>
              </a:rPr>
              <a:t>The </a:t>
            </a:r>
            <a:r>
              <a:rPr lang="en-US" b="1">
                <a:cs typeface="Arial" panose="020B0604020202020204" pitchFamily="34" charset="0"/>
              </a:rPr>
              <a:t>FRAD or router</a:t>
            </a:r>
            <a:r>
              <a:rPr lang="en-US">
                <a:cs typeface="Arial" panose="020B0604020202020204" pitchFamily="34" charset="0"/>
              </a:rPr>
              <a:t> connected to the Frame Relay network </a:t>
            </a:r>
            <a:r>
              <a:rPr lang="en-US" u="sng">
                <a:cs typeface="Arial" panose="020B0604020202020204" pitchFamily="34" charset="0"/>
              </a:rPr>
              <a:t>may have multiple virtual circuits connecting it to various end points. </a:t>
            </a:r>
          </a:p>
          <a:p>
            <a:r>
              <a:rPr lang="en-US">
                <a:cs typeface="Arial" panose="020B0604020202020204" pitchFamily="34" charset="0"/>
              </a:rPr>
              <a:t>This makes it a </a:t>
            </a:r>
            <a:r>
              <a:rPr lang="en-US" u="sng">
                <a:cs typeface="Arial" panose="020B0604020202020204" pitchFamily="34" charset="0"/>
              </a:rPr>
              <a:t>very cost-effective</a:t>
            </a:r>
            <a:r>
              <a:rPr lang="en-US">
                <a:cs typeface="Arial" panose="020B0604020202020204" pitchFamily="34" charset="0"/>
              </a:rPr>
              <a:t> replacement for a full mesh of access lines. </a:t>
            </a:r>
          </a:p>
          <a:p>
            <a:r>
              <a:rPr lang="en-US">
                <a:cs typeface="Arial" panose="020B0604020202020204" pitchFamily="34" charset="0"/>
              </a:rPr>
              <a:t>Each end point needs </a:t>
            </a:r>
            <a:r>
              <a:rPr lang="en-US" u="sng">
                <a:cs typeface="Arial" panose="020B0604020202020204" pitchFamily="34" charset="0"/>
              </a:rPr>
              <a:t>only a single access circuit and interface</a:t>
            </a:r>
            <a:r>
              <a:rPr lang="en-US">
                <a:cs typeface="Arial" panose="020B0604020202020204" pitchFamily="34" charset="0"/>
              </a:rPr>
              <a:t>. </a:t>
            </a:r>
          </a:p>
        </p:txBody>
      </p:sp>
      <p:sp>
        <p:nvSpPr>
          <p:cNvPr id="10" name="Slide Number Placeholder 4"/>
          <p:cNvSpPr>
            <a:spLocks noGrp="1"/>
          </p:cNvSpPr>
          <p:nvPr>
            <p:ph type="sldNum" sz="quarter" idx="12"/>
          </p:nvPr>
        </p:nvSpPr>
        <p:spPr/>
        <p:txBody>
          <a:bodyPr/>
          <a:lstStyle/>
          <a:p>
            <a:fld id="{06F2A425-5506-4DC2-A715-979A9701AF0B}" type="slidenum">
              <a:rPr lang="en-US"/>
              <a:pPr/>
              <a:t>26</a:t>
            </a:fld>
            <a:endParaRPr lang="en-US"/>
          </a:p>
        </p:txBody>
      </p:sp>
      <p:pic>
        <p:nvPicPr>
          <p:cNvPr id="122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914400"/>
            <a:ext cx="3086100" cy="176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914400"/>
            <a:ext cx="3086100" cy="176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94" name="Freeform 6"/>
          <p:cNvSpPr>
            <a:spLocks/>
          </p:cNvSpPr>
          <p:nvPr/>
        </p:nvSpPr>
        <p:spPr bwMode="auto">
          <a:xfrm>
            <a:off x="1885950" y="1314450"/>
            <a:ext cx="847725" cy="800100"/>
          </a:xfrm>
          <a:custGeom>
            <a:avLst/>
            <a:gdLst>
              <a:gd name="T0" fmla="*/ 0 w 712"/>
              <a:gd name="T1" fmla="*/ 744 h 744"/>
              <a:gd name="T2" fmla="*/ 672 w 712"/>
              <a:gd name="T3" fmla="*/ 456 h 744"/>
              <a:gd name="T4" fmla="*/ 240 w 712"/>
              <a:gd name="T5" fmla="*/ 72 h 744"/>
              <a:gd name="T6" fmla="*/ 192 w 712"/>
              <a:gd name="T7" fmla="*/ 24 h 744"/>
            </a:gdLst>
            <a:ahLst/>
            <a:cxnLst>
              <a:cxn ang="0">
                <a:pos x="T0" y="T1"/>
              </a:cxn>
              <a:cxn ang="0">
                <a:pos x="T2" y="T3"/>
              </a:cxn>
              <a:cxn ang="0">
                <a:pos x="T4" y="T5"/>
              </a:cxn>
              <a:cxn ang="0">
                <a:pos x="T6" y="T7"/>
              </a:cxn>
            </a:cxnLst>
            <a:rect l="0" t="0" r="r" b="b"/>
            <a:pathLst>
              <a:path w="712" h="744">
                <a:moveTo>
                  <a:pt x="0" y="744"/>
                </a:moveTo>
                <a:cubicBezTo>
                  <a:pt x="316" y="656"/>
                  <a:pt x="632" y="568"/>
                  <a:pt x="672" y="456"/>
                </a:cubicBezTo>
                <a:cubicBezTo>
                  <a:pt x="712" y="344"/>
                  <a:pt x="320" y="144"/>
                  <a:pt x="240" y="72"/>
                </a:cubicBezTo>
                <a:cubicBezTo>
                  <a:pt x="160" y="0"/>
                  <a:pt x="176" y="12"/>
                  <a:pt x="192" y="24"/>
                </a:cubicBezTo>
              </a:path>
            </a:pathLst>
          </a:cu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a:p>
        </p:txBody>
      </p:sp>
      <p:sp>
        <p:nvSpPr>
          <p:cNvPr id="12296" name="Freeform 8"/>
          <p:cNvSpPr>
            <a:spLocks/>
          </p:cNvSpPr>
          <p:nvPr/>
        </p:nvSpPr>
        <p:spPr bwMode="auto">
          <a:xfrm>
            <a:off x="1885950" y="1095375"/>
            <a:ext cx="2057400" cy="1076325"/>
          </a:xfrm>
          <a:custGeom>
            <a:avLst/>
            <a:gdLst>
              <a:gd name="T0" fmla="*/ 0 w 1728"/>
              <a:gd name="T1" fmla="*/ 904 h 904"/>
              <a:gd name="T2" fmla="*/ 960 w 1728"/>
              <a:gd name="T3" fmla="*/ 712 h 904"/>
              <a:gd name="T4" fmla="*/ 1632 w 1728"/>
              <a:gd name="T5" fmla="*/ 88 h 904"/>
              <a:gd name="T6" fmla="*/ 1536 w 1728"/>
              <a:gd name="T7" fmla="*/ 184 h 904"/>
            </a:gdLst>
            <a:ahLst/>
            <a:cxnLst>
              <a:cxn ang="0">
                <a:pos x="T0" y="T1"/>
              </a:cxn>
              <a:cxn ang="0">
                <a:pos x="T2" y="T3"/>
              </a:cxn>
              <a:cxn ang="0">
                <a:pos x="T4" y="T5"/>
              </a:cxn>
              <a:cxn ang="0">
                <a:pos x="T6" y="T7"/>
              </a:cxn>
            </a:cxnLst>
            <a:rect l="0" t="0" r="r" b="b"/>
            <a:pathLst>
              <a:path w="1728" h="904">
                <a:moveTo>
                  <a:pt x="0" y="904"/>
                </a:moveTo>
                <a:cubicBezTo>
                  <a:pt x="344" y="876"/>
                  <a:pt x="688" y="848"/>
                  <a:pt x="960" y="712"/>
                </a:cubicBezTo>
                <a:cubicBezTo>
                  <a:pt x="1232" y="576"/>
                  <a:pt x="1536" y="176"/>
                  <a:pt x="1632" y="88"/>
                </a:cubicBezTo>
                <a:cubicBezTo>
                  <a:pt x="1728" y="0"/>
                  <a:pt x="1632" y="92"/>
                  <a:pt x="1536" y="184"/>
                </a:cubicBezTo>
              </a:path>
            </a:pathLst>
          </a:custGeom>
          <a:noFill/>
          <a:ln w="3810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a:p>
        </p:txBody>
      </p:sp>
      <p:sp>
        <p:nvSpPr>
          <p:cNvPr id="12297" name="Freeform 9"/>
          <p:cNvSpPr>
            <a:spLocks/>
          </p:cNvSpPr>
          <p:nvPr/>
        </p:nvSpPr>
        <p:spPr bwMode="auto">
          <a:xfrm>
            <a:off x="1885950" y="2038350"/>
            <a:ext cx="1943100" cy="304800"/>
          </a:xfrm>
          <a:custGeom>
            <a:avLst/>
            <a:gdLst>
              <a:gd name="T0" fmla="*/ 0 w 1632"/>
              <a:gd name="T1" fmla="*/ 160 h 256"/>
              <a:gd name="T2" fmla="*/ 1008 w 1632"/>
              <a:gd name="T3" fmla="*/ 16 h 256"/>
              <a:gd name="T4" fmla="*/ 1632 w 1632"/>
              <a:gd name="T5" fmla="*/ 256 h 256"/>
            </a:gdLst>
            <a:ahLst/>
            <a:cxnLst>
              <a:cxn ang="0">
                <a:pos x="T0" y="T1"/>
              </a:cxn>
              <a:cxn ang="0">
                <a:pos x="T2" y="T3"/>
              </a:cxn>
              <a:cxn ang="0">
                <a:pos x="T4" y="T5"/>
              </a:cxn>
            </a:cxnLst>
            <a:rect l="0" t="0" r="r" b="b"/>
            <a:pathLst>
              <a:path w="1632" h="256">
                <a:moveTo>
                  <a:pt x="0" y="160"/>
                </a:moveTo>
                <a:cubicBezTo>
                  <a:pt x="368" y="80"/>
                  <a:pt x="736" y="0"/>
                  <a:pt x="1008" y="16"/>
                </a:cubicBezTo>
                <a:cubicBezTo>
                  <a:pt x="1280" y="32"/>
                  <a:pt x="1456" y="144"/>
                  <a:pt x="1632" y="256"/>
                </a:cubicBezTo>
              </a:path>
            </a:pathLst>
          </a:custGeom>
          <a:noFill/>
          <a:ln w="381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a:p>
        </p:txBody>
      </p:sp>
    </p:spTree>
    <p:extLst>
      <p:ext uri="{BB962C8B-B14F-4D97-AF65-F5344CB8AC3E}">
        <p14:creationId xmlns:p14="http://schemas.microsoft.com/office/powerpoint/2010/main" val="14988650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428750" y="114300"/>
            <a:ext cx="1600200" cy="457200"/>
          </a:xfrm>
        </p:spPr>
        <p:txBody>
          <a:bodyPr>
            <a:normAutofit fontScale="90000"/>
          </a:bodyPr>
          <a:lstStyle/>
          <a:p>
            <a:r>
              <a:rPr lang="en-US"/>
              <a:t>DLCI</a:t>
            </a:r>
          </a:p>
        </p:txBody>
      </p:sp>
      <p:sp>
        <p:nvSpPr>
          <p:cNvPr id="13315" name="Rectangle 3"/>
          <p:cNvSpPr>
            <a:spLocks noGrp="1" noChangeArrowheads="1"/>
          </p:cNvSpPr>
          <p:nvPr>
            <p:ph idx="1"/>
          </p:nvPr>
        </p:nvSpPr>
        <p:spPr>
          <a:xfrm>
            <a:off x="1428750" y="2286000"/>
            <a:ext cx="6400800" cy="2743200"/>
          </a:xfrm>
        </p:spPr>
        <p:txBody>
          <a:bodyPr>
            <a:normAutofit fontScale="92500" lnSpcReduction="10000"/>
          </a:bodyPr>
          <a:lstStyle/>
          <a:p>
            <a:pPr>
              <a:lnSpc>
                <a:spcPct val="90000"/>
              </a:lnSpc>
            </a:pPr>
            <a:r>
              <a:rPr lang="en-US" sz="1500" dirty="0">
                <a:cs typeface="Arial" panose="020B0604020202020204" pitchFamily="34" charset="0"/>
              </a:rPr>
              <a:t>A </a:t>
            </a:r>
            <a:r>
              <a:rPr lang="en-US" sz="1500" b="1" dirty="0">
                <a:cs typeface="Arial" panose="020B0604020202020204" pitchFamily="34" charset="0"/>
              </a:rPr>
              <a:t>data-link connection identifier (DLCI)</a:t>
            </a:r>
            <a:r>
              <a:rPr lang="en-US" sz="1500" dirty="0">
                <a:cs typeface="Arial" panose="020B0604020202020204" pitchFamily="34" charset="0"/>
              </a:rPr>
              <a:t> identifies the logical VC between the CPE and the Frame Relay switch. </a:t>
            </a:r>
          </a:p>
          <a:p>
            <a:pPr>
              <a:lnSpc>
                <a:spcPct val="90000"/>
              </a:lnSpc>
            </a:pPr>
            <a:r>
              <a:rPr lang="en-US" sz="1500" dirty="0">
                <a:cs typeface="Arial" panose="020B0604020202020204" pitchFamily="34" charset="0"/>
              </a:rPr>
              <a:t>The Frame Relay switch maps the DLCIs between each pair of routers to create a PVC. </a:t>
            </a:r>
          </a:p>
          <a:p>
            <a:pPr>
              <a:lnSpc>
                <a:spcPct val="90000"/>
              </a:lnSpc>
            </a:pPr>
            <a:r>
              <a:rPr lang="en-US" sz="1500" dirty="0">
                <a:cs typeface="Arial" panose="020B0604020202020204" pitchFamily="34" charset="0"/>
              </a:rPr>
              <a:t>DLCIs have local significance</a:t>
            </a:r>
            <a:r>
              <a:rPr lang="en-US" sz="1500" b="1" dirty="0">
                <a:cs typeface="Arial" panose="020B0604020202020204" pitchFamily="34" charset="0"/>
              </a:rPr>
              <a:t>, </a:t>
            </a:r>
            <a:r>
              <a:rPr lang="en-US" sz="1500" dirty="0">
                <a:cs typeface="Arial" panose="020B0604020202020204" pitchFamily="34" charset="0"/>
              </a:rPr>
              <a:t>although there some implementations that use</a:t>
            </a:r>
            <a:r>
              <a:rPr lang="en-US" sz="1500" b="1" dirty="0">
                <a:cs typeface="Arial" panose="020B0604020202020204" pitchFamily="34" charset="0"/>
              </a:rPr>
              <a:t> </a:t>
            </a:r>
            <a:r>
              <a:rPr lang="en-US" sz="1500" dirty="0">
                <a:cs typeface="Arial" panose="020B0604020202020204" pitchFamily="34" charset="0"/>
              </a:rPr>
              <a:t>global DLCIs.</a:t>
            </a:r>
          </a:p>
          <a:p>
            <a:pPr>
              <a:lnSpc>
                <a:spcPct val="90000"/>
              </a:lnSpc>
            </a:pPr>
            <a:r>
              <a:rPr lang="en-US" sz="1500" b="1" dirty="0">
                <a:cs typeface="Arial" panose="020B0604020202020204" pitchFamily="34" charset="0"/>
              </a:rPr>
              <a:t>DLCIs 0 to 15</a:t>
            </a:r>
            <a:r>
              <a:rPr lang="en-US" sz="1500" dirty="0">
                <a:cs typeface="Arial" panose="020B0604020202020204" pitchFamily="34" charset="0"/>
              </a:rPr>
              <a:t> and </a:t>
            </a:r>
            <a:r>
              <a:rPr lang="en-US" sz="1500" b="1" dirty="0">
                <a:cs typeface="Arial" panose="020B0604020202020204" pitchFamily="34" charset="0"/>
              </a:rPr>
              <a:t>1008 to 1023</a:t>
            </a:r>
            <a:r>
              <a:rPr lang="en-US" sz="1500" dirty="0">
                <a:cs typeface="Arial" panose="020B0604020202020204" pitchFamily="34" charset="0"/>
              </a:rPr>
              <a:t> are </a:t>
            </a:r>
            <a:r>
              <a:rPr lang="en-US" sz="1500" b="1" dirty="0">
                <a:cs typeface="Arial" panose="020B0604020202020204" pitchFamily="34" charset="0"/>
              </a:rPr>
              <a:t>reserved</a:t>
            </a:r>
            <a:r>
              <a:rPr lang="en-US" sz="1500" dirty="0">
                <a:cs typeface="Arial" panose="020B0604020202020204" pitchFamily="34" charset="0"/>
              </a:rPr>
              <a:t> for special purposes.</a:t>
            </a:r>
          </a:p>
          <a:p>
            <a:pPr>
              <a:lnSpc>
                <a:spcPct val="90000"/>
              </a:lnSpc>
            </a:pPr>
            <a:r>
              <a:rPr lang="en-US" sz="1500" dirty="0">
                <a:cs typeface="Arial" panose="020B0604020202020204" pitchFamily="34" charset="0"/>
              </a:rPr>
              <a:t>Service </a:t>
            </a:r>
            <a:r>
              <a:rPr lang="en-US" sz="1500" b="1" dirty="0">
                <a:cs typeface="Arial" panose="020B0604020202020204" pitchFamily="34" charset="0"/>
              </a:rPr>
              <a:t>providers assign</a:t>
            </a:r>
            <a:r>
              <a:rPr lang="en-US" sz="1500" dirty="0">
                <a:cs typeface="Arial" panose="020B0604020202020204" pitchFamily="34" charset="0"/>
              </a:rPr>
              <a:t> DLCIs in the range of </a:t>
            </a:r>
            <a:r>
              <a:rPr lang="en-US" sz="1500" b="1" dirty="0">
                <a:cs typeface="Arial" panose="020B0604020202020204" pitchFamily="34" charset="0"/>
              </a:rPr>
              <a:t>16 to 1007</a:t>
            </a:r>
            <a:r>
              <a:rPr lang="en-US" sz="1500" dirty="0">
                <a:cs typeface="Arial" panose="020B0604020202020204" pitchFamily="34" charset="0"/>
              </a:rPr>
              <a:t>.</a:t>
            </a:r>
            <a:endParaRPr lang="en-US" sz="1500" dirty="0"/>
          </a:p>
          <a:p>
            <a:pPr lvl="1">
              <a:lnSpc>
                <a:spcPct val="90000"/>
              </a:lnSpc>
            </a:pPr>
            <a:r>
              <a:rPr lang="en-US" sz="1500" dirty="0">
                <a:solidFill>
                  <a:schemeClr val="accent2"/>
                </a:solidFill>
                <a:cs typeface="Arial" panose="020B0604020202020204" pitchFamily="34" charset="0"/>
              </a:rPr>
              <a:t>DLCI 1019, 1020: Multicasts</a:t>
            </a:r>
          </a:p>
          <a:p>
            <a:pPr lvl="1">
              <a:lnSpc>
                <a:spcPct val="90000"/>
              </a:lnSpc>
            </a:pPr>
            <a:r>
              <a:rPr lang="en-US" sz="1500" dirty="0">
                <a:solidFill>
                  <a:schemeClr val="accent2"/>
                </a:solidFill>
                <a:cs typeface="Arial" panose="020B0604020202020204" pitchFamily="34" charset="0"/>
              </a:rPr>
              <a:t>DLCI 1023: Cisco LMI</a:t>
            </a:r>
          </a:p>
          <a:p>
            <a:pPr lvl="1">
              <a:lnSpc>
                <a:spcPct val="90000"/>
              </a:lnSpc>
            </a:pPr>
            <a:r>
              <a:rPr lang="en-US" sz="1500" dirty="0">
                <a:solidFill>
                  <a:schemeClr val="accent2"/>
                </a:solidFill>
                <a:cs typeface="Arial" panose="020B0604020202020204" pitchFamily="34" charset="0"/>
              </a:rPr>
              <a:t>DLCI 0: ANSI LMI</a:t>
            </a:r>
            <a:endParaRPr lang="en-US" sz="1500" dirty="0">
              <a:cs typeface="Arial" panose="020B0604020202020204" pitchFamily="34" charset="0"/>
            </a:endParaRPr>
          </a:p>
        </p:txBody>
      </p:sp>
      <p:sp>
        <p:nvSpPr>
          <p:cNvPr id="9" name="Slide Number Placeholder 4"/>
          <p:cNvSpPr>
            <a:spLocks noGrp="1"/>
          </p:cNvSpPr>
          <p:nvPr>
            <p:ph type="sldNum" sz="quarter" idx="12"/>
          </p:nvPr>
        </p:nvSpPr>
        <p:spPr/>
        <p:txBody>
          <a:bodyPr/>
          <a:lstStyle/>
          <a:p>
            <a:fld id="{54D80A6D-116D-4141-9622-15104F9DEB72}" type="slidenum">
              <a:rPr lang="en-US"/>
              <a:pPr/>
              <a:t>27</a:t>
            </a:fld>
            <a:endParaRPr lang="en-US"/>
          </a:p>
        </p:txBody>
      </p:sp>
      <p:pic>
        <p:nvPicPr>
          <p:cNvPr id="1331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0" y="0"/>
            <a:ext cx="4857750" cy="1768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6100" y="1428751"/>
            <a:ext cx="1143000" cy="773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0"/>
            <a:ext cx="12573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20" name="Line 8"/>
          <p:cNvSpPr>
            <a:spLocks noChangeShapeType="1"/>
          </p:cNvSpPr>
          <p:nvPr/>
        </p:nvSpPr>
        <p:spPr bwMode="auto">
          <a:xfrm>
            <a:off x="4457700" y="285750"/>
            <a:ext cx="1143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a:p>
        </p:txBody>
      </p:sp>
    </p:spTree>
    <p:extLst>
      <p:ext uri="{BB962C8B-B14F-4D97-AF65-F5344CB8AC3E}">
        <p14:creationId xmlns:p14="http://schemas.microsoft.com/office/powerpoint/2010/main" val="40578180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026"/>
          <p:cNvSpPr>
            <a:spLocks noGrp="1" noChangeArrowheads="1"/>
          </p:cNvSpPr>
          <p:nvPr>
            <p:ph type="title"/>
          </p:nvPr>
        </p:nvSpPr>
        <p:spPr>
          <a:xfrm>
            <a:off x="1428750" y="114300"/>
            <a:ext cx="1543050" cy="457200"/>
          </a:xfrm>
        </p:spPr>
        <p:txBody>
          <a:bodyPr>
            <a:normAutofit fontScale="90000"/>
          </a:bodyPr>
          <a:lstStyle/>
          <a:p>
            <a:r>
              <a:rPr lang="en-US"/>
              <a:t>DLCI</a:t>
            </a:r>
          </a:p>
        </p:txBody>
      </p:sp>
      <p:sp>
        <p:nvSpPr>
          <p:cNvPr id="19" name="Slide Number Placeholder 3"/>
          <p:cNvSpPr>
            <a:spLocks noGrp="1"/>
          </p:cNvSpPr>
          <p:nvPr>
            <p:ph type="sldNum" sz="quarter" idx="12"/>
          </p:nvPr>
        </p:nvSpPr>
        <p:spPr/>
        <p:txBody>
          <a:bodyPr/>
          <a:lstStyle/>
          <a:p>
            <a:fld id="{C00990E8-E7FA-4C11-9A42-5FA631D2883D}" type="slidenum">
              <a:rPr lang="en-US"/>
              <a:pPr/>
              <a:t>28</a:t>
            </a:fld>
            <a:endParaRPr lang="en-US"/>
          </a:p>
        </p:txBody>
      </p:sp>
      <p:pic>
        <p:nvPicPr>
          <p:cNvPr id="58371" name="Picture 10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7525" y="57151"/>
            <a:ext cx="4943475" cy="2693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2" name="Picture 10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3350" y="1943100"/>
            <a:ext cx="485775"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3" name="Picture 10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0182" y="857251"/>
            <a:ext cx="1578769" cy="735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4" name="Picture 10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7751" y="1600201"/>
            <a:ext cx="450056" cy="264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5" name="Picture 10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8750" y="1657351"/>
            <a:ext cx="1528763" cy="735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6" name="Picture 10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07857" y="1414462"/>
            <a:ext cx="407194" cy="242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7" name="Picture 103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43601" y="1657351"/>
            <a:ext cx="150019" cy="178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8" name="Picture 103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15001" y="1314450"/>
            <a:ext cx="121444" cy="15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9" name="Picture 103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28750" y="2514600"/>
            <a:ext cx="1557338"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80" name="Picture 103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15001" y="914401"/>
            <a:ext cx="450056" cy="278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81" name="Picture 103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28750" y="3314700"/>
            <a:ext cx="1543050"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82" name="Picture 103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29150" y="557212"/>
            <a:ext cx="428625" cy="242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84" name="Picture 104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86250" y="2971801"/>
            <a:ext cx="3371850" cy="1564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85" name="Picture 104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00551" y="2743200"/>
            <a:ext cx="3121819"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386" name="Rectangle 1042"/>
          <p:cNvSpPr>
            <a:spLocks noChangeArrowheads="1"/>
          </p:cNvSpPr>
          <p:nvPr/>
        </p:nvSpPr>
        <p:spPr bwMode="auto">
          <a:xfrm>
            <a:off x="1428750" y="4457700"/>
            <a:ext cx="640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fontAlgn="base">
              <a:spcBef>
                <a:spcPct val="0"/>
              </a:spcBef>
              <a:spcAft>
                <a:spcPct val="0"/>
              </a:spcAft>
              <a:defRPr sz="2400">
                <a:solidFill>
                  <a:schemeClr val="tx1"/>
                </a:solidFill>
                <a:latin typeface="Times New Roman" panose="02020603050405020304" pitchFamily="18" charset="0"/>
              </a:defRPr>
            </a:lvl6pPr>
            <a:lvl7pPr marL="2971800" indent="-228600" fontAlgn="base">
              <a:spcBef>
                <a:spcPct val="0"/>
              </a:spcBef>
              <a:spcAft>
                <a:spcPct val="0"/>
              </a:spcAft>
              <a:defRPr sz="2400">
                <a:solidFill>
                  <a:schemeClr val="tx1"/>
                </a:solidFill>
                <a:latin typeface="Times New Roman" panose="02020603050405020304" pitchFamily="18" charset="0"/>
              </a:defRPr>
            </a:lvl7pPr>
            <a:lvl8pPr marL="3429000" indent="-228600" fontAlgn="base">
              <a:spcBef>
                <a:spcPct val="0"/>
              </a:spcBef>
              <a:spcAft>
                <a:spcPct val="0"/>
              </a:spcAft>
              <a:defRPr sz="2400">
                <a:solidFill>
                  <a:schemeClr val="tx1"/>
                </a:solidFill>
                <a:latin typeface="Times New Roman" panose="02020603050405020304" pitchFamily="18" charset="0"/>
              </a:defRPr>
            </a:lvl8pPr>
            <a:lvl9pPr marL="3886200" indent="-228600" fontAlgn="base">
              <a:spcBef>
                <a:spcPct val="0"/>
              </a:spcBef>
              <a:spcAft>
                <a:spcPct val="0"/>
              </a:spcAft>
              <a:defRPr sz="2400">
                <a:solidFill>
                  <a:schemeClr val="tx1"/>
                </a:solidFill>
                <a:latin typeface="Times New Roman" panose="02020603050405020304" pitchFamily="18" charset="0"/>
              </a:defRPr>
            </a:lvl9pPr>
          </a:lstStyle>
          <a:p>
            <a:pPr>
              <a:lnSpc>
                <a:spcPct val="90000"/>
              </a:lnSpc>
              <a:spcBef>
                <a:spcPct val="20000"/>
              </a:spcBef>
              <a:buClr>
                <a:srgbClr val="009999"/>
              </a:buClr>
              <a:buSzPct val="125000"/>
              <a:buFont typeface="Arial" panose="020B0604020202020204" pitchFamily="34" charset="0"/>
              <a:buChar char="•"/>
            </a:pPr>
            <a:r>
              <a:rPr lang="en-US" sz="1500" dirty="0">
                <a:latin typeface="Arial" panose="020B0604020202020204" pitchFamily="34" charset="0"/>
                <a:cs typeface="Arial" panose="020B0604020202020204" pitchFamily="34" charset="0"/>
              </a:rPr>
              <a:t>Inside the cloud, your Frame Relay provider sets up the DLCI numbers to be used by the routers for establishing PVCs.</a:t>
            </a:r>
            <a:endParaRPr lang="en-US" sz="1500" dirty="0">
              <a:latin typeface="Arial" panose="020B0604020202020204" pitchFamily="34" charset="0"/>
            </a:endParaRPr>
          </a:p>
        </p:txBody>
      </p:sp>
    </p:spTree>
    <p:extLst>
      <p:ext uri="{BB962C8B-B14F-4D97-AF65-F5344CB8AC3E}">
        <p14:creationId xmlns:p14="http://schemas.microsoft.com/office/powerpoint/2010/main" val="6240067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225083" y="290513"/>
            <a:ext cx="3771900" cy="457200"/>
          </a:xfrm>
        </p:spPr>
        <p:txBody>
          <a:bodyPr>
            <a:normAutofit fontScale="90000"/>
          </a:bodyPr>
          <a:lstStyle/>
          <a:p>
            <a:r>
              <a:rPr lang="en-US" dirty="0"/>
              <a:t>Frame Relay bandwidth and flow control</a:t>
            </a:r>
          </a:p>
        </p:txBody>
      </p:sp>
      <p:sp>
        <p:nvSpPr>
          <p:cNvPr id="15363" name="Rectangle 3"/>
          <p:cNvSpPr>
            <a:spLocks noGrp="1" noChangeArrowheads="1"/>
          </p:cNvSpPr>
          <p:nvPr>
            <p:ph idx="1"/>
          </p:nvPr>
        </p:nvSpPr>
        <p:spPr>
          <a:xfrm>
            <a:off x="1428750" y="2343150"/>
            <a:ext cx="6400800" cy="2571750"/>
          </a:xfrm>
        </p:spPr>
        <p:txBody>
          <a:bodyPr/>
          <a:lstStyle/>
          <a:p>
            <a:r>
              <a:rPr lang="en-US" sz="1500" b="1" dirty="0">
                <a:cs typeface="Arial" panose="020B0604020202020204" pitchFamily="34" charset="0"/>
              </a:rPr>
              <a:t>Local access rate</a:t>
            </a:r>
            <a:r>
              <a:rPr lang="en-US" sz="1500" dirty="0">
                <a:cs typeface="Arial" panose="020B0604020202020204" pitchFamily="34" charset="0"/>
              </a:rPr>
              <a:t> – This is the clock speed or port speed of the connection or local loop to the Frame Relay cloud. </a:t>
            </a:r>
          </a:p>
          <a:p>
            <a:pPr lvl="1"/>
            <a:r>
              <a:rPr lang="en-US" sz="1500" dirty="0">
                <a:cs typeface="Arial" panose="020B0604020202020204" pitchFamily="34" charset="0"/>
              </a:rPr>
              <a:t>It is the rate at which data travels into or out of the network, regardless of other settings. </a:t>
            </a:r>
            <a:endParaRPr lang="en-US" sz="1500" dirty="0"/>
          </a:p>
          <a:p>
            <a:r>
              <a:rPr lang="en-US" sz="1500" b="1" dirty="0">
                <a:cs typeface="Arial" panose="020B0604020202020204" pitchFamily="34" charset="0"/>
              </a:rPr>
              <a:t>Committed Information Rate (CIR)</a:t>
            </a:r>
            <a:r>
              <a:rPr lang="en-US" sz="1500" dirty="0">
                <a:cs typeface="Arial" panose="020B0604020202020204" pitchFamily="34" charset="0"/>
              </a:rPr>
              <a:t> – This is the rate, in bits per second, at which the Frame Relay switch agrees to transfer data. </a:t>
            </a:r>
          </a:p>
          <a:p>
            <a:pPr lvl="1"/>
            <a:r>
              <a:rPr lang="en-US" sz="1500" dirty="0">
                <a:cs typeface="Arial" panose="020B0604020202020204" pitchFamily="34" charset="0"/>
              </a:rPr>
              <a:t>The rate is usually averaged over a period of time, referred to as the </a:t>
            </a:r>
            <a:r>
              <a:rPr lang="en-US" sz="1500" b="1" dirty="0">
                <a:cs typeface="Arial" panose="020B0604020202020204" pitchFamily="34" charset="0"/>
              </a:rPr>
              <a:t>committed rate measurement interval (</a:t>
            </a:r>
            <a:r>
              <a:rPr lang="en-US" sz="1500" b="1" dirty="0" err="1">
                <a:cs typeface="Arial" panose="020B0604020202020204" pitchFamily="34" charset="0"/>
              </a:rPr>
              <a:t>Tc</a:t>
            </a:r>
            <a:r>
              <a:rPr lang="en-US" sz="1500" b="1" dirty="0">
                <a:cs typeface="Arial" panose="020B0604020202020204" pitchFamily="34" charset="0"/>
              </a:rPr>
              <a:t>).</a:t>
            </a:r>
            <a:r>
              <a:rPr lang="en-US" sz="1500" dirty="0">
                <a:cs typeface="Arial" panose="020B0604020202020204" pitchFamily="34" charset="0"/>
              </a:rPr>
              <a:t> </a:t>
            </a:r>
          </a:p>
          <a:p>
            <a:pPr lvl="1"/>
            <a:r>
              <a:rPr lang="en-US" sz="1500" dirty="0">
                <a:cs typeface="Arial" panose="020B0604020202020204" pitchFamily="34" charset="0"/>
              </a:rPr>
              <a:t>In general, the duration of </a:t>
            </a:r>
            <a:r>
              <a:rPr lang="en-US" sz="1500" b="1" dirty="0" err="1">
                <a:cs typeface="Arial" panose="020B0604020202020204" pitchFamily="34" charset="0"/>
              </a:rPr>
              <a:t>Tc</a:t>
            </a:r>
            <a:r>
              <a:rPr lang="en-US" sz="1500" dirty="0">
                <a:cs typeface="Arial" panose="020B0604020202020204" pitchFamily="34" charset="0"/>
              </a:rPr>
              <a:t> is proportional to the "</a:t>
            </a:r>
            <a:r>
              <a:rPr lang="en-US" sz="1500" dirty="0" err="1">
                <a:cs typeface="Arial" panose="020B0604020202020204" pitchFamily="34" charset="0"/>
              </a:rPr>
              <a:t>burstiness</a:t>
            </a:r>
            <a:r>
              <a:rPr lang="en-US" sz="1500" dirty="0">
                <a:cs typeface="Arial" panose="020B0604020202020204" pitchFamily="34" charset="0"/>
              </a:rPr>
              <a:t>" of the traffic. </a:t>
            </a:r>
            <a:endParaRPr lang="en-US" sz="1500" dirty="0"/>
          </a:p>
        </p:txBody>
      </p:sp>
      <p:sp>
        <p:nvSpPr>
          <p:cNvPr id="8" name="Slide Number Placeholder 4"/>
          <p:cNvSpPr>
            <a:spLocks noGrp="1"/>
          </p:cNvSpPr>
          <p:nvPr>
            <p:ph type="sldNum" sz="quarter" idx="12"/>
          </p:nvPr>
        </p:nvSpPr>
        <p:spPr/>
        <p:txBody>
          <a:bodyPr/>
          <a:lstStyle/>
          <a:p>
            <a:fld id="{25A8F39B-26ED-407E-B0A7-FC513BD09774}" type="slidenum">
              <a:rPr lang="en-US"/>
              <a:pPr/>
              <a:t>29</a:t>
            </a:fld>
            <a:endParaRPr lang="en-US"/>
          </a:p>
        </p:txBody>
      </p:sp>
      <p:pic>
        <p:nvPicPr>
          <p:cNvPr id="153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3450" y="1"/>
            <a:ext cx="3257550" cy="2270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65" name="Text Box 5"/>
          <p:cNvSpPr txBox="1">
            <a:spLocks noChangeArrowheads="1"/>
          </p:cNvSpPr>
          <p:nvPr/>
        </p:nvSpPr>
        <p:spPr bwMode="auto">
          <a:xfrm>
            <a:off x="1485900" y="971551"/>
            <a:ext cx="2857500" cy="754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sz="1500" dirty="0">
                <a:solidFill>
                  <a:srgbClr val="FF0000"/>
                </a:solidFill>
                <a:latin typeface="Arial" panose="020B0604020202020204" pitchFamily="34" charset="0"/>
              </a:rPr>
              <a:t>The first thing we need to do is become familiar with some of the terminology.</a:t>
            </a:r>
          </a:p>
        </p:txBody>
      </p:sp>
      <p:sp>
        <p:nvSpPr>
          <p:cNvPr id="15366" name="Freeform 6"/>
          <p:cNvSpPr>
            <a:spLocks/>
          </p:cNvSpPr>
          <p:nvPr/>
        </p:nvSpPr>
        <p:spPr bwMode="auto">
          <a:xfrm>
            <a:off x="1143000" y="1895475"/>
            <a:ext cx="4286250" cy="1800225"/>
          </a:xfrm>
          <a:custGeom>
            <a:avLst/>
            <a:gdLst>
              <a:gd name="T0" fmla="*/ 384 w 3600"/>
              <a:gd name="T1" fmla="*/ 1336 h 1512"/>
              <a:gd name="T2" fmla="*/ 336 w 3600"/>
              <a:gd name="T3" fmla="*/ 1336 h 1512"/>
              <a:gd name="T4" fmla="*/ 192 w 3600"/>
              <a:gd name="T5" fmla="*/ 280 h 1512"/>
              <a:gd name="T6" fmla="*/ 1488 w 3600"/>
              <a:gd name="T7" fmla="*/ 40 h 1512"/>
              <a:gd name="T8" fmla="*/ 3600 w 3600"/>
              <a:gd name="T9" fmla="*/ 40 h 1512"/>
            </a:gdLst>
            <a:ahLst/>
            <a:cxnLst>
              <a:cxn ang="0">
                <a:pos x="T0" y="T1"/>
              </a:cxn>
              <a:cxn ang="0">
                <a:pos x="T2" y="T3"/>
              </a:cxn>
              <a:cxn ang="0">
                <a:pos x="T4" y="T5"/>
              </a:cxn>
              <a:cxn ang="0">
                <a:pos x="T6" y="T7"/>
              </a:cxn>
              <a:cxn ang="0">
                <a:pos x="T8" y="T9"/>
              </a:cxn>
            </a:cxnLst>
            <a:rect l="0" t="0" r="r" b="b"/>
            <a:pathLst>
              <a:path w="3600" h="1512">
                <a:moveTo>
                  <a:pt x="384" y="1336"/>
                </a:moveTo>
                <a:cubicBezTo>
                  <a:pt x="376" y="1424"/>
                  <a:pt x="368" y="1512"/>
                  <a:pt x="336" y="1336"/>
                </a:cubicBezTo>
                <a:cubicBezTo>
                  <a:pt x="304" y="1160"/>
                  <a:pt x="0" y="496"/>
                  <a:pt x="192" y="280"/>
                </a:cubicBezTo>
                <a:cubicBezTo>
                  <a:pt x="384" y="64"/>
                  <a:pt x="920" y="80"/>
                  <a:pt x="1488" y="40"/>
                </a:cubicBezTo>
                <a:cubicBezTo>
                  <a:pt x="2056" y="0"/>
                  <a:pt x="2828" y="20"/>
                  <a:pt x="3600" y="40"/>
                </a:cubicBezTo>
              </a:path>
            </a:pathLst>
          </a:custGeom>
          <a:noFill/>
          <a:ln w="254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a:p>
        </p:txBody>
      </p:sp>
    </p:spTree>
    <p:extLst>
      <p:ext uri="{BB962C8B-B14F-4D97-AF65-F5344CB8AC3E}">
        <p14:creationId xmlns:p14="http://schemas.microsoft.com/office/powerpoint/2010/main" val="565614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5"/>
          <p:cNvSpPr txBox="1">
            <a:spLocks noGrp="1"/>
          </p:cNvSpPr>
          <p:nvPr>
            <p:ph type="title"/>
          </p:nvPr>
        </p:nvSpPr>
        <p:spPr>
          <a:xfrm>
            <a:off x="311700" y="445025"/>
            <a:ext cx="5794810" cy="707400"/>
          </a:xfrm>
          <a:prstGeom prst="rect">
            <a:avLst/>
          </a:prstGeom>
        </p:spPr>
        <p:txBody>
          <a:bodyPr spcFirstLastPara="1" wrap="square" lIns="91425" tIns="91425" rIns="91425" bIns="91425" anchor="t" anchorCtr="0">
            <a:noAutofit/>
          </a:bodyPr>
          <a:lstStyle/>
          <a:p>
            <a:pPr lvl="0"/>
            <a:r>
              <a:rPr lang="en-US" altLang="ko-KR" sz="3200" dirty="0" smtClean="0"/>
              <a:t>Digital Subscriber Line (DSL)</a:t>
            </a:r>
            <a:endParaRPr sz="3200">
              <a:latin typeface="Cambria"/>
              <a:ea typeface="Cambria"/>
              <a:cs typeface="Cambria"/>
              <a:sym typeface="Cambria"/>
            </a:endParaRPr>
          </a:p>
        </p:txBody>
      </p:sp>
      <p:sp>
        <p:nvSpPr>
          <p:cNvPr id="84" name="Google Shape;84;p15"/>
          <p:cNvSpPr txBox="1">
            <a:spLocks noGrp="1"/>
          </p:cNvSpPr>
          <p:nvPr>
            <p:ph type="body" idx="1"/>
          </p:nvPr>
        </p:nvSpPr>
        <p:spPr>
          <a:xfrm>
            <a:off x="364252" y="1283207"/>
            <a:ext cx="8520600" cy="3330600"/>
          </a:xfrm>
          <a:prstGeom prst="rect">
            <a:avLst/>
          </a:prstGeom>
        </p:spPr>
        <p:txBody>
          <a:bodyPr spcFirstLastPara="1" wrap="square" lIns="91425" tIns="91425" rIns="91425" bIns="91425" anchor="t" anchorCtr="0">
            <a:noAutofit/>
          </a:bodyPr>
          <a:lstStyle/>
          <a:p>
            <a:pPr>
              <a:buClrTx/>
            </a:pPr>
            <a:r>
              <a:rPr lang="en-US" altLang="ko-KR" sz="1400" dirty="0" smtClean="0">
                <a:solidFill>
                  <a:srgbClr val="0A0806"/>
                </a:solidFill>
                <a:latin typeface="Cambria" pitchFamily="18" charset="0"/>
                <a:ea typeface="Cambria" pitchFamily="18" charset="0"/>
              </a:rPr>
              <a:t>Uses a newer technology that used the existing telecommunications networks such as the local loop telephone line.</a:t>
            </a:r>
          </a:p>
          <a:p>
            <a:pPr>
              <a:buClrTx/>
            </a:pPr>
            <a:r>
              <a:rPr lang="en-US" altLang="ko-KR" sz="1400" dirty="0" smtClean="0">
                <a:solidFill>
                  <a:srgbClr val="0A0806"/>
                </a:solidFill>
                <a:latin typeface="Cambria" pitchFamily="18" charset="0"/>
                <a:ea typeface="Cambria" pitchFamily="18" charset="0"/>
              </a:rPr>
              <a:t>Is an asymmetric communication technology  designed for residential users; it is not suitable for business.</a:t>
            </a:r>
          </a:p>
          <a:p>
            <a:pPr>
              <a:buClrTx/>
            </a:pPr>
            <a:r>
              <a:rPr lang="en-US" altLang="ko-KR" sz="1400" dirty="0" err="1" smtClean="0">
                <a:solidFill>
                  <a:srgbClr val="0A0806"/>
                </a:solidFill>
                <a:latin typeface="Cambria" pitchFamily="18" charset="0"/>
                <a:ea typeface="Cambria" pitchFamily="18" charset="0"/>
              </a:rPr>
              <a:t>xDSL</a:t>
            </a:r>
            <a:r>
              <a:rPr lang="en-US" altLang="ko-KR" sz="1400" dirty="0" smtClean="0">
                <a:solidFill>
                  <a:srgbClr val="0A0806"/>
                </a:solidFill>
                <a:latin typeface="Cambria" pitchFamily="18" charset="0"/>
                <a:ea typeface="Cambria" pitchFamily="18" charset="0"/>
              </a:rPr>
              <a:t>: where x can be replaced by A, V, H, or S</a:t>
            </a:r>
          </a:p>
          <a:p>
            <a:pPr>
              <a:buClrTx/>
            </a:pPr>
            <a:r>
              <a:rPr lang="en-US" altLang="ko-KR" sz="1400" dirty="0" smtClean="0">
                <a:solidFill>
                  <a:srgbClr val="0A0806"/>
                </a:solidFill>
                <a:latin typeface="Cambria" pitchFamily="18" charset="0"/>
                <a:ea typeface="Cambria" pitchFamily="18" charset="0"/>
              </a:rPr>
              <a:t> The existing local loops can handle bandwidths up to 1.1 MHz</a:t>
            </a:r>
          </a:p>
          <a:p>
            <a:pPr lvl="1">
              <a:buClrTx/>
            </a:pPr>
            <a:r>
              <a:rPr lang="en-US" altLang="ko-KR" dirty="0" smtClean="0">
                <a:solidFill>
                  <a:srgbClr val="0A0806"/>
                </a:solidFill>
                <a:latin typeface="Cambria" pitchFamily="18" charset="0"/>
                <a:ea typeface="Cambria" pitchFamily="18" charset="0"/>
              </a:rPr>
              <a:t> by removing the filter at the end of line of telephone company</a:t>
            </a:r>
          </a:p>
          <a:p>
            <a:pPr lvl="1">
              <a:buClrTx/>
            </a:pPr>
            <a:r>
              <a:rPr lang="en-US" altLang="ko-KR" dirty="0" smtClean="0">
                <a:solidFill>
                  <a:srgbClr val="0A0806"/>
                </a:solidFill>
                <a:latin typeface="Cambria" pitchFamily="18" charset="0"/>
                <a:ea typeface="Cambria" pitchFamily="18" charset="0"/>
              </a:rPr>
              <a:t> but, limitation because of distance between the residence and the switching office, size of cable</a:t>
            </a:r>
          </a:p>
          <a:p>
            <a:pPr>
              <a:buClrTx/>
            </a:pPr>
            <a:r>
              <a:rPr lang="en-US" altLang="ko-KR" sz="1400" dirty="0" smtClean="0">
                <a:solidFill>
                  <a:srgbClr val="0A0806"/>
                </a:solidFill>
                <a:latin typeface="Cambria" pitchFamily="18" charset="0"/>
                <a:ea typeface="Cambria" pitchFamily="18" charset="0"/>
              </a:rPr>
              <a:t>ADSL is an adaptive technology. The system uses a date rate based on the condition of the local loop line</a:t>
            </a:r>
          </a:p>
          <a:p>
            <a:pPr marL="0" lvl="0" indent="0" algn="l" rtl="0">
              <a:lnSpc>
                <a:spcPct val="100000"/>
              </a:lnSpc>
              <a:spcBef>
                <a:spcPts val="1200"/>
              </a:spcBef>
              <a:spcAft>
                <a:spcPts val="800"/>
              </a:spcAft>
              <a:buNone/>
            </a:pPr>
            <a:endParaRPr sz="1200" i="1">
              <a:latin typeface="Cambria"/>
              <a:ea typeface="Cambria"/>
              <a:cs typeface="Cambria"/>
              <a:sym typeface="Cambria"/>
            </a:endParaRPr>
          </a:p>
        </p:txBody>
      </p:sp>
      <p:sp>
        <p:nvSpPr>
          <p:cNvPr id="85" name="Google Shape;85;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3</a:t>
            </a:fld>
            <a:endParaRPr/>
          </a:p>
        </p:txBody>
      </p:sp>
      <p:pic>
        <p:nvPicPr>
          <p:cNvPr id="86" name="Google Shape;86;p15"/>
          <p:cNvPicPr preferRelativeResize="0"/>
          <p:nvPr/>
        </p:nvPicPr>
        <p:blipFill>
          <a:blip r:embed="rId3">
            <a:alphaModFix/>
          </a:blip>
          <a:stretch>
            <a:fillRect/>
          </a:stretch>
        </p:blipFill>
        <p:spPr>
          <a:xfrm>
            <a:off x="8089175" y="101825"/>
            <a:ext cx="934101" cy="518950"/>
          </a:xfrm>
          <a:prstGeom prst="rect">
            <a:avLst/>
          </a:prstGeom>
          <a:noFill/>
          <a:ln>
            <a:noFill/>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1371600" y="114300"/>
            <a:ext cx="6343650" cy="457200"/>
          </a:xfrm>
        </p:spPr>
        <p:txBody>
          <a:bodyPr>
            <a:normAutofit fontScale="90000"/>
          </a:bodyPr>
          <a:lstStyle/>
          <a:p>
            <a:r>
              <a:rPr lang="en-US"/>
              <a:t>Frame Relay bandwidth and flow control</a:t>
            </a:r>
          </a:p>
        </p:txBody>
      </p:sp>
      <p:sp>
        <p:nvSpPr>
          <p:cNvPr id="64515" name="Rectangle 3"/>
          <p:cNvSpPr>
            <a:spLocks noGrp="1" noChangeArrowheads="1"/>
          </p:cNvSpPr>
          <p:nvPr>
            <p:ph idx="1"/>
          </p:nvPr>
        </p:nvSpPr>
        <p:spPr>
          <a:xfrm>
            <a:off x="1428750" y="2343150"/>
            <a:ext cx="6400800" cy="2571750"/>
          </a:xfrm>
        </p:spPr>
        <p:txBody>
          <a:bodyPr>
            <a:normAutofit fontScale="77500" lnSpcReduction="20000"/>
          </a:bodyPr>
          <a:lstStyle/>
          <a:p>
            <a:pPr>
              <a:lnSpc>
                <a:spcPct val="90000"/>
              </a:lnSpc>
            </a:pPr>
            <a:r>
              <a:rPr lang="en-US" sz="1500" b="1" dirty="0">
                <a:cs typeface="Arial" panose="020B0604020202020204" pitchFamily="34" charset="0"/>
              </a:rPr>
              <a:t>Committed burst (</a:t>
            </a:r>
            <a:r>
              <a:rPr lang="en-US" sz="1500" b="1" dirty="0" err="1">
                <a:cs typeface="Arial" panose="020B0604020202020204" pitchFamily="34" charset="0"/>
              </a:rPr>
              <a:t>Bc</a:t>
            </a:r>
            <a:r>
              <a:rPr lang="en-US" sz="1500" b="1" dirty="0">
                <a:cs typeface="Arial" panose="020B0604020202020204" pitchFamily="34" charset="0"/>
              </a:rPr>
              <a:t>)</a:t>
            </a:r>
            <a:r>
              <a:rPr lang="en-US" sz="1500" dirty="0">
                <a:cs typeface="Arial" panose="020B0604020202020204" pitchFamily="34" charset="0"/>
              </a:rPr>
              <a:t> – </a:t>
            </a:r>
            <a:r>
              <a:rPr lang="en-US" sz="1500" u="sng" dirty="0">
                <a:cs typeface="Arial" panose="020B0604020202020204" pitchFamily="34" charset="0"/>
              </a:rPr>
              <a:t>The maximum number of bits that the switch agrees to transfer during any </a:t>
            </a:r>
            <a:r>
              <a:rPr lang="en-US" sz="1500" u="sng" dirty="0" err="1">
                <a:cs typeface="Arial" panose="020B0604020202020204" pitchFamily="34" charset="0"/>
              </a:rPr>
              <a:t>Tc</a:t>
            </a:r>
            <a:r>
              <a:rPr lang="en-US" sz="1500" u="sng" dirty="0">
                <a:cs typeface="Arial" panose="020B0604020202020204" pitchFamily="34" charset="0"/>
              </a:rPr>
              <a:t>.</a:t>
            </a:r>
            <a:r>
              <a:rPr lang="en-US" sz="1500" dirty="0">
                <a:cs typeface="Arial" panose="020B0604020202020204" pitchFamily="34" charset="0"/>
              </a:rPr>
              <a:t> </a:t>
            </a:r>
          </a:p>
          <a:p>
            <a:pPr lvl="1">
              <a:lnSpc>
                <a:spcPct val="90000"/>
              </a:lnSpc>
            </a:pPr>
            <a:r>
              <a:rPr lang="en-US" sz="1500" dirty="0">
                <a:cs typeface="Arial" panose="020B0604020202020204" pitchFamily="34" charset="0"/>
              </a:rPr>
              <a:t>The higher the </a:t>
            </a:r>
            <a:r>
              <a:rPr lang="en-US" sz="1500" u="sng" dirty="0" err="1">
                <a:cs typeface="Arial" panose="020B0604020202020204" pitchFamily="34" charset="0"/>
              </a:rPr>
              <a:t>Bc</a:t>
            </a:r>
            <a:r>
              <a:rPr lang="en-US" sz="1500" u="sng" dirty="0">
                <a:cs typeface="Arial" panose="020B0604020202020204" pitchFamily="34" charset="0"/>
              </a:rPr>
              <a:t>-to-CIR ratio, the longer the switch can handle a sustained burst. </a:t>
            </a:r>
          </a:p>
          <a:p>
            <a:pPr lvl="1">
              <a:lnSpc>
                <a:spcPct val="90000"/>
              </a:lnSpc>
            </a:pPr>
            <a:r>
              <a:rPr lang="en-US" sz="1500" dirty="0">
                <a:cs typeface="Arial" panose="020B0604020202020204" pitchFamily="34" charset="0"/>
              </a:rPr>
              <a:t>The </a:t>
            </a:r>
            <a:r>
              <a:rPr lang="en-US" sz="1500" u="sng" dirty="0">
                <a:cs typeface="Arial" panose="020B0604020202020204" pitchFamily="34" charset="0"/>
              </a:rPr>
              <a:t>DE (Discard Eligibility) bit is set on the traffic that was received after the CIR was met. (coming)</a:t>
            </a:r>
          </a:p>
          <a:p>
            <a:pPr lvl="1">
              <a:lnSpc>
                <a:spcPct val="90000"/>
              </a:lnSpc>
            </a:pPr>
            <a:r>
              <a:rPr lang="en-US" sz="1500" dirty="0">
                <a:cs typeface="Arial" panose="020B0604020202020204" pitchFamily="34" charset="0"/>
              </a:rPr>
              <a:t>(FYI) For example, if the </a:t>
            </a:r>
            <a:r>
              <a:rPr lang="en-US" sz="1500" dirty="0" err="1">
                <a:cs typeface="Arial" panose="020B0604020202020204" pitchFamily="34" charset="0"/>
              </a:rPr>
              <a:t>Tc</a:t>
            </a:r>
            <a:r>
              <a:rPr lang="en-US" sz="1500" dirty="0">
                <a:cs typeface="Arial" panose="020B0604020202020204" pitchFamily="34" charset="0"/>
              </a:rPr>
              <a:t> is 2 seconds and the CIR is 32 kbps, the </a:t>
            </a:r>
            <a:r>
              <a:rPr lang="en-US" sz="1500" dirty="0" err="1">
                <a:cs typeface="Arial" panose="020B0604020202020204" pitchFamily="34" charset="0"/>
              </a:rPr>
              <a:t>Bc</a:t>
            </a:r>
            <a:r>
              <a:rPr lang="en-US" sz="1500" dirty="0">
                <a:cs typeface="Arial" panose="020B0604020202020204" pitchFamily="34" charset="0"/>
              </a:rPr>
              <a:t> is 64 kbps. </a:t>
            </a:r>
          </a:p>
          <a:p>
            <a:pPr lvl="1">
              <a:lnSpc>
                <a:spcPct val="90000"/>
              </a:lnSpc>
            </a:pPr>
            <a:r>
              <a:rPr lang="en-US" sz="1500" dirty="0">
                <a:cs typeface="Arial" panose="020B0604020202020204" pitchFamily="34" charset="0"/>
              </a:rPr>
              <a:t>(FYI) The </a:t>
            </a:r>
            <a:r>
              <a:rPr lang="en-US" sz="1500" dirty="0" err="1">
                <a:cs typeface="Arial" panose="020B0604020202020204" pitchFamily="34" charset="0"/>
              </a:rPr>
              <a:t>Tc</a:t>
            </a:r>
            <a:r>
              <a:rPr lang="en-US" sz="1500" dirty="0">
                <a:cs typeface="Arial" panose="020B0604020202020204" pitchFamily="34" charset="0"/>
              </a:rPr>
              <a:t> calculation is </a:t>
            </a:r>
            <a:r>
              <a:rPr lang="en-US" sz="1500" dirty="0" err="1">
                <a:cs typeface="Arial" panose="020B0604020202020204" pitchFamily="34" charset="0"/>
              </a:rPr>
              <a:t>Tc</a:t>
            </a:r>
            <a:r>
              <a:rPr lang="en-US" sz="1500" dirty="0">
                <a:cs typeface="Arial" panose="020B0604020202020204" pitchFamily="34" charset="0"/>
              </a:rPr>
              <a:t> = </a:t>
            </a:r>
            <a:r>
              <a:rPr lang="en-US" sz="1500" dirty="0" err="1">
                <a:cs typeface="Arial" panose="020B0604020202020204" pitchFamily="34" charset="0"/>
              </a:rPr>
              <a:t>Bc</a:t>
            </a:r>
            <a:r>
              <a:rPr lang="en-US" sz="1500" dirty="0">
                <a:cs typeface="Arial" panose="020B0604020202020204" pitchFamily="34" charset="0"/>
              </a:rPr>
              <a:t>/CIR. </a:t>
            </a:r>
            <a:endParaRPr lang="en-US" sz="1500" dirty="0"/>
          </a:p>
          <a:p>
            <a:pPr>
              <a:lnSpc>
                <a:spcPct val="90000"/>
              </a:lnSpc>
            </a:pPr>
            <a:r>
              <a:rPr lang="en-US" sz="1500" b="1" dirty="0">
                <a:cs typeface="Arial" panose="020B0604020202020204" pitchFamily="34" charset="0"/>
              </a:rPr>
              <a:t>Committed Time Interval (</a:t>
            </a:r>
            <a:r>
              <a:rPr lang="en-US" sz="1500" b="1" dirty="0" err="1">
                <a:cs typeface="Arial" panose="020B0604020202020204" pitchFamily="34" charset="0"/>
              </a:rPr>
              <a:t>Tc</a:t>
            </a:r>
            <a:r>
              <a:rPr lang="en-US" sz="1500" b="1" dirty="0">
                <a:cs typeface="Arial" panose="020B0604020202020204" pitchFamily="34" charset="0"/>
              </a:rPr>
              <a:t>)</a:t>
            </a:r>
            <a:r>
              <a:rPr lang="en-US" sz="1500" dirty="0">
                <a:cs typeface="Arial" panose="020B0604020202020204" pitchFamily="34" charset="0"/>
              </a:rPr>
              <a:t> – </a:t>
            </a:r>
            <a:r>
              <a:rPr lang="en-US" sz="1500" dirty="0" err="1">
                <a:cs typeface="Arial" panose="020B0604020202020204" pitchFamily="34" charset="0"/>
              </a:rPr>
              <a:t>Tc</a:t>
            </a:r>
            <a:r>
              <a:rPr lang="en-US" sz="1500" dirty="0">
                <a:cs typeface="Arial" panose="020B0604020202020204" pitchFamily="34" charset="0"/>
              </a:rPr>
              <a:t> is not a recurrent time interval. It is used strictly to measure inbound data, during which time it acts like a sliding window. Inbound data triggers the </a:t>
            </a:r>
            <a:r>
              <a:rPr lang="en-US" sz="1500" dirty="0" err="1">
                <a:cs typeface="Arial" panose="020B0604020202020204" pitchFamily="34" charset="0"/>
              </a:rPr>
              <a:t>Tc</a:t>
            </a:r>
            <a:r>
              <a:rPr lang="en-US" sz="1500" dirty="0">
                <a:cs typeface="Arial" panose="020B0604020202020204" pitchFamily="34" charset="0"/>
              </a:rPr>
              <a:t> interval. </a:t>
            </a:r>
          </a:p>
        </p:txBody>
      </p:sp>
      <p:sp>
        <p:nvSpPr>
          <p:cNvPr id="7" name="Slide Number Placeholder 4"/>
          <p:cNvSpPr>
            <a:spLocks noGrp="1"/>
          </p:cNvSpPr>
          <p:nvPr>
            <p:ph type="sldNum" sz="quarter" idx="12"/>
          </p:nvPr>
        </p:nvSpPr>
        <p:spPr/>
        <p:txBody>
          <a:bodyPr/>
          <a:lstStyle/>
          <a:p>
            <a:fld id="{100C378A-0B01-46DE-833E-2CF8FBB0018A}" type="slidenum">
              <a:rPr lang="en-US"/>
              <a:pPr/>
              <a:t>30</a:t>
            </a:fld>
            <a:endParaRPr lang="en-US"/>
          </a:p>
        </p:txBody>
      </p:sp>
      <p:pic>
        <p:nvPicPr>
          <p:cNvPr id="6451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9100" y="971551"/>
            <a:ext cx="3228975" cy="978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518" name="Text Box 6"/>
          <p:cNvSpPr txBox="1">
            <a:spLocks noChangeArrowheads="1"/>
          </p:cNvSpPr>
          <p:nvPr/>
        </p:nvSpPr>
        <p:spPr bwMode="auto">
          <a:xfrm>
            <a:off x="1543050" y="914401"/>
            <a:ext cx="1600200" cy="754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sz="1500" dirty="0" err="1">
                <a:solidFill>
                  <a:srgbClr val="FF0000"/>
                </a:solidFill>
                <a:latin typeface="Arial" panose="020B0604020202020204" pitchFamily="34" charset="0"/>
              </a:rPr>
              <a:t>Tc</a:t>
            </a:r>
            <a:r>
              <a:rPr lang="en-US" sz="1500" dirty="0">
                <a:solidFill>
                  <a:srgbClr val="FF0000"/>
                </a:solidFill>
                <a:latin typeface="Arial" panose="020B0604020202020204" pitchFamily="34" charset="0"/>
              </a:rPr>
              <a:t> = 2 seconds </a:t>
            </a:r>
            <a:r>
              <a:rPr lang="en-US" sz="1500" dirty="0" err="1">
                <a:solidFill>
                  <a:srgbClr val="FF0000"/>
                </a:solidFill>
                <a:latin typeface="Arial" panose="020B0604020202020204" pitchFamily="34" charset="0"/>
              </a:rPr>
              <a:t>Bc</a:t>
            </a:r>
            <a:r>
              <a:rPr lang="en-US" sz="1500" dirty="0">
                <a:solidFill>
                  <a:srgbClr val="FF0000"/>
                </a:solidFill>
                <a:latin typeface="Arial" panose="020B0604020202020204" pitchFamily="34" charset="0"/>
              </a:rPr>
              <a:t> = 64 kbps CIR = 32 kbps </a:t>
            </a:r>
          </a:p>
        </p:txBody>
      </p:sp>
    </p:spTree>
    <p:extLst>
      <p:ext uri="{BB962C8B-B14F-4D97-AF65-F5344CB8AC3E}">
        <p14:creationId xmlns:p14="http://schemas.microsoft.com/office/powerpoint/2010/main" val="18099674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1143000" y="114300"/>
            <a:ext cx="6858000" cy="457200"/>
          </a:xfrm>
        </p:spPr>
        <p:txBody>
          <a:bodyPr>
            <a:normAutofit fontScale="90000"/>
          </a:bodyPr>
          <a:lstStyle/>
          <a:p>
            <a:r>
              <a:rPr lang="en-US"/>
              <a:t>Frame Relay bandwidth and flow control</a:t>
            </a:r>
          </a:p>
        </p:txBody>
      </p:sp>
      <p:sp>
        <p:nvSpPr>
          <p:cNvPr id="65539" name="Rectangle 3"/>
          <p:cNvSpPr>
            <a:spLocks noGrp="1" noChangeArrowheads="1"/>
          </p:cNvSpPr>
          <p:nvPr>
            <p:ph idx="1"/>
          </p:nvPr>
        </p:nvSpPr>
        <p:spPr>
          <a:xfrm>
            <a:off x="1428750" y="2343150"/>
            <a:ext cx="6400800" cy="2571750"/>
          </a:xfrm>
        </p:spPr>
        <p:txBody>
          <a:bodyPr/>
          <a:lstStyle/>
          <a:p>
            <a:pPr>
              <a:lnSpc>
                <a:spcPct val="90000"/>
              </a:lnSpc>
            </a:pPr>
            <a:r>
              <a:rPr lang="en-US" sz="1500" b="1" dirty="0">
                <a:cs typeface="Arial" panose="020B0604020202020204" pitchFamily="34" charset="0"/>
              </a:rPr>
              <a:t>Excess burst (Be)</a:t>
            </a:r>
            <a:r>
              <a:rPr lang="en-US" sz="1500" dirty="0">
                <a:cs typeface="Arial" panose="020B0604020202020204" pitchFamily="34" charset="0"/>
              </a:rPr>
              <a:t> – This is the </a:t>
            </a:r>
            <a:r>
              <a:rPr lang="en-US" sz="1500" u="sng" dirty="0">
                <a:cs typeface="Arial" panose="020B0604020202020204" pitchFamily="34" charset="0"/>
              </a:rPr>
              <a:t>maximum number of uncommitted bits that the Frame Relay switch attempts to transfer beyond the CIR.</a:t>
            </a:r>
          </a:p>
          <a:p>
            <a:pPr lvl="1">
              <a:lnSpc>
                <a:spcPct val="90000"/>
              </a:lnSpc>
            </a:pPr>
            <a:r>
              <a:rPr lang="en-US" sz="1500" dirty="0">
                <a:cs typeface="Arial" panose="020B0604020202020204" pitchFamily="34" charset="0"/>
              </a:rPr>
              <a:t>Excessive Burst (Be) is </a:t>
            </a:r>
            <a:r>
              <a:rPr lang="en-US" sz="1500" u="sng" dirty="0">
                <a:cs typeface="Arial" panose="020B0604020202020204" pitchFamily="34" charset="0"/>
              </a:rPr>
              <a:t>dependent on the service offerings</a:t>
            </a:r>
            <a:r>
              <a:rPr lang="en-US" sz="1500" dirty="0">
                <a:cs typeface="Arial" panose="020B0604020202020204" pitchFamily="34" charset="0"/>
              </a:rPr>
              <a:t> available from your vendor, but it is </a:t>
            </a:r>
            <a:r>
              <a:rPr lang="en-US" sz="1500" u="sng" dirty="0">
                <a:cs typeface="Arial" panose="020B0604020202020204" pitchFamily="34" charset="0"/>
              </a:rPr>
              <a:t>typically limited to the port speed of the local access loop. </a:t>
            </a:r>
            <a:endParaRPr lang="en-US" sz="1500" u="sng" dirty="0"/>
          </a:p>
          <a:p>
            <a:pPr>
              <a:lnSpc>
                <a:spcPct val="90000"/>
              </a:lnSpc>
            </a:pPr>
            <a:r>
              <a:rPr lang="en-US" sz="1500" b="1" dirty="0">
                <a:cs typeface="Arial" panose="020B0604020202020204" pitchFamily="34" charset="0"/>
              </a:rPr>
              <a:t>Excess Information Rate (EIR)</a:t>
            </a:r>
            <a:r>
              <a:rPr lang="en-US" sz="1500" dirty="0">
                <a:cs typeface="Arial" panose="020B0604020202020204" pitchFamily="34" charset="0"/>
              </a:rPr>
              <a:t> – This defines the </a:t>
            </a:r>
            <a:r>
              <a:rPr lang="en-US" sz="1500" u="sng" dirty="0">
                <a:cs typeface="Arial" panose="020B0604020202020204" pitchFamily="34" charset="0"/>
              </a:rPr>
              <a:t>maximum bandwidth available to the customer, which is the CIR plus the Be.</a:t>
            </a:r>
          </a:p>
          <a:p>
            <a:pPr lvl="1">
              <a:lnSpc>
                <a:spcPct val="90000"/>
              </a:lnSpc>
            </a:pPr>
            <a:r>
              <a:rPr lang="en-US" sz="1500" u="sng" dirty="0">
                <a:cs typeface="Arial" panose="020B0604020202020204" pitchFamily="34" charset="0"/>
              </a:rPr>
              <a:t>Typically, the EIR is set to the local access rate.</a:t>
            </a:r>
            <a:r>
              <a:rPr lang="en-US" sz="1500" dirty="0">
                <a:cs typeface="Arial" panose="020B0604020202020204" pitchFamily="34" charset="0"/>
              </a:rPr>
              <a:t> </a:t>
            </a:r>
          </a:p>
          <a:p>
            <a:pPr lvl="1">
              <a:lnSpc>
                <a:spcPct val="90000"/>
              </a:lnSpc>
            </a:pPr>
            <a:r>
              <a:rPr lang="en-US" sz="1500" dirty="0">
                <a:cs typeface="Arial" panose="020B0604020202020204" pitchFamily="34" charset="0"/>
              </a:rPr>
              <a:t>In the event the provider sets the EIR to be lower than the local access rate, all frames beyond that maximum can be discarded automatically, even if there is no congestion. </a:t>
            </a:r>
            <a:endParaRPr lang="en-US" sz="1500" dirty="0"/>
          </a:p>
        </p:txBody>
      </p:sp>
      <p:sp>
        <p:nvSpPr>
          <p:cNvPr id="12" name="Slide Number Placeholder 4"/>
          <p:cNvSpPr>
            <a:spLocks noGrp="1"/>
          </p:cNvSpPr>
          <p:nvPr>
            <p:ph type="sldNum" sz="quarter" idx="12"/>
          </p:nvPr>
        </p:nvSpPr>
        <p:spPr/>
        <p:txBody>
          <a:bodyPr/>
          <a:lstStyle/>
          <a:p>
            <a:fld id="{D58EAA5F-CB70-44A1-8133-70CDD09B4A5F}" type="slidenum">
              <a:rPr lang="en-US"/>
              <a:pPr/>
              <a:t>31</a:t>
            </a:fld>
            <a:endParaRPr lang="en-US"/>
          </a:p>
        </p:txBody>
      </p:sp>
      <p:pic>
        <p:nvPicPr>
          <p:cNvPr id="6554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0350" y="895350"/>
            <a:ext cx="5143500"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42" name="Text Box 6"/>
          <p:cNvSpPr txBox="1">
            <a:spLocks noChangeArrowheads="1"/>
          </p:cNvSpPr>
          <p:nvPr/>
        </p:nvSpPr>
        <p:spPr bwMode="auto">
          <a:xfrm>
            <a:off x="4229100" y="1066801"/>
            <a:ext cx="1543050" cy="297656"/>
          </a:xfrm>
          <a:prstGeom prst="rect">
            <a:avLst/>
          </a:prstGeom>
          <a:solidFill>
            <a:schemeClr val="bg1"/>
          </a:solidFill>
          <a:ln>
            <a:noFill/>
          </a:ln>
          <a:effectLst/>
          <a:extLs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sz="1500" dirty="0">
                <a:latin typeface="Arial" panose="020B0604020202020204" pitchFamily="34" charset="0"/>
              </a:rPr>
              <a:t>Be = 772 kbps</a:t>
            </a:r>
          </a:p>
        </p:txBody>
      </p:sp>
      <p:sp>
        <p:nvSpPr>
          <p:cNvPr id="65543" name="Text Box 7"/>
          <p:cNvSpPr txBox="1">
            <a:spLocks noChangeArrowheads="1"/>
          </p:cNvSpPr>
          <p:nvPr/>
        </p:nvSpPr>
        <p:spPr bwMode="auto">
          <a:xfrm>
            <a:off x="4229100" y="1466851"/>
            <a:ext cx="1543050" cy="297656"/>
          </a:xfrm>
          <a:prstGeom prst="rect">
            <a:avLst/>
          </a:prstGeom>
          <a:solidFill>
            <a:schemeClr val="bg1"/>
          </a:solidFill>
          <a:ln>
            <a:noFill/>
          </a:ln>
          <a:effectLst/>
          <a:extLs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sz="1500" dirty="0">
                <a:latin typeface="Arial" panose="020B0604020202020204" pitchFamily="34" charset="0"/>
              </a:rPr>
              <a:t>CIR = 772 kbps</a:t>
            </a:r>
          </a:p>
        </p:txBody>
      </p:sp>
      <p:sp>
        <p:nvSpPr>
          <p:cNvPr id="65544" name="Text Box 8"/>
          <p:cNvSpPr txBox="1">
            <a:spLocks noChangeArrowheads="1"/>
          </p:cNvSpPr>
          <p:nvPr/>
        </p:nvSpPr>
        <p:spPr bwMode="auto">
          <a:xfrm>
            <a:off x="1200150" y="1200151"/>
            <a:ext cx="1657350" cy="297656"/>
          </a:xfrm>
          <a:prstGeom prst="rect">
            <a:avLst/>
          </a:prstGeom>
          <a:solidFill>
            <a:schemeClr val="bg1"/>
          </a:solidFill>
          <a:ln>
            <a:noFill/>
          </a:ln>
          <a:effectLst/>
          <a:extLs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sz="1500" dirty="0">
                <a:latin typeface="Arial" panose="020B0604020202020204" pitchFamily="34" charset="0"/>
              </a:rPr>
              <a:t>EIR = 1544 Mbps</a:t>
            </a:r>
          </a:p>
        </p:txBody>
      </p:sp>
      <p:sp>
        <p:nvSpPr>
          <p:cNvPr id="65545" name="AutoShape 9"/>
          <p:cNvSpPr>
            <a:spLocks/>
          </p:cNvSpPr>
          <p:nvPr/>
        </p:nvSpPr>
        <p:spPr bwMode="auto">
          <a:xfrm>
            <a:off x="2800350" y="1028700"/>
            <a:ext cx="114300" cy="800100"/>
          </a:xfrm>
          <a:prstGeom prst="leftBrace">
            <a:avLst>
              <a:gd name="adj1" fmla="val 58333"/>
              <a:gd name="adj2" fmla="val 50000"/>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80" tIns="34290" rIns="68580" bIns="34290" anchor="ctr"/>
          <a:lstStyle/>
          <a:p>
            <a:endParaRPr lang="en-US"/>
          </a:p>
        </p:txBody>
      </p:sp>
      <p:sp>
        <p:nvSpPr>
          <p:cNvPr id="65546" name="Text Box 10"/>
          <p:cNvSpPr txBox="1">
            <a:spLocks noChangeArrowheads="1"/>
          </p:cNvSpPr>
          <p:nvPr/>
        </p:nvSpPr>
        <p:spPr bwMode="auto">
          <a:xfrm>
            <a:off x="6172200" y="1028700"/>
            <a:ext cx="971550" cy="346249"/>
          </a:xfrm>
          <a:prstGeom prst="rect">
            <a:avLst/>
          </a:prstGeom>
          <a:solidFill>
            <a:schemeClr val="bg1"/>
          </a:solidFill>
          <a:ln>
            <a:noFill/>
          </a:ln>
          <a:effectLst/>
          <a:extLs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sz="900" dirty="0" err="1">
                <a:latin typeface="Arial" panose="020B0604020202020204" pitchFamily="34" charset="0"/>
              </a:rPr>
              <a:t>Bc</a:t>
            </a:r>
            <a:r>
              <a:rPr lang="en-US" sz="900" dirty="0">
                <a:latin typeface="Arial" panose="020B0604020202020204" pitchFamily="34" charset="0"/>
              </a:rPr>
              <a:t> = 128 kbps </a:t>
            </a:r>
            <a:r>
              <a:rPr lang="en-US" sz="900" dirty="0" err="1">
                <a:latin typeface="Arial" panose="020B0604020202020204" pitchFamily="34" charset="0"/>
                <a:cs typeface="Arial" panose="020B0604020202020204" pitchFamily="34" charset="0"/>
              </a:rPr>
              <a:t>Tc</a:t>
            </a:r>
            <a:r>
              <a:rPr lang="en-US" sz="900" dirty="0">
                <a:latin typeface="Arial" panose="020B0604020202020204" pitchFamily="34" charset="0"/>
                <a:cs typeface="Arial" panose="020B0604020202020204" pitchFamily="34" charset="0"/>
              </a:rPr>
              <a:t> = </a:t>
            </a:r>
            <a:r>
              <a:rPr lang="en-US" sz="900" dirty="0" err="1">
                <a:latin typeface="Arial" panose="020B0604020202020204" pitchFamily="34" charset="0"/>
                <a:cs typeface="Arial" panose="020B0604020202020204" pitchFamily="34" charset="0"/>
              </a:rPr>
              <a:t>Bc</a:t>
            </a:r>
            <a:r>
              <a:rPr lang="en-US" sz="900" dirty="0">
                <a:latin typeface="Arial" panose="020B0604020202020204" pitchFamily="34" charset="0"/>
                <a:cs typeface="Arial" panose="020B0604020202020204" pitchFamily="34" charset="0"/>
              </a:rPr>
              <a:t>/CIR</a:t>
            </a:r>
          </a:p>
        </p:txBody>
      </p:sp>
      <p:sp>
        <p:nvSpPr>
          <p:cNvPr id="65547" name="Line 11"/>
          <p:cNvSpPr>
            <a:spLocks noChangeShapeType="1"/>
          </p:cNvSpPr>
          <p:nvPr/>
        </p:nvSpPr>
        <p:spPr bwMode="auto">
          <a:xfrm>
            <a:off x="6057900" y="1143000"/>
            <a:ext cx="0" cy="285750"/>
          </a:xfrm>
          <a:prstGeom prst="line">
            <a:avLst/>
          </a:prstGeom>
          <a:noFill/>
          <a:ln w="2540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a:p>
        </p:txBody>
      </p:sp>
    </p:spTree>
    <p:extLst>
      <p:ext uri="{BB962C8B-B14F-4D97-AF65-F5344CB8AC3E}">
        <p14:creationId xmlns:p14="http://schemas.microsoft.com/office/powerpoint/2010/main" val="9918653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87922" y="192883"/>
            <a:ext cx="4417256" cy="366712"/>
          </a:xfrm>
        </p:spPr>
        <p:txBody>
          <a:bodyPr>
            <a:normAutofit fontScale="90000"/>
          </a:bodyPr>
          <a:lstStyle/>
          <a:p>
            <a:r>
              <a:rPr lang="en-US" dirty="0"/>
              <a:t>Frame Relay bandwidth and flow control</a:t>
            </a:r>
          </a:p>
        </p:txBody>
      </p:sp>
      <p:sp>
        <p:nvSpPr>
          <p:cNvPr id="7" name="Slide Number Placeholder 4"/>
          <p:cNvSpPr>
            <a:spLocks noGrp="1"/>
          </p:cNvSpPr>
          <p:nvPr>
            <p:ph type="sldNum" sz="quarter" idx="12"/>
          </p:nvPr>
        </p:nvSpPr>
        <p:spPr/>
        <p:txBody>
          <a:bodyPr/>
          <a:lstStyle/>
          <a:p>
            <a:fld id="{88D17887-61ED-4609-8F03-BBCFFDB67AD6}" type="slidenum">
              <a:rPr lang="en-US"/>
              <a:pPr/>
              <a:t>32</a:t>
            </a:fld>
            <a:endParaRPr lang="en-US"/>
          </a:p>
        </p:txBody>
      </p:sp>
      <p:pic>
        <p:nvPicPr>
          <p:cNvPr id="665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5102" y="1239230"/>
            <a:ext cx="3257550" cy="2270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56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50" y="1860719"/>
            <a:ext cx="3371850" cy="1564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54606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344343" y="893298"/>
            <a:ext cx="6400800" cy="2628900"/>
          </a:xfrm>
          <a:prstGeom prst="rect">
            <a:avLst/>
          </a:prstGeom>
        </p:spPr>
        <p:txBody>
          <a:bodyPr lIns="68580" tIns="34290" rIns="68580" bIns="3429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b="1" dirty="0" smtClean="0">
                <a:solidFill>
                  <a:schemeClr val="accent6">
                    <a:lumMod val="50000"/>
                  </a:schemeClr>
                </a:solidFill>
                <a:cs typeface="Arial" panose="020B0604020202020204" pitchFamily="34" charset="0"/>
              </a:rPr>
              <a:t>Forward Explicit Congestion Notification (FECN)</a:t>
            </a:r>
            <a:r>
              <a:rPr lang="en-US" sz="1500" dirty="0" smtClean="0">
                <a:solidFill>
                  <a:schemeClr val="accent6">
                    <a:lumMod val="50000"/>
                  </a:schemeClr>
                </a:solidFill>
                <a:cs typeface="Arial" panose="020B0604020202020204" pitchFamily="34" charset="0"/>
              </a:rPr>
              <a:t> – When a </a:t>
            </a:r>
            <a:r>
              <a:rPr lang="en-US" sz="1500" u="sng" dirty="0" smtClean="0">
                <a:solidFill>
                  <a:schemeClr val="accent6">
                    <a:lumMod val="50000"/>
                  </a:schemeClr>
                </a:solidFill>
                <a:cs typeface="Arial" panose="020B0604020202020204" pitchFamily="34" charset="0"/>
              </a:rPr>
              <a:t>Frame Relay switch recognizes congestion in the network, it sends an FECN packet to the destination device. </a:t>
            </a:r>
          </a:p>
          <a:p>
            <a:pPr lvl="1"/>
            <a:r>
              <a:rPr lang="en-US" sz="1500" dirty="0" smtClean="0">
                <a:solidFill>
                  <a:schemeClr val="accent6">
                    <a:lumMod val="50000"/>
                  </a:schemeClr>
                </a:solidFill>
                <a:cs typeface="Arial" panose="020B0604020202020204" pitchFamily="34" charset="0"/>
              </a:rPr>
              <a:t>This indicates that congestion has occurred. </a:t>
            </a:r>
            <a:endParaRPr lang="en-US" sz="1500" dirty="0" smtClean="0">
              <a:solidFill>
                <a:schemeClr val="accent6">
                  <a:lumMod val="50000"/>
                </a:schemeClr>
              </a:solidFill>
            </a:endParaRPr>
          </a:p>
          <a:p>
            <a:r>
              <a:rPr lang="en-US" sz="1500" b="1" dirty="0" smtClean="0">
                <a:solidFill>
                  <a:schemeClr val="accent6">
                    <a:lumMod val="50000"/>
                  </a:schemeClr>
                </a:solidFill>
                <a:cs typeface="Arial" panose="020B0604020202020204" pitchFamily="34" charset="0"/>
              </a:rPr>
              <a:t>Backward Explicit Congestion Notification (BECN)</a:t>
            </a:r>
            <a:r>
              <a:rPr lang="en-US" sz="1500" dirty="0" smtClean="0">
                <a:solidFill>
                  <a:schemeClr val="accent6">
                    <a:lumMod val="50000"/>
                  </a:schemeClr>
                </a:solidFill>
                <a:cs typeface="Arial" panose="020B0604020202020204" pitchFamily="34" charset="0"/>
              </a:rPr>
              <a:t> – When a </a:t>
            </a:r>
            <a:r>
              <a:rPr lang="en-US" sz="1500" u="sng" dirty="0" smtClean="0">
                <a:solidFill>
                  <a:schemeClr val="accent6">
                    <a:lumMod val="50000"/>
                  </a:schemeClr>
                </a:solidFill>
                <a:cs typeface="Arial" panose="020B0604020202020204" pitchFamily="34" charset="0"/>
              </a:rPr>
              <a:t>Frame Relay switch recognizes congestion in the network, it sends a BECN packet to the source router. </a:t>
            </a:r>
          </a:p>
          <a:p>
            <a:pPr lvl="1"/>
            <a:r>
              <a:rPr lang="en-US" sz="1500" dirty="0" smtClean="0">
                <a:solidFill>
                  <a:schemeClr val="accent6">
                    <a:lumMod val="50000"/>
                  </a:schemeClr>
                </a:solidFill>
                <a:cs typeface="Arial" panose="020B0604020202020204" pitchFamily="34" charset="0"/>
              </a:rPr>
              <a:t>This </a:t>
            </a:r>
            <a:r>
              <a:rPr lang="en-US" sz="1500" u="sng" dirty="0" smtClean="0">
                <a:solidFill>
                  <a:schemeClr val="accent6">
                    <a:lumMod val="50000"/>
                  </a:schemeClr>
                </a:solidFill>
                <a:cs typeface="Arial" panose="020B0604020202020204" pitchFamily="34" charset="0"/>
              </a:rPr>
              <a:t>instructs the router to reduce the rate at which it is sending packets. </a:t>
            </a:r>
          </a:p>
          <a:p>
            <a:pPr lvl="1"/>
            <a:r>
              <a:rPr lang="en-US" sz="1500" dirty="0" smtClean="0">
                <a:solidFill>
                  <a:schemeClr val="accent6">
                    <a:lumMod val="50000"/>
                  </a:schemeClr>
                </a:solidFill>
                <a:cs typeface="Arial" panose="020B0604020202020204" pitchFamily="34" charset="0"/>
              </a:rPr>
              <a:t>With Cisco IOS Release </a:t>
            </a:r>
            <a:r>
              <a:rPr lang="en-US" sz="1500" u="sng" dirty="0" smtClean="0">
                <a:solidFill>
                  <a:schemeClr val="accent6">
                    <a:lumMod val="50000"/>
                  </a:schemeClr>
                </a:solidFill>
                <a:cs typeface="Arial" panose="020B0604020202020204" pitchFamily="34" charset="0"/>
              </a:rPr>
              <a:t>11.2 or later, Cisco routers can respond to BECN notifications. </a:t>
            </a:r>
            <a:endParaRPr lang="en-US" sz="1500" dirty="0">
              <a:solidFill>
                <a:schemeClr val="accent6">
                  <a:lumMod val="50000"/>
                </a:schemeClr>
              </a:solidFill>
            </a:endParaRPr>
          </a:p>
        </p:txBody>
      </p:sp>
      <p:sp>
        <p:nvSpPr>
          <p:cNvPr id="3" name="Slide Number Placeholder 2"/>
          <p:cNvSpPr>
            <a:spLocks noGrp="1"/>
          </p:cNvSpPr>
          <p:nvPr>
            <p:ph type="sldNum" sz="quarter" idx="12"/>
          </p:nvPr>
        </p:nvSpPr>
        <p:spPr/>
        <p:txBody>
          <a:bodyPr/>
          <a:lstStyle/>
          <a:p>
            <a:fld id="{E5772238-A85D-4032-B514-74D6593F9EA2}" type="slidenum">
              <a:rPr lang="en-US" smtClean="0"/>
              <a:pPr/>
              <a:t>33</a:t>
            </a:fld>
            <a:endParaRPr lang="en-US"/>
          </a:p>
        </p:txBody>
      </p:sp>
    </p:spTree>
    <p:extLst>
      <p:ext uri="{BB962C8B-B14F-4D97-AF65-F5344CB8AC3E}">
        <p14:creationId xmlns:p14="http://schemas.microsoft.com/office/powerpoint/2010/main" val="5498707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26"/>
          <p:cNvSpPr>
            <a:spLocks noGrp="1" noChangeArrowheads="1"/>
          </p:cNvSpPr>
          <p:nvPr>
            <p:ph type="title"/>
          </p:nvPr>
        </p:nvSpPr>
        <p:spPr>
          <a:xfrm>
            <a:off x="594360" y="316436"/>
            <a:ext cx="3771900" cy="457200"/>
          </a:xfrm>
        </p:spPr>
        <p:txBody>
          <a:bodyPr>
            <a:normAutofit fontScale="90000"/>
          </a:bodyPr>
          <a:lstStyle/>
          <a:p>
            <a:r>
              <a:rPr lang="en-US" dirty="0"/>
              <a:t>Frame Relay bandwidth and flow control</a:t>
            </a:r>
          </a:p>
        </p:txBody>
      </p:sp>
      <p:sp>
        <p:nvSpPr>
          <p:cNvPr id="67587" name="Rectangle 1027"/>
          <p:cNvSpPr>
            <a:spLocks noGrp="1" noChangeArrowheads="1"/>
          </p:cNvSpPr>
          <p:nvPr>
            <p:ph idx="1"/>
          </p:nvPr>
        </p:nvSpPr>
        <p:spPr>
          <a:xfrm>
            <a:off x="1428750" y="2901554"/>
            <a:ext cx="6400800" cy="1657350"/>
          </a:xfrm>
        </p:spPr>
        <p:txBody>
          <a:bodyPr/>
          <a:lstStyle/>
          <a:p>
            <a:pPr>
              <a:lnSpc>
                <a:spcPct val="90000"/>
              </a:lnSpc>
            </a:pPr>
            <a:r>
              <a:rPr lang="en-US" sz="1500" b="1" dirty="0">
                <a:cs typeface="Arial" panose="020B0604020202020204" pitchFamily="34" charset="0"/>
              </a:rPr>
              <a:t>Discard eligibility (DE) bit</a:t>
            </a:r>
            <a:r>
              <a:rPr lang="en-US" sz="1500" dirty="0">
                <a:cs typeface="Arial" panose="020B0604020202020204" pitchFamily="34" charset="0"/>
              </a:rPr>
              <a:t> – When the </a:t>
            </a:r>
            <a:r>
              <a:rPr lang="en-US" sz="1500" u="sng" dirty="0">
                <a:cs typeface="Arial" panose="020B0604020202020204" pitchFamily="34" charset="0"/>
              </a:rPr>
              <a:t>router or switch detects network congestion, it can mark the packet "Discard Eligible".</a:t>
            </a:r>
            <a:r>
              <a:rPr lang="en-US" sz="1500" dirty="0">
                <a:cs typeface="Arial" panose="020B0604020202020204" pitchFamily="34" charset="0"/>
              </a:rPr>
              <a:t> </a:t>
            </a:r>
          </a:p>
          <a:p>
            <a:pPr lvl="1">
              <a:lnSpc>
                <a:spcPct val="90000"/>
              </a:lnSpc>
            </a:pPr>
            <a:r>
              <a:rPr lang="en-US" sz="1500" dirty="0">
                <a:cs typeface="Arial" panose="020B0604020202020204" pitchFamily="34" charset="0"/>
              </a:rPr>
              <a:t>The </a:t>
            </a:r>
            <a:r>
              <a:rPr lang="en-US" sz="1500" u="sng" dirty="0">
                <a:cs typeface="Arial" panose="020B0604020202020204" pitchFamily="34" charset="0"/>
              </a:rPr>
              <a:t>DE bit is set on the traffic that was received after the CIR was met. </a:t>
            </a:r>
          </a:p>
          <a:p>
            <a:pPr lvl="1">
              <a:lnSpc>
                <a:spcPct val="90000"/>
              </a:lnSpc>
            </a:pPr>
            <a:r>
              <a:rPr lang="en-US" sz="1500" dirty="0">
                <a:cs typeface="Arial" panose="020B0604020202020204" pitchFamily="34" charset="0"/>
              </a:rPr>
              <a:t>These </a:t>
            </a:r>
            <a:r>
              <a:rPr lang="en-US" sz="1500" u="sng" dirty="0">
                <a:cs typeface="Arial" panose="020B0604020202020204" pitchFamily="34" charset="0"/>
              </a:rPr>
              <a:t>packets are normally delivered</a:t>
            </a:r>
            <a:r>
              <a:rPr lang="en-US" sz="1500" dirty="0">
                <a:cs typeface="Arial" panose="020B0604020202020204" pitchFamily="34" charset="0"/>
              </a:rPr>
              <a:t>. </a:t>
            </a:r>
          </a:p>
          <a:p>
            <a:pPr lvl="1">
              <a:lnSpc>
                <a:spcPct val="90000"/>
              </a:lnSpc>
            </a:pPr>
            <a:r>
              <a:rPr lang="en-US" sz="1500" dirty="0">
                <a:cs typeface="Arial" panose="020B0604020202020204" pitchFamily="34" charset="0"/>
              </a:rPr>
              <a:t>However, in </a:t>
            </a:r>
            <a:r>
              <a:rPr lang="en-US" sz="1500" u="sng" dirty="0">
                <a:cs typeface="Arial" panose="020B0604020202020204" pitchFamily="34" charset="0"/>
              </a:rPr>
              <a:t>periods of congestion, the Frame Relay switch will drop packets with the DE bit set first. </a:t>
            </a:r>
            <a:endParaRPr lang="en-US" sz="1500" u="sng" dirty="0"/>
          </a:p>
        </p:txBody>
      </p:sp>
      <p:sp>
        <p:nvSpPr>
          <p:cNvPr id="7" name="Slide Number Placeholder 4"/>
          <p:cNvSpPr>
            <a:spLocks noGrp="1"/>
          </p:cNvSpPr>
          <p:nvPr>
            <p:ph type="sldNum" sz="quarter" idx="12"/>
          </p:nvPr>
        </p:nvSpPr>
        <p:spPr/>
        <p:txBody>
          <a:bodyPr/>
          <a:lstStyle/>
          <a:p>
            <a:fld id="{11E84AEB-68C1-4EFD-89B7-F8A1DDA50BDE}" type="slidenum">
              <a:rPr lang="en-US"/>
              <a:pPr/>
              <a:t>34</a:t>
            </a:fld>
            <a:endParaRPr lang="en-US"/>
          </a:p>
        </p:txBody>
      </p:sp>
      <p:pic>
        <p:nvPicPr>
          <p:cNvPr id="67588" name="Picture 10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4875" y="545037"/>
            <a:ext cx="3257550" cy="2270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589" name="Picture 10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3025" y="1165083"/>
            <a:ext cx="3371850" cy="1564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72119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96068" y="1"/>
            <a:ext cx="7886700" cy="994172"/>
          </a:xfrm>
        </p:spPr>
        <p:txBody>
          <a:bodyPr/>
          <a:lstStyle/>
          <a:p>
            <a:r>
              <a:rPr lang="en-US" dirty="0"/>
              <a:t>Frame Relay bandwidth</a:t>
            </a:r>
          </a:p>
        </p:txBody>
      </p:sp>
      <p:sp>
        <p:nvSpPr>
          <p:cNvPr id="16387" name="Rectangle 3"/>
          <p:cNvSpPr>
            <a:spLocks noGrp="1" noChangeArrowheads="1"/>
          </p:cNvSpPr>
          <p:nvPr>
            <p:ph idx="1"/>
          </p:nvPr>
        </p:nvSpPr>
        <p:spPr>
          <a:xfrm>
            <a:off x="1428750" y="2057400"/>
            <a:ext cx="6400800" cy="2857500"/>
          </a:xfrm>
        </p:spPr>
        <p:txBody>
          <a:bodyPr>
            <a:normAutofit fontScale="70000" lnSpcReduction="20000"/>
          </a:bodyPr>
          <a:lstStyle/>
          <a:p>
            <a:pPr>
              <a:lnSpc>
                <a:spcPct val="90000"/>
              </a:lnSpc>
            </a:pPr>
            <a:r>
              <a:rPr lang="en-US" sz="1500" b="1" dirty="0">
                <a:cs typeface="Arial" panose="020B0604020202020204" pitchFamily="34" charset="0"/>
              </a:rPr>
              <a:t>Several factors determine the rate</a:t>
            </a:r>
            <a:r>
              <a:rPr lang="en-US" sz="1500" dirty="0">
                <a:cs typeface="Arial" panose="020B0604020202020204" pitchFamily="34" charset="0"/>
              </a:rPr>
              <a:t> at which a customer can send data on a Frame Relay network. </a:t>
            </a:r>
          </a:p>
          <a:p>
            <a:pPr lvl="1">
              <a:lnSpc>
                <a:spcPct val="90000"/>
              </a:lnSpc>
            </a:pPr>
            <a:r>
              <a:rPr lang="en-US" sz="1500" dirty="0">
                <a:cs typeface="Arial" panose="020B0604020202020204" pitchFamily="34" charset="0"/>
              </a:rPr>
              <a:t>Foremost in limiting the maximum transmission rate is the capacity of the </a:t>
            </a:r>
            <a:r>
              <a:rPr lang="en-US" sz="1500" u="sng" dirty="0">
                <a:cs typeface="Arial" panose="020B0604020202020204" pitchFamily="34" charset="0"/>
              </a:rPr>
              <a:t>local loop to the provider</a:t>
            </a:r>
            <a:r>
              <a:rPr lang="en-US" sz="1500" dirty="0">
                <a:cs typeface="Arial" panose="020B0604020202020204" pitchFamily="34" charset="0"/>
              </a:rPr>
              <a:t>. </a:t>
            </a:r>
          </a:p>
          <a:p>
            <a:pPr lvl="2">
              <a:lnSpc>
                <a:spcPct val="90000"/>
              </a:lnSpc>
            </a:pPr>
            <a:r>
              <a:rPr lang="en-US" dirty="0">
                <a:cs typeface="Arial" panose="020B0604020202020204" pitchFamily="34" charset="0"/>
              </a:rPr>
              <a:t>If the local loop is a T1, no more than 1.544 Mbps can be sent. </a:t>
            </a:r>
          </a:p>
          <a:p>
            <a:pPr lvl="2">
              <a:lnSpc>
                <a:spcPct val="90000"/>
              </a:lnSpc>
            </a:pPr>
            <a:r>
              <a:rPr lang="en-US" dirty="0">
                <a:cs typeface="Arial" panose="020B0604020202020204" pitchFamily="34" charset="0"/>
              </a:rPr>
              <a:t>In Frame Relay terminology, the speed of the local loop is called the </a:t>
            </a:r>
            <a:r>
              <a:rPr lang="en-US" u="sng" dirty="0">
                <a:cs typeface="Arial" panose="020B0604020202020204" pitchFamily="34" charset="0"/>
              </a:rPr>
              <a:t>local access rate</a:t>
            </a:r>
            <a:r>
              <a:rPr lang="en-US" dirty="0">
                <a:cs typeface="Arial" panose="020B0604020202020204" pitchFamily="34" charset="0"/>
              </a:rPr>
              <a:t>.</a:t>
            </a:r>
            <a:r>
              <a:rPr lang="en-US" dirty="0"/>
              <a:t> </a:t>
            </a:r>
          </a:p>
          <a:p>
            <a:pPr lvl="1">
              <a:lnSpc>
                <a:spcPct val="90000"/>
              </a:lnSpc>
            </a:pPr>
            <a:r>
              <a:rPr lang="en-US" sz="1500" dirty="0">
                <a:cs typeface="Arial" panose="020B0604020202020204" pitchFamily="34" charset="0"/>
              </a:rPr>
              <a:t>Providers use the </a:t>
            </a:r>
            <a:r>
              <a:rPr lang="en-US" sz="1500" u="sng" dirty="0">
                <a:cs typeface="Arial" panose="020B0604020202020204" pitchFamily="34" charset="0"/>
              </a:rPr>
              <a:t>CIR parameter</a:t>
            </a:r>
            <a:r>
              <a:rPr lang="en-US" sz="1500" dirty="0">
                <a:cs typeface="Arial" panose="020B0604020202020204" pitchFamily="34" charset="0"/>
              </a:rPr>
              <a:t> to provision network resources and regulate usage. </a:t>
            </a:r>
          </a:p>
          <a:p>
            <a:pPr lvl="2">
              <a:lnSpc>
                <a:spcPct val="90000"/>
              </a:lnSpc>
            </a:pPr>
            <a:r>
              <a:rPr lang="en-US" dirty="0">
                <a:cs typeface="Arial" panose="020B0604020202020204" pitchFamily="34" charset="0"/>
              </a:rPr>
              <a:t>For example, a company with a T1 connection to the packet-switched network (PSN) may agree to a CIR of 768 Kbps. </a:t>
            </a:r>
          </a:p>
          <a:p>
            <a:pPr lvl="2">
              <a:lnSpc>
                <a:spcPct val="90000"/>
              </a:lnSpc>
            </a:pPr>
            <a:r>
              <a:rPr lang="en-US" dirty="0">
                <a:cs typeface="Arial" panose="020B0604020202020204" pitchFamily="34" charset="0"/>
              </a:rPr>
              <a:t>This means that the provider guarantees 768 Kbps of bandwidth to the customer’s link at all times.</a:t>
            </a:r>
            <a:endParaRPr lang="en-US" dirty="0"/>
          </a:p>
        </p:txBody>
      </p:sp>
      <p:sp>
        <p:nvSpPr>
          <p:cNvPr id="6" name="Slide Number Placeholder 4"/>
          <p:cNvSpPr>
            <a:spLocks noGrp="1"/>
          </p:cNvSpPr>
          <p:nvPr>
            <p:ph type="sldNum" sz="quarter" idx="12"/>
          </p:nvPr>
        </p:nvSpPr>
        <p:spPr/>
        <p:txBody>
          <a:bodyPr/>
          <a:lstStyle/>
          <a:p>
            <a:fld id="{49E7AAC6-8BCE-49D7-A117-2F6599082F2F}" type="slidenum">
              <a:rPr lang="en-US"/>
              <a:pPr/>
              <a:t>35</a:t>
            </a:fld>
            <a:endParaRPr lang="en-US"/>
          </a:p>
        </p:txBody>
      </p:sp>
      <p:pic>
        <p:nvPicPr>
          <p:cNvPr id="163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800100"/>
            <a:ext cx="5143500"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42383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96069" y="1"/>
            <a:ext cx="7886700" cy="994172"/>
          </a:xfrm>
        </p:spPr>
        <p:txBody>
          <a:bodyPr/>
          <a:lstStyle/>
          <a:p>
            <a:r>
              <a:rPr lang="en-US" dirty="0"/>
              <a:t>Frame Relay bandwidth</a:t>
            </a:r>
          </a:p>
        </p:txBody>
      </p:sp>
      <p:sp>
        <p:nvSpPr>
          <p:cNvPr id="17411" name="Rectangle 3"/>
          <p:cNvSpPr>
            <a:spLocks noGrp="1" noChangeArrowheads="1"/>
          </p:cNvSpPr>
          <p:nvPr>
            <p:ph idx="1"/>
          </p:nvPr>
        </p:nvSpPr>
        <p:spPr>
          <a:xfrm>
            <a:off x="1428750" y="2114550"/>
            <a:ext cx="6400800" cy="2800350"/>
          </a:xfrm>
        </p:spPr>
        <p:txBody>
          <a:bodyPr/>
          <a:lstStyle/>
          <a:p>
            <a:r>
              <a:rPr lang="en-US" sz="1500" dirty="0">
                <a:cs typeface="Arial" panose="020B0604020202020204" pitchFamily="34" charset="0"/>
              </a:rPr>
              <a:t>Typically, the </a:t>
            </a:r>
            <a:r>
              <a:rPr lang="en-US" sz="1500" u="sng" dirty="0">
                <a:cs typeface="Arial" panose="020B0604020202020204" pitchFamily="34" charset="0"/>
              </a:rPr>
              <a:t>higher the CIR, the higher the cost of service</a:t>
            </a:r>
            <a:r>
              <a:rPr lang="en-US" sz="1500" dirty="0">
                <a:cs typeface="Arial" panose="020B0604020202020204" pitchFamily="34" charset="0"/>
              </a:rPr>
              <a:t>. </a:t>
            </a:r>
          </a:p>
          <a:p>
            <a:r>
              <a:rPr lang="en-US" sz="1500" u="sng" dirty="0">
                <a:cs typeface="Arial" panose="020B0604020202020204" pitchFamily="34" charset="0"/>
              </a:rPr>
              <a:t>Customers can choose the CIR</a:t>
            </a:r>
            <a:r>
              <a:rPr lang="en-US" sz="1500" dirty="0">
                <a:cs typeface="Arial" panose="020B0604020202020204" pitchFamily="34" charset="0"/>
              </a:rPr>
              <a:t> that is most appropriate to their bandwidth needs, as long as the </a:t>
            </a:r>
            <a:r>
              <a:rPr lang="en-US" sz="1500" u="sng" dirty="0">
                <a:cs typeface="Arial" panose="020B0604020202020204" pitchFamily="34" charset="0"/>
              </a:rPr>
              <a:t>CIR is less than or equal to the local access rate.</a:t>
            </a:r>
            <a:endParaRPr lang="en-US" sz="1500" u="sng" dirty="0"/>
          </a:p>
          <a:p>
            <a:r>
              <a:rPr lang="en-US" sz="1500" dirty="0">
                <a:cs typeface="Arial" panose="020B0604020202020204" pitchFamily="34" charset="0"/>
              </a:rPr>
              <a:t>If the CIR of the customer is less than the local access rate, the </a:t>
            </a:r>
            <a:r>
              <a:rPr lang="en-US" sz="1500" u="sng" dirty="0">
                <a:cs typeface="Arial" panose="020B0604020202020204" pitchFamily="34" charset="0"/>
              </a:rPr>
              <a:t>customer and provider agree on whether bursting above the CIR is allowed. </a:t>
            </a:r>
          </a:p>
          <a:p>
            <a:r>
              <a:rPr lang="en-US" sz="1500" dirty="0">
                <a:cs typeface="Arial" panose="020B0604020202020204" pitchFamily="34" charset="0"/>
              </a:rPr>
              <a:t>If the local access rate is T1 or 1.544 Mbps, and the CIR is 768 Kbps, half of the potential bandwidth (as determined by the local access rate) remains available. </a:t>
            </a:r>
            <a:endParaRPr lang="en-US" sz="1500" dirty="0"/>
          </a:p>
        </p:txBody>
      </p:sp>
      <p:sp>
        <p:nvSpPr>
          <p:cNvPr id="6" name="Slide Number Placeholder 4"/>
          <p:cNvSpPr>
            <a:spLocks noGrp="1"/>
          </p:cNvSpPr>
          <p:nvPr>
            <p:ph type="sldNum" sz="quarter" idx="12"/>
          </p:nvPr>
        </p:nvSpPr>
        <p:spPr/>
        <p:txBody>
          <a:bodyPr/>
          <a:lstStyle/>
          <a:p>
            <a:fld id="{1FD96CC5-DC34-4E12-A57D-FD69E5B7F788}" type="slidenum">
              <a:rPr lang="en-US"/>
              <a:pPr/>
              <a:t>36</a:t>
            </a:fld>
            <a:endParaRPr lang="en-US"/>
          </a:p>
        </p:txBody>
      </p:sp>
      <p:pic>
        <p:nvPicPr>
          <p:cNvPr id="1741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800100"/>
            <a:ext cx="5143500"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33771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32764" y="1"/>
            <a:ext cx="7886700" cy="994172"/>
          </a:xfrm>
        </p:spPr>
        <p:txBody>
          <a:bodyPr/>
          <a:lstStyle/>
          <a:p>
            <a:r>
              <a:rPr lang="en-US" dirty="0"/>
              <a:t>Frame Relay bandwidth</a:t>
            </a:r>
          </a:p>
        </p:txBody>
      </p:sp>
      <p:sp>
        <p:nvSpPr>
          <p:cNvPr id="18435" name="Rectangle 3"/>
          <p:cNvSpPr>
            <a:spLocks noGrp="1" noChangeArrowheads="1"/>
          </p:cNvSpPr>
          <p:nvPr>
            <p:ph idx="1"/>
          </p:nvPr>
        </p:nvSpPr>
        <p:spPr>
          <a:xfrm>
            <a:off x="1428750" y="2114550"/>
            <a:ext cx="6400800" cy="2800350"/>
          </a:xfrm>
        </p:spPr>
        <p:txBody>
          <a:bodyPr/>
          <a:lstStyle/>
          <a:p>
            <a:r>
              <a:rPr lang="en-US" sz="1500" u="sng" dirty="0">
                <a:cs typeface="Arial" panose="020B0604020202020204" pitchFamily="34" charset="0"/>
              </a:rPr>
              <a:t>Many providers allow their customers to purchase a CIR of 0 (zero). </a:t>
            </a:r>
          </a:p>
          <a:p>
            <a:r>
              <a:rPr lang="en-US" sz="1500" dirty="0">
                <a:cs typeface="Arial" panose="020B0604020202020204" pitchFamily="34" charset="0"/>
              </a:rPr>
              <a:t>This means that the </a:t>
            </a:r>
            <a:r>
              <a:rPr lang="en-US" sz="1500" u="sng" dirty="0">
                <a:cs typeface="Arial" panose="020B0604020202020204" pitchFamily="34" charset="0"/>
              </a:rPr>
              <a:t>provider does not guarantee any throughput</a:t>
            </a:r>
            <a:r>
              <a:rPr lang="en-US" sz="1500" dirty="0">
                <a:cs typeface="Arial" panose="020B0604020202020204" pitchFamily="34" charset="0"/>
              </a:rPr>
              <a:t>. </a:t>
            </a:r>
          </a:p>
          <a:p>
            <a:r>
              <a:rPr lang="en-US" sz="1500" u="sng" dirty="0">
                <a:cs typeface="Arial" panose="020B0604020202020204" pitchFamily="34" charset="0"/>
              </a:rPr>
              <a:t>In practice, customers usually find that their provider allows them to burst over the 0 (zero) CIR virtually all of the time.</a:t>
            </a:r>
            <a:r>
              <a:rPr lang="en-US" sz="1500" dirty="0">
                <a:cs typeface="Arial" panose="020B0604020202020204" pitchFamily="34" charset="0"/>
              </a:rPr>
              <a:t> </a:t>
            </a:r>
          </a:p>
          <a:p>
            <a:r>
              <a:rPr lang="en-US" sz="1500" dirty="0">
                <a:cs typeface="Arial" panose="020B0604020202020204" pitchFamily="34" charset="0"/>
              </a:rPr>
              <a:t>If a CIR of 0 (zero) is purchased, carefully monitor performance in order to determine whether or not it is acceptable.</a:t>
            </a:r>
            <a:endParaRPr lang="en-US" sz="1500" dirty="0"/>
          </a:p>
          <a:p>
            <a:r>
              <a:rPr lang="en-US" sz="1500" u="sng" dirty="0">
                <a:cs typeface="Arial" panose="020B0604020202020204" pitchFamily="34" charset="0"/>
              </a:rPr>
              <a:t>Frame Relay allows a customer and provider to agree that under certain circumstances, the customer can “burst” over the CIR. </a:t>
            </a:r>
          </a:p>
          <a:p>
            <a:r>
              <a:rPr lang="en-US" sz="1500" u="sng" dirty="0">
                <a:cs typeface="Arial" panose="020B0604020202020204" pitchFamily="34" charset="0"/>
              </a:rPr>
              <a:t>Since burst traffic is in excess of the CIR, the provider does not guarantee that it will deliver the frames.</a:t>
            </a:r>
            <a:endParaRPr lang="en-US" sz="1500" u="sng" dirty="0"/>
          </a:p>
          <a:p>
            <a:endParaRPr lang="en-US" sz="1500" u="sng" dirty="0"/>
          </a:p>
        </p:txBody>
      </p:sp>
      <p:sp>
        <p:nvSpPr>
          <p:cNvPr id="6" name="Slide Number Placeholder 4"/>
          <p:cNvSpPr>
            <a:spLocks noGrp="1"/>
          </p:cNvSpPr>
          <p:nvPr>
            <p:ph type="sldNum" sz="quarter" idx="12"/>
          </p:nvPr>
        </p:nvSpPr>
        <p:spPr/>
        <p:txBody>
          <a:bodyPr/>
          <a:lstStyle/>
          <a:p>
            <a:fld id="{DA70843E-0D1F-4163-89BE-E0BE1FBBA69D}" type="slidenum">
              <a:rPr lang="en-US"/>
              <a:pPr/>
              <a:t>37</a:t>
            </a:fld>
            <a:endParaRPr lang="en-US"/>
          </a:p>
        </p:txBody>
      </p:sp>
      <p:pic>
        <p:nvPicPr>
          <p:cNvPr id="184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800100"/>
            <a:ext cx="5143500"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0155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0" y="-86319"/>
            <a:ext cx="7886700" cy="994172"/>
          </a:xfrm>
        </p:spPr>
        <p:txBody>
          <a:bodyPr/>
          <a:lstStyle/>
          <a:p>
            <a:r>
              <a:rPr lang="en-US" dirty="0"/>
              <a:t>Frame Relay bandwidth</a:t>
            </a:r>
          </a:p>
        </p:txBody>
      </p:sp>
      <p:sp>
        <p:nvSpPr>
          <p:cNvPr id="19459" name="Rectangle 3"/>
          <p:cNvSpPr>
            <a:spLocks noGrp="1" noChangeArrowheads="1"/>
          </p:cNvSpPr>
          <p:nvPr>
            <p:ph idx="1"/>
          </p:nvPr>
        </p:nvSpPr>
        <p:spPr>
          <a:xfrm>
            <a:off x="1428750" y="2114550"/>
            <a:ext cx="6400800" cy="2800350"/>
          </a:xfrm>
        </p:spPr>
        <p:txBody>
          <a:bodyPr>
            <a:normAutofit lnSpcReduction="10000"/>
          </a:bodyPr>
          <a:lstStyle/>
          <a:p>
            <a:pPr>
              <a:lnSpc>
                <a:spcPct val="90000"/>
              </a:lnSpc>
            </a:pPr>
            <a:r>
              <a:rPr lang="en-US" sz="1500" u="sng" dirty="0">
                <a:cs typeface="Arial" panose="020B0604020202020204" pitchFamily="34" charset="0"/>
              </a:rPr>
              <a:t>Either a router or a Frame Relay switch tags each frame that is transmitted beyond the CIR as eligible to be discarded</a:t>
            </a:r>
            <a:r>
              <a:rPr lang="en-US" sz="1500" dirty="0">
                <a:cs typeface="Arial" panose="020B0604020202020204" pitchFamily="34" charset="0"/>
              </a:rPr>
              <a:t>. </a:t>
            </a:r>
          </a:p>
          <a:p>
            <a:pPr>
              <a:lnSpc>
                <a:spcPct val="90000"/>
              </a:lnSpc>
            </a:pPr>
            <a:r>
              <a:rPr lang="en-US" sz="1500" dirty="0">
                <a:cs typeface="Arial" panose="020B0604020202020204" pitchFamily="34" charset="0"/>
              </a:rPr>
              <a:t>When a frame is tagged </a:t>
            </a:r>
            <a:r>
              <a:rPr lang="en-US" sz="1500" u="sng" dirty="0">
                <a:cs typeface="Arial" panose="020B0604020202020204" pitchFamily="34" charset="0"/>
              </a:rPr>
              <a:t>DE</a:t>
            </a:r>
            <a:r>
              <a:rPr lang="en-US" sz="1500" dirty="0">
                <a:cs typeface="Arial" panose="020B0604020202020204" pitchFamily="34" charset="0"/>
              </a:rPr>
              <a:t>, a single bit in the Frame Relay frame is </a:t>
            </a:r>
            <a:r>
              <a:rPr lang="en-US" sz="1500" u="sng" dirty="0">
                <a:cs typeface="Arial" panose="020B0604020202020204" pitchFamily="34" charset="0"/>
              </a:rPr>
              <a:t>set to 1</a:t>
            </a:r>
            <a:r>
              <a:rPr lang="en-US" sz="1500" dirty="0">
                <a:cs typeface="Arial" panose="020B0604020202020204" pitchFamily="34" charset="0"/>
              </a:rPr>
              <a:t>. </a:t>
            </a:r>
          </a:p>
          <a:p>
            <a:pPr>
              <a:lnSpc>
                <a:spcPct val="90000"/>
              </a:lnSpc>
            </a:pPr>
            <a:r>
              <a:rPr lang="en-US" sz="1500" dirty="0">
                <a:cs typeface="Arial" panose="020B0604020202020204" pitchFamily="34" charset="0"/>
              </a:rPr>
              <a:t>This bit is known as the </a:t>
            </a:r>
            <a:r>
              <a:rPr lang="en-US" sz="1500" u="sng" dirty="0">
                <a:cs typeface="Arial" panose="020B0604020202020204" pitchFamily="34" charset="0"/>
              </a:rPr>
              <a:t>discard eligible (DE) bit.</a:t>
            </a:r>
            <a:endParaRPr lang="en-US" sz="1500" u="sng" dirty="0"/>
          </a:p>
          <a:p>
            <a:pPr>
              <a:lnSpc>
                <a:spcPct val="90000"/>
              </a:lnSpc>
            </a:pPr>
            <a:r>
              <a:rPr lang="en-US" sz="1500" dirty="0">
                <a:cs typeface="Arial" panose="020B0604020202020204" pitchFamily="34" charset="0"/>
              </a:rPr>
              <a:t>The Frame Relay specification also </a:t>
            </a:r>
            <a:r>
              <a:rPr lang="en-US" sz="1500" u="sng" dirty="0">
                <a:cs typeface="Arial" panose="020B0604020202020204" pitchFamily="34" charset="0"/>
              </a:rPr>
              <a:t>includes a protocol for congestion notification. </a:t>
            </a:r>
          </a:p>
          <a:p>
            <a:pPr>
              <a:lnSpc>
                <a:spcPct val="90000"/>
              </a:lnSpc>
            </a:pPr>
            <a:r>
              <a:rPr lang="en-US" sz="1500" dirty="0">
                <a:cs typeface="Arial" panose="020B0604020202020204" pitchFamily="34" charset="0"/>
              </a:rPr>
              <a:t>This mechanism relies on the </a:t>
            </a:r>
            <a:r>
              <a:rPr lang="en-US" sz="1500" u="sng" dirty="0">
                <a:cs typeface="Arial" panose="020B0604020202020204" pitchFamily="34" charset="0"/>
              </a:rPr>
              <a:t>FECN/ BECN bits</a:t>
            </a:r>
            <a:r>
              <a:rPr lang="en-US" sz="1500" dirty="0">
                <a:cs typeface="Arial" panose="020B0604020202020204" pitchFamily="34" charset="0"/>
              </a:rPr>
              <a:t> in the Q.922 header of the frame. </a:t>
            </a:r>
          </a:p>
          <a:p>
            <a:pPr>
              <a:lnSpc>
                <a:spcPct val="90000"/>
              </a:lnSpc>
            </a:pPr>
            <a:r>
              <a:rPr lang="en-US" sz="1500" dirty="0">
                <a:cs typeface="Arial" panose="020B0604020202020204" pitchFamily="34" charset="0"/>
              </a:rPr>
              <a:t>The provider’s switches or the customer’s routers can selectively set the DE bit in frames. </a:t>
            </a:r>
          </a:p>
          <a:p>
            <a:pPr>
              <a:lnSpc>
                <a:spcPct val="90000"/>
              </a:lnSpc>
            </a:pPr>
            <a:r>
              <a:rPr lang="en-US" sz="1500" u="sng" dirty="0">
                <a:cs typeface="Arial" panose="020B0604020202020204" pitchFamily="34" charset="0"/>
              </a:rPr>
              <a:t>These frames will be the first to be dropped when congestion occurs.</a:t>
            </a:r>
            <a:endParaRPr lang="en-US" sz="1500" u="sng" dirty="0"/>
          </a:p>
        </p:txBody>
      </p:sp>
      <p:sp>
        <p:nvSpPr>
          <p:cNvPr id="7" name="Slide Number Placeholder 4"/>
          <p:cNvSpPr>
            <a:spLocks noGrp="1"/>
          </p:cNvSpPr>
          <p:nvPr>
            <p:ph type="sldNum" sz="quarter" idx="12"/>
          </p:nvPr>
        </p:nvSpPr>
        <p:spPr/>
        <p:txBody>
          <a:bodyPr/>
          <a:lstStyle/>
          <a:p>
            <a:fld id="{07639A37-C909-4F28-B15E-5D54DCD254B7}" type="slidenum">
              <a:rPr lang="en-US"/>
              <a:pPr/>
              <a:t>38</a:t>
            </a:fld>
            <a:endParaRPr lang="en-US"/>
          </a:p>
        </p:txBody>
      </p:sp>
      <p:pic>
        <p:nvPicPr>
          <p:cNvPr id="1946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4451" y="1028701"/>
            <a:ext cx="3293269" cy="807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4850" y="457201"/>
            <a:ext cx="3371850" cy="1564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47867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248822" y="-205978"/>
            <a:ext cx="7886700" cy="994172"/>
          </a:xfrm>
        </p:spPr>
        <p:txBody>
          <a:bodyPr/>
          <a:lstStyle/>
          <a:p>
            <a:r>
              <a:rPr lang="en-US" dirty="0"/>
              <a:t>LMI – Local Management Interface</a:t>
            </a:r>
          </a:p>
        </p:txBody>
      </p:sp>
      <p:sp>
        <p:nvSpPr>
          <p:cNvPr id="99335" name="Rectangle 7"/>
          <p:cNvSpPr>
            <a:spLocks noGrp="1" noChangeArrowheads="1"/>
          </p:cNvSpPr>
          <p:nvPr>
            <p:ph idx="1"/>
          </p:nvPr>
        </p:nvSpPr>
        <p:spPr>
          <a:xfrm>
            <a:off x="1428750" y="2171700"/>
            <a:ext cx="6400800" cy="2743200"/>
          </a:xfrm>
          <a:noFill/>
          <a:ln/>
        </p:spPr>
        <p:txBody>
          <a:bodyPr>
            <a:normAutofit fontScale="85000" lnSpcReduction="20000"/>
          </a:bodyPr>
          <a:lstStyle/>
          <a:p>
            <a:pPr>
              <a:lnSpc>
                <a:spcPct val="90000"/>
              </a:lnSpc>
            </a:pPr>
            <a:r>
              <a:rPr lang="en-US" sz="1500" dirty="0">
                <a:cs typeface="Arial" panose="020B0604020202020204" pitchFamily="34" charset="0"/>
              </a:rPr>
              <a:t>LMI is a </a:t>
            </a:r>
            <a:r>
              <a:rPr lang="en-US" sz="1500" u="sng" dirty="0">
                <a:cs typeface="Arial" panose="020B0604020202020204" pitchFamily="34" charset="0"/>
              </a:rPr>
              <a:t>signaling standard between </a:t>
            </a:r>
          </a:p>
          <a:p>
            <a:pPr>
              <a:lnSpc>
                <a:spcPct val="90000"/>
              </a:lnSpc>
              <a:buFont typeface="Arial" panose="020B0604020202020204" pitchFamily="34" charset="0"/>
              <a:buNone/>
            </a:pPr>
            <a:r>
              <a:rPr lang="en-US" sz="1500" dirty="0">
                <a:cs typeface="Arial" panose="020B0604020202020204" pitchFamily="34" charset="0"/>
              </a:rPr>
              <a:t>     </a:t>
            </a:r>
            <a:r>
              <a:rPr lang="en-US" sz="1500" u="sng" dirty="0">
                <a:cs typeface="Arial" panose="020B0604020202020204" pitchFamily="34" charset="0"/>
              </a:rPr>
              <a:t>the DTE and the Frame Relay switch.</a:t>
            </a:r>
            <a:r>
              <a:rPr lang="en-US" sz="1500" dirty="0">
                <a:cs typeface="Arial" panose="020B0604020202020204" pitchFamily="34" charset="0"/>
              </a:rPr>
              <a:t> </a:t>
            </a:r>
          </a:p>
          <a:p>
            <a:pPr>
              <a:lnSpc>
                <a:spcPct val="90000"/>
              </a:lnSpc>
            </a:pPr>
            <a:r>
              <a:rPr lang="en-US" sz="1500" dirty="0">
                <a:cs typeface="Arial" panose="020B0604020202020204" pitchFamily="34" charset="0"/>
              </a:rPr>
              <a:t>LMI is </a:t>
            </a:r>
            <a:r>
              <a:rPr lang="en-US" sz="1500" u="sng" dirty="0">
                <a:cs typeface="Arial" panose="020B0604020202020204" pitchFamily="34" charset="0"/>
              </a:rPr>
              <a:t>responsible for managing the connection and maintaining </a:t>
            </a:r>
          </a:p>
          <a:p>
            <a:pPr>
              <a:lnSpc>
                <a:spcPct val="90000"/>
              </a:lnSpc>
              <a:buFont typeface="Arial" panose="020B0604020202020204" pitchFamily="34" charset="0"/>
              <a:buNone/>
            </a:pPr>
            <a:r>
              <a:rPr lang="en-US" sz="1500" u="sng" dirty="0">
                <a:cs typeface="Arial" panose="020B0604020202020204" pitchFamily="34" charset="0"/>
              </a:rPr>
              <a:t>     the status between devices.</a:t>
            </a:r>
          </a:p>
          <a:p>
            <a:pPr>
              <a:lnSpc>
                <a:spcPct val="90000"/>
              </a:lnSpc>
            </a:pPr>
            <a:r>
              <a:rPr lang="en-US" sz="1500" dirty="0">
                <a:cs typeface="Arial" panose="020B0604020202020204" pitchFamily="34" charset="0"/>
              </a:rPr>
              <a:t>LMI includes:</a:t>
            </a:r>
          </a:p>
          <a:p>
            <a:pPr lvl="1">
              <a:lnSpc>
                <a:spcPct val="90000"/>
              </a:lnSpc>
            </a:pPr>
            <a:r>
              <a:rPr lang="en-US" sz="1500" b="1" dirty="0">
                <a:cs typeface="Arial" panose="020B0604020202020204" pitchFamily="34" charset="0"/>
              </a:rPr>
              <a:t>A </a:t>
            </a:r>
            <a:r>
              <a:rPr lang="en-US" sz="1500" b="1" dirty="0" err="1">
                <a:cs typeface="Arial" panose="020B0604020202020204" pitchFamily="34" charset="0"/>
              </a:rPr>
              <a:t>keepalive</a:t>
            </a:r>
            <a:r>
              <a:rPr lang="en-US" sz="1500" b="1" dirty="0">
                <a:cs typeface="Arial" panose="020B0604020202020204" pitchFamily="34" charset="0"/>
              </a:rPr>
              <a:t> mechanism</a:t>
            </a:r>
            <a:r>
              <a:rPr lang="en-US" sz="1500" dirty="0">
                <a:cs typeface="Arial" panose="020B0604020202020204" pitchFamily="34" charset="0"/>
              </a:rPr>
              <a:t>, which </a:t>
            </a:r>
            <a:r>
              <a:rPr lang="en-US" sz="1500" u="sng" dirty="0">
                <a:cs typeface="Arial" panose="020B0604020202020204" pitchFamily="34" charset="0"/>
              </a:rPr>
              <a:t>verifies that data is flowing</a:t>
            </a:r>
            <a:r>
              <a:rPr lang="en-US" sz="1500" dirty="0">
                <a:cs typeface="Arial" panose="020B0604020202020204" pitchFamily="34" charset="0"/>
              </a:rPr>
              <a:t> </a:t>
            </a:r>
          </a:p>
          <a:p>
            <a:pPr lvl="1">
              <a:lnSpc>
                <a:spcPct val="90000"/>
              </a:lnSpc>
            </a:pPr>
            <a:r>
              <a:rPr lang="en-US" sz="1500" b="1" dirty="0">
                <a:cs typeface="Arial" panose="020B0604020202020204" pitchFamily="34" charset="0"/>
              </a:rPr>
              <a:t>A multicast mechanism</a:t>
            </a:r>
            <a:r>
              <a:rPr lang="en-US" sz="1500" dirty="0">
                <a:cs typeface="Arial" panose="020B0604020202020204" pitchFamily="34" charset="0"/>
              </a:rPr>
              <a:t>, which </a:t>
            </a:r>
            <a:r>
              <a:rPr lang="en-US" sz="1500" u="sng" dirty="0">
                <a:cs typeface="Arial" panose="020B0604020202020204" pitchFamily="34" charset="0"/>
              </a:rPr>
              <a:t>provides the network server (router) with its local DLCI.</a:t>
            </a:r>
          </a:p>
          <a:p>
            <a:pPr lvl="1">
              <a:lnSpc>
                <a:spcPct val="90000"/>
              </a:lnSpc>
            </a:pPr>
            <a:r>
              <a:rPr lang="en-US" sz="1500" b="1" dirty="0">
                <a:cs typeface="Arial" panose="020B0604020202020204" pitchFamily="34" charset="0"/>
              </a:rPr>
              <a:t>The</a:t>
            </a:r>
            <a:r>
              <a:rPr lang="en-US" sz="1500" dirty="0">
                <a:cs typeface="Arial" panose="020B0604020202020204" pitchFamily="34" charset="0"/>
              </a:rPr>
              <a:t> </a:t>
            </a:r>
            <a:r>
              <a:rPr lang="en-US" sz="1500" b="1" dirty="0">
                <a:cs typeface="Arial" panose="020B0604020202020204" pitchFamily="34" charset="0"/>
              </a:rPr>
              <a:t>multicast addressing</a:t>
            </a:r>
            <a:r>
              <a:rPr lang="en-US" sz="1500" dirty="0">
                <a:cs typeface="Arial" panose="020B0604020202020204" pitchFamily="34" charset="0"/>
              </a:rPr>
              <a:t>, which </a:t>
            </a:r>
            <a:r>
              <a:rPr lang="en-US" sz="1500" u="sng" dirty="0">
                <a:cs typeface="Arial" panose="020B0604020202020204" pitchFamily="34" charset="0"/>
              </a:rPr>
              <a:t>can give DLCIs global rather than local significance in Frame Relay networks (not common).</a:t>
            </a:r>
          </a:p>
          <a:p>
            <a:pPr lvl="1">
              <a:lnSpc>
                <a:spcPct val="90000"/>
              </a:lnSpc>
            </a:pPr>
            <a:r>
              <a:rPr lang="en-US" sz="1500" b="1" dirty="0">
                <a:cs typeface="Arial" panose="020B0604020202020204" pitchFamily="34" charset="0"/>
              </a:rPr>
              <a:t>A status mechanism</a:t>
            </a:r>
            <a:r>
              <a:rPr lang="en-US" sz="1500" dirty="0">
                <a:cs typeface="Arial" panose="020B0604020202020204" pitchFamily="34" charset="0"/>
              </a:rPr>
              <a:t>, which provides an </a:t>
            </a:r>
            <a:r>
              <a:rPr lang="en-US" sz="1500" u="sng" dirty="0">
                <a:cs typeface="Arial" panose="020B0604020202020204" pitchFamily="34" charset="0"/>
              </a:rPr>
              <a:t>ongoing status on the DLCIs known to the switch </a:t>
            </a:r>
          </a:p>
        </p:txBody>
      </p:sp>
      <p:sp>
        <p:nvSpPr>
          <p:cNvPr id="7" name="Slide Number Placeholder 4"/>
          <p:cNvSpPr>
            <a:spLocks noGrp="1"/>
          </p:cNvSpPr>
          <p:nvPr>
            <p:ph type="sldNum" sz="quarter" idx="12"/>
          </p:nvPr>
        </p:nvSpPr>
        <p:spPr/>
        <p:txBody>
          <a:bodyPr/>
          <a:lstStyle/>
          <a:p>
            <a:fld id="{D948020C-3F6A-44A0-A8DC-B34068F4FCED}" type="slidenum">
              <a:rPr lang="en-US"/>
              <a:pPr/>
              <a:t>39</a:t>
            </a:fld>
            <a:endParaRPr lang="en-US"/>
          </a:p>
        </p:txBody>
      </p:sp>
      <p:pic>
        <p:nvPicPr>
          <p:cNvPr id="9933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1900" y="857250"/>
            <a:ext cx="4057650" cy="1977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33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451" y="914400"/>
            <a:ext cx="2350294" cy="871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1643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3" name="Google Shape;93;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a:t>
            </a:fld>
            <a:endParaRPr/>
          </a:p>
        </p:txBody>
      </p:sp>
      <p:pic>
        <p:nvPicPr>
          <p:cNvPr id="94" name="Google Shape;94;p16"/>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95" name="Google Shape;95;p16"/>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mbria"/>
                <a:ea typeface="Cambria"/>
                <a:cs typeface="Cambria"/>
                <a:sym typeface="Cambria"/>
              </a:rPr>
              <a:t>18CSC302J- School of Computing (Odd sem 2020)</a:t>
            </a:r>
            <a:endParaRPr sz="1000">
              <a:latin typeface="Cambria"/>
              <a:ea typeface="Cambria"/>
              <a:cs typeface="Cambria"/>
              <a:sym typeface="Cambria"/>
            </a:endParaRPr>
          </a:p>
        </p:txBody>
      </p:sp>
      <p:sp>
        <p:nvSpPr>
          <p:cNvPr id="7" name="Text Placeholder 6"/>
          <p:cNvSpPr>
            <a:spLocks noGrp="1"/>
          </p:cNvSpPr>
          <p:nvPr>
            <p:ph type="body" idx="1"/>
          </p:nvPr>
        </p:nvSpPr>
        <p:spPr>
          <a:xfrm>
            <a:off x="280169" y="761829"/>
            <a:ext cx="8520600" cy="1308709"/>
          </a:xfrm>
        </p:spPr>
        <p:txBody>
          <a:bodyPr/>
          <a:lstStyle/>
          <a:p>
            <a:pPr>
              <a:buClr>
                <a:srgbClr val="0A0806"/>
              </a:buClr>
            </a:pPr>
            <a:r>
              <a:rPr lang="en-US" altLang="ko-KR" b="1" dirty="0" smtClean="0">
                <a:solidFill>
                  <a:schemeClr val="accent1"/>
                </a:solidFill>
                <a:latin typeface="Cambria" pitchFamily="18" charset="0"/>
                <a:ea typeface="Cambria" pitchFamily="18" charset="0"/>
              </a:rPr>
              <a:t>DMT </a:t>
            </a:r>
          </a:p>
          <a:p>
            <a:pPr lvl="1">
              <a:buClr>
                <a:srgbClr val="0A0806"/>
              </a:buClr>
            </a:pPr>
            <a:r>
              <a:rPr lang="en-US" altLang="ko-KR" dirty="0" smtClean="0">
                <a:solidFill>
                  <a:srgbClr val="0A0806"/>
                </a:solidFill>
                <a:latin typeface="Cambria" pitchFamily="18" charset="0"/>
                <a:ea typeface="Cambria" pitchFamily="18" charset="0"/>
              </a:rPr>
              <a:t> Modulation technique that has become standard for ADSL is called the discrete multi tone technique (DMT)</a:t>
            </a:r>
            <a:endParaRPr lang="en-US" dirty="0">
              <a:solidFill>
                <a:srgbClr val="0A0806"/>
              </a:solidFill>
              <a:latin typeface="Cambria" pitchFamily="18" charset="0"/>
              <a:ea typeface="Cambria" pitchFamily="18" charset="0"/>
            </a:endParaRPr>
          </a:p>
        </p:txBody>
      </p:sp>
      <p:pic>
        <p:nvPicPr>
          <p:cNvPr id="8" name="Picture 4"/>
          <p:cNvPicPr>
            <a:picLocks noChangeAspect="1" noChangeArrowheads="1"/>
          </p:cNvPicPr>
          <p:nvPr/>
        </p:nvPicPr>
        <p:blipFill>
          <a:blip r:embed="rId4"/>
          <a:srcRect/>
          <a:stretch>
            <a:fillRect/>
          </a:stretch>
        </p:blipFill>
        <p:spPr bwMode="auto">
          <a:xfrm>
            <a:off x="1235927" y="2018457"/>
            <a:ext cx="7182859" cy="273834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a:t>LMI</a:t>
            </a:r>
          </a:p>
        </p:txBody>
      </p:sp>
      <p:sp>
        <p:nvSpPr>
          <p:cNvPr id="100355" name="Rectangle 3"/>
          <p:cNvSpPr>
            <a:spLocks noGrp="1" noChangeArrowheads="1"/>
          </p:cNvSpPr>
          <p:nvPr>
            <p:ph idx="1"/>
          </p:nvPr>
        </p:nvSpPr>
        <p:spPr>
          <a:xfrm>
            <a:off x="1428750" y="2743200"/>
            <a:ext cx="6400800" cy="2400300"/>
          </a:xfrm>
        </p:spPr>
        <p:txBody>
          <a:bodyPr>
            <a:normAutofit lnSpcReduction="10000"/>
          </a:bodyPr>
          <a:lstStyle/>
          <a:p>
            <a:pPr>
              <a:lnSpc>
                <a:spcPct val="90000"/>
              </a:lnSpc>
            </a:pPr>
            <a:r>
              <a:rPr lang="en-US" sz="1500" dirty="0">
                <a:cs typeface="Arial" panose="020B0604020202020204" pitchFamily="34" charset="0"/>
              </a:rPr>
              <a:t>In order to deliver the </a:t>
            </a:r>
            <a:r>
              <a:rPr lang="en-US" sz="1500" b="1" dirty="0">
                <a:cs typeface="Arial" panose="020B0604020202020204" pitchFamily="34" charset="0"/>
              </a:rPr>
              <a:t>first LMI services</a:t>
            </a:r>
            <a:r>
              <a:rPr lang="en-US" sz="1500" dirty="0">
                <a:cs typeface="Arial" panose="020B0604020202020204" pitchFamily="34" charset="0"/>
              </a:rPr>
              <a:t> to customers as soon as possible, </a:t>
            </a:r>
            <a:r>
              <a:rPr lang="en-US" sz="1500" u="sng" dirty="0">
                <a:cs typeface="Arial" panose="020B0604020202020204" pitchFamily="34" charset="0"/>
              </a:rPr>
              <a:t>vendors and standards committees worked separately to develop and deploy LMI in early Frame Relay implementations</a:t>
            </a:r>
            <a:r>
              <a:rPr lang="en-US" sz="1500" dirty="0">
                <a:cs typeface="Arial" panose="020B0604020202020204" pitchFamily="34" charset="0"/>
              </a:rPr>
              <a:t>. </a:t>
            </a:r>
          </a:p>
          <a:p>
            <a:pPr>
              <a:lnSpc>
                <a:spcPct val="90000"/>
              </a:lnSpc>
            </a:pPr>
            <a:r>
              <a:rPr lang="en-US" sz="1500" dirty="0">
                <a:cs typeface="Arial" panose="020B0604020202020204" pitchFamily="34" charset="0"/>
              </a:rPr>
              <a:t>The </a:t>
            </a:r>
            <a:r>
              <a:rPr lang="en-US" sz="1500" b="1" dirty="0">
                <a:cs typeface="Arial" panose="020B0604020202020204" pitchFamily="34" charset="0"/>
              </a:rPr>
              <a:t>result</a:t>
            </a:r>
            <a:r>
              <a:rPr lang="en-US" sz="1500" dirty="0">
                <a:cs typeface="Arial" panose="020B0604020202020204" pitchFamily="34" charset="0"/>
              </a:rPr>
              <a:t> is that there are </a:t>
            </a:r>
            <a:r>
              <a:rPr lang="en-US" sz="1500" u="sng" dirty="0">
                <a:cs typeface="Arial" panose="020B0604020202020204" pitchFamily="34" charset="0"/>
              </a:rPr>
              <a:t>three types of LMI, none of which is compatible with the others.</a:t>
            </a:r>
            <a:endParaRPr lang="en-US" sz="1500" u="sng" dirty="0"/>
          </a:p>
          <a:p>
            <a:pPr>
              <a:lnSpc>
                <a:spcPct val="90000"/>
              </a:lnSpc>
            </a:pPr>
            <a:r>
              <a:rPr lang="en-US" sz="1500" b="1" dirty="0">
                <a:cs typeface="Arial" panose="020B0604020202020204" pitchFamily="34" charset="0"/>
              </a:rPr>
              <a:t>Cisco, </a:t>
            </a:r>
            <a:r>
              <a:rPr lang="en-US" sz="1500" b="1" dirty="0" err="1">
                <a:cs typeface="Arial" panose="020B0604020202020204" pitchFamily="34" charset="0"/>
              </a:rPr>
              <a:t>StrataCom</a:t>
            </a:r>
            <a:r>
              <a:rPr lang="en-US" sz="1500" b="1" dirty="0">
                <a:cs typeface="Arial" panose="020B0604020202020204" pitchFamily="34" charset="0"/>
              </a:rPr>
              <a:t>, Northern Telecom, and Digital Equipment Corporation (Gang of Four)</a:t>
            </a:r>
            <a:r>
              <a:rPr lang="en-US" sz="1500" dirty="0">
                <a:cs typeface="Arial" panose="020B0604020202020204" pitchFamily="34" charset="0"/>
              </a:rPr>
              <a:t> </a:t>
            </a:r>
            <a:r>
              <a:rPr lang="en-US" sz="1500" u="sng" dirty="0">
                <a:cs typeface="Arial" panose="020B0604020202020204" pitchFamily="34" charset="0"/>
              </a:rPr>
              <a:t>released one type of LMI</a:t>
            </a:r>
            <a:r>
              <a:rPr lang="en-US" sz="1500" dirty="0">
                <a:cs typeface="Arial" panose="020B0604020202020204" pitchFamily="34" charset="0"/>
              </a:rPr>
              <a:t>, while the </a:t>
            </a:r>
            <a:r>
              <a:rPr lang="en-US" sz="1500" b="1" dirty="0">
                <a:cs typeface="Arial" panose="020B0604020202020204" pitchFamily="34" charset="0"/>
              </a:rPr>
              <a:t>ANSI</a:t>
            </a:r>
            <a:r>
              <a:rPr lang="en-US" sz="1500" dirty="0">
                <a:cs typeface="Arial" panose="020B0604020202020204" pitchFamily="34" charset="0"/>
              </a:rPr>
              <a:t> and the </a:t>
            </a:r>
            <a:r>
              <a:rPr lang="en-US" sz="1500" b="1" dirty="0">
                <a:cs typeface="Arial" panose="020B0604020202020204" pitchFamily="34" charset="0"/>
              </a:rPr>
              <a:t>ITU-T</a:t>
            </a:r>
            <a:r>
              <a:rPr lang="en-US" sz="1500" dirty="0">
                <a:cs typeface="Arial" panose="020B0604020202020204" pitchFamily="34" charset="0"/>
              </a:rPr>
              <a:t> </a:t>
            </a:r>
            <a:r>
              <a:rPr lang="en-US" sz="1500" u="sng" dirty="0">
                <a:cs typeface="Arial" panose="020B0604020202020204" pitchFamily="34" charset="0"/>
              </a:rPr>
              <a:t>each released their own versions</a:t>
            </a:r>
            <a:r>
              <a:rPr lang="en-US" sz="1500" dirty="0"/>
              <a:t>.</a:t>
            </a:r>
          </a:p>
          <a:p>
            <a:pPr>
              <a:lnSpc>
                <a:spcPct val="90000"/>
              </a:lnSpc>
            </a:pPr>
            <a:r>
              <a:rPr lang="en-US" sz="1500" dirty="0">
                <a:cs typeface="Arial" panose="020B0604020202020204" pitchFamily="34" charset="0"/>
              </a:rPr>
              <a:t>The </a:t>
            </a:r>
            <a:r>
              <a:rPr lang="en-US" sz="1500" u="sng" dirty="0">
                <a:cs typeface="Arial" panose="020B0604020202020204" pitchFamily="34" charset="0"/>
              </a:rPr>
              <a:t>LMI type must match between the provider Frame Relay switch and the customer DTE device. </a:t>
            </a:r>
          </a:p>
        </p:txBody>
      </p:sp>
      <p:sp>
        <p:nvSpPr>
          <p:cNvPr id="9" name="Slide Number Placeholder 4"/>
          <p:cNvSpPr>
            <a:spLocks noGrp="1"/>
          </p:cNvSpPr>
          <p:nvPr>
            <p:ph type="sldNum" sz="quarter" idx="12"/>
          </p:nvPr>
        </p:nvSpPr>
        <p:spPr/>
        <p:txBody>
          <a:bodyPr/>
          <a:lstStyle/>
          <a:p>
            <a:fld id="{467906F8-2A3D-4D4F-988A-F47A7FF8179F}" type="slidenum">
              <a:rPr lang="en-US"/>
              <a:pPr/>
              <a:t>40</a:t>
            </a:fld>
            <a:endParaRPr lang="en-US"/>
          </a:p>
        </p:txBody>
      </p:sp>
      <p:pic>
        <p:nvPicPr>
          <p:cNvPr id="10035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7462" y="0"/>
            <a:ext cx="5443538" cy="118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200151"/>
            <a:ext cx="2800350" cy="1516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0358" name="Line 6"/>
          <p:cNvSpPr>
            <a:spLocks noChangeShapeType="1"/>
          </p:cNvSpPr>
          <p:nvPr/>
        </p:nvSpPr>
        <p:spPr bwMode="auto">
          <a:xfrm>
            <a:off x="3429000" y="1657350"/>
            <a:ext cx="685800" cy="0"/>
          </a:xfrm>
          <a:prstGeom prst="line">
            <a:avLst/>
          </a:prstGeom>
          <a:noFill/>
          <a:ln w="25400">
            <a:solidFill>
              <a:schemeClr val="accent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a:p>
        </p:txBody>
      </p:sp>
      <p:sp>
        <p:nvSpPr>
          <p:cNvPr id="100359" name="Text Box 7"/>
          <p:cNvSpPr txBox="1">
            <a:spLocks noChangeArrowheads="1"/>
          </p:cNvSpPr>
          <p:nvPr/>
        </p:nvSpPr>
        <p:spPr bwMode="auto">
          <a:xfrm>
            <a:off x="3600450" y="1371601"/>
            <a:ext cx="571500" cy="29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sz="1500" dirty="0">
                <a:solidFill>
                  <a:schemeClr val="accent2"/>
                </a:solidFill>
                <a:latin typeface="Arial" panose="020B0604020202020204" pitchFamily="34" charset="0"/>
              </a:rPr>
              <a:t>LMI</a:t>
            </a:r>
          </a:p>
        </p:txBody>
      </p:sp>
    </p:spTree>
    <p:extLst>
      <p:ext uri="{BB962C8B-B14F-4D97-AF65-F5344CB8AC3E}">
        <p14:creationId xmlns:p14="http://schemas.microsoft.com/office/powerpoint/2010/main" val="4530230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r>
              <a:rPr lang="en-US"/>
              <a:t>LMI</a:t>
            </a:r>
          </a:p>
        </p:txBody>
      </p:sp>
      <p:sp>
        <p:nvSpPr>
          <p:cNvPr id="101379" name="Rectangle 3"/>
          <p:cNvSpPr>
            <a:spLocks noGrp="1" noChangeArrowheads="1"/>
          </p:cNvSpPr>
          <p:nvPr>
            <p:ph idx="1"/>
          </p:nvPr>
        </p:nvSpPr>
        <p:spPr>
          <a:xfrm>
            <a:off x="1428750" y="2914650"/>
            <a:ext cx="6400800" cy="2000250"/>
          </a:xfrm>
        </p:spPr>
        <p:txBody>
          <a:bodyPr/>
          <a:lstStyle/>
          <a:p>
            <a:pPr>
              <a:lnSpc>
                <a:spcPct val="90000"/>
              </a:lnSpc>
            </a:pPr>
            <a:r>
              <a:rPr lang="en-US" sz="1500" dirty="0">
                <a:cs typeface="Arial" panose="020B0604020202020204" pitchFamily="34" charset="0"/>
              </a:rPr>
              <a:t>In Cisco IOS releases </a:t>
            </a:r>
            <a:r>
              <a:rPr lang="en-US" sz="1500" b="1" dirty="0">
                <a:cs typeface="Arial" panose="020B0604020202020204" pitchFamily="34" charset="0"/>
              </a:rPr>
              <a:t>prior to 11.2</a:t>
            </a:r>
            <a:r>
              <a:rPr lang="en-US" sz="1500" dirty="0">
                <a:cs typeface="Arial" panose="020B0604020202020204" pitchFamily="34" charset="0"/>
              </a:rPr>
              <a:t>, the </a:t>
            </a:r>
            <a:r>
              <a:rPr lang="en-US" sz="1500" u="sng" dirty="0">
                <a:cs typeface="Arial" panose="020B0604020202020204" pitchFamily="34" charset="0"/>
              </a:rPr>
              <a:t>Frame Relay interface must be manually configured to use the correct LMI type</a:t>
            </a:r>
            <a:r>
              <a:rPr lang="en-US" sz="1500" dirty="0">
                <a:cs typeface="Arial" panose="020B0604020202020204" pitchFamily="34" charset="0"/>
              </a:rPr>
              <a:t>, which is furnished by the service provider.</a:t>
            </a:r>
          </a:p>
          <a:p>
            <a:pPr>
              <a:lnSpc>
                <a:spcPct val="90000"/>
              </a:lnSpc>
            </a:pPr>
            <a:r>
              <a:rPr lang="en-US" sz="1500" dirty="0">
                <a:cs typeface="Arial" panose="020B0604020202020204" pitchFamily="34" charset="0"/>
              </a:rPr>
              <a:t>If using Cisco IOS Release </a:t>
            </a:r>
            <a:r>
              <a:rPr lang="en-US" sz="1500" b="1" dirty="0">
                <a:cs typeface="Arial" panose="020B0604020202020204" pitchFamily="34" charset="0"/>
              </a:rPr>
              <a:t>11.2 or later</a:t>
            </a:r>
            <a:r>
              <a:rPr lang="en-US" sz="1500" dirty="0">
                <a:cs typeface="Arial" panose="020B0604020202020204" pitchFamily="34" charset="0"/>
              </a:rPr>
              <a:t>, the router attempts to </a:t>
            </a:r>
            <a:r>
              <a:rPr lang="en-US" sz="1500" u="sng" dirty="0">
                <a:cs typeface="Arial" panose="020B0604020202020204" pitchFamily="34" charset="0"/>
              </a:rPr>
              <a:t>automatically detect the type of LMI</a:t>
            </a:r>
            <a:r>
              <a:rPr lang="en-US" sz="1500" dirty="0">
                <a:cs typeface="Arial" panose="020B0604020202020204" pitchFamily="34" charset="0"/>
              </a:rPr>
              <a:t> used by the provider switch. </a:t>
            </a:r>
          </a:p>
          <a:p>
            <a:pPr>
              <a:lnSpc>
                <a:spcPct val="90000"/>
              </a:lnSpc>
            </a:pPr>
            <a:r>
              <a:rPr lang="en-US" sz="1500" dirty="0">
                <a:cs typeface="Arial" panose="020B0604020202020204" pitchFamily="34" charset="0"/>
              </a:rPr>
              <a:t>This automatic detection process is called </a:t>
            </a:r>
            <a:r>
              <a:rPr lang="en-US" sz="1500" b="1" dirty="0">
                <a:cs typeface="Arial" panose="020B0604020202020204" pitchFamily="34" charset="0"/>
              </a:rPr>
              <a:t>LMI autosensing</a:t>
            </a:r>
            <a:r>
              <a:rPr lang="en-US" sz="1500" dirty="0">
                <a:cs typeface="Arial" panose="020B0604020202020204" pitchFamily="34" charset="0"/>
              </a:rPr>
              <a:t>. </a:t>
            </a:r>
          </a:p>
          <a:p>
            <a:pPr>
              <a:lnSpc>
                <a:spcPct val="90000"/>
              </a:lnSpc>
            </a:pPr>
            <a:r>
              <a:rPr lang="en-US" sz="1500" dirty="0">
                <a:cs typeface="Arial" panose="020B0604020202020204" pitchFamily="34" charset="0"/>
              </a:rPr>
              <a:t>No matter which LMI type is used, when LMI autosense is active, it sends out a full status request to the provider switch. </a:t>
            </a:r>
            <a:endParaRPr lang="en-US" dirty="0"/>
          </a:p>
        </p:txBody>
      </p:sp>
      <p:sp>
        <p:nvSpPr>
          <p:cNvPr id="9" name="Slide Number Placeholder 4"/>
          <p:cNvSpPr>
            <a:spLocks noGrp="1"/>
          </p:cNvSpPr>
          <p:nvPr>
            <p:ph type="sldNum" sz="quarter" idx="12"/>
          </p:nvPr>
        </p:nvSpPr>
        <p:spPr/>
        <p:txBody>
          <a:bodyPr/>
          <a:lstStyle/>
          <a:p>
            <a:fld id="{EF241B2E-B518-464B-95D7-4738D11A74A1}" type="slidenum">
              <a:rPr lang="en-US"/>
              <a:pPr/>
              <a:t>41</a:t>
            </a:fld>
            <a:endParaRPr lang="en-US"/>
          </a:p>
        </p:txBody>
      </p:sp>
      <p:pic>
        <p:nvPicPr>
          <p:cNvPr id="10138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7462" y="0"/>
            <a:ext cx="5443538" cy="118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38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200151"/>
            <a:ext cx="2800350" cy="1516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1382" name="Line 6"/>
          <p:cNvSpPr>
            <a:spLocks noChangeShapeType="1"/>
          </p:cNvSpPr>
          <p:nvPr/>
        </p:nvSpPr>
        <p:spPr bwMode="auto">
          <a:xfrm>
            <a:off x="3429000" y="1657350"/>
            <a:ext cx="685800" cy="0"/>
          </a:xfrm>
          <a:prstGeom prst="line">
            <a:avLst/>
          </a:prstGeom>
          <a:noFill/>
          <a:ln w="25400">
            <a:solidFill>
              <a:schemeClr val="accent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a:p>
        </p:txBody>
      </p:sp>
      <p:sp>
        <p:nvSpPr>
          <p:cNvPr id="101383" name="Text Box 7"/>
          <p:cNvSpPr txBox="1">
            <a:spLocks noChangeArrowheads="1"/>
          </p:cNvSpPr>
          <p:nvPr/>
        </p:nvSpPr>
        <p:spPr bwMode="auto">
          <a:xfrm>
            <a:off x="3600450" y="1371601"/>
            <a:ext cx="571500" cy="29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sz="1500" dirty="0">
                <a:solidFill>
                  <a:schemeClr val="accent2"/>
                </a:solidFill>
                <a:latin typeface="Arial" panose="020B0604020202020204" pitchFamily="34" charset="0"/>
              </a:rPr>
              <a:t>LMI</a:t>
            </a:r>
          </a:p>
        </p:txBody>
      </p:sp>
    </p:spTree>
    <p:extLst>
      <p:ext uri="{BB962C8B-B14F-4D97-AF65-F5344CB8AC3E}">
        <p14:creationId xmlns:p14="http://schemas.microsoft.com/office/powerpoint/2010/main" val="19082491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1026"/>
          <p:cNvSpPr>
            <a:spLocks noGrp="1" noChangeArrowheads="1"/>
          </p:cNvSpPr>
          <p:nvPr>
            <p:ph type="title"/>
          </p:nvPr>
        </p:nvSpPr>
        <p:spPr/>
        <p:txBody>
          <a:bodyPr/>
          <a:lstStyle/>
          <a:p>
            <a:r>
              <a:rPr lang="en-US"/>
              <a:t>LMI</a:t>
            </a:r>
          </a:p>
        </p:txBody>
      </p:sp>
      <p:sp>
        <p:nvSpPr>
          <p:cNvPr id="102406" name="Rectangle 1030"/>
          <p:cNvSpPr>
            <a:spLocks noGrp="1" noChangeArrowheads="1"/>
          </p:cNvSpPr>
          <p:nvPr>
            <p:ph idx="1"/>
          </p:nvPr>
        </p:nvSpPr>
        <p:spPr>
          <a:xfrm>
            <a:off x="1314450" y="1885950"/>
            <a:ext cx="6400800" cy="3028950"/>
          </a:xfrm>
          <a:noFill/>
          <a:ln/>
        </p:spPr>
        <p:txBody>
          <a:bodyPr/>
          <a:lstStyle/>
          <a:p>
            <a:r>
              <a:rPr lang="en-US" sz="1500" dirty="0">
                <a:cs typeface="Arial" panose="020B0604020202020204" pitchFamily="34" charset="0"/>
              </a:rPr>
              <a:t>The Frame Relay switch uses </a:t>
            </a:r>
            <a:r>
              <a:rPr lang="en-US" sz="1500" b="1" dirty="0">
                <a:cs typeface="Arial" panose="020B0604020202020204" pitchFamily="34" charset="0"/>
              </a:rPr>
              <a:t>LMI</a:t>
            </a:r>
            <a:r>
              <a:rPr lang="en-US" sz="1500" dirty="0">
                <a:cs typeface="Arial" panose="020B0604020202020204" pitchFamily="34" charset="0"/>
              </a:rPr>
              <a:t> to report the status of configured PVCs. </a:t>
            </a:r>
          </a:p>
          <a:p>
            <a:r>
              <a:rPr lang="en-US" sz="1500" dirty="0">
                <a:cs typeface="Arial" panose="020B0604020202020204" pitchFamily="34" charset="0"/>
              </a:rPr>
              <a:t>The </a:t>
            </a:r>
            <a:r>
              <a:rPr lang="en-US" sz="1500" u="sng" dirty="0">
                <a:cs typeface="Arial" panose="020B0604020202020204" pitchFamily="34" charset="0"/>
              </a:rPr>
              <a:t>three possible PVC states</a:t>
            </a:r>
            <a:r>
              <a:rPr lang="en-US" sz="1500" dirty="0">
                <a:cs typeface="Arial" panose="020B0604020202020204" pitchFamily="34" charset="0"/>
              </a:rPr>
              <a:t> are as follows:</a:t>
            </a:r>
            <a:endParaRPr lang="en-US" sz="1500" dirty="0"/>
          </a:p>
          <a:p>
            <a:pPr lvl="1"/>
            <a:r>
              <a:rPr lang="en-US" sz="1500" b="1" dirty="0">
                <a:cs typeface="Arial" panose="020B0604020202020204" pitchFamily="34" charset="0"/>
              </a:rPr>
              <a:t>Active state</a:t>
            </a:r>
            <a:r>
              <a:rPr lang="en-US" sz="1500" dirty="0">
                <a:cs typeface="Arial" panose="020B0604020202020204" pitchFamily="34" charset="0"/>
              </a:rPr>
              <a:t> – Indicates that the </a:t>
            </a:r>
            <a:r>
              <a:rPr lang="en-US" sz="1500" u="sng" dirty="0">
                <a:cs typeface="Arial" panose="020B0604020202020204" pitchFamily="34" charset="0"/>
              </a:rPr>
              <a:t>connection is active and that routers can exchange data.</a:t>
            </a:r>
            <a:r>
              <a:rPr lang="en-US" sz="1500" u="sng" dirty="0"/>
              <a:t> </a:t>
            </a:r>
          </a:p>
          <a:p>
            <a:pPr lvl="1"/>
            <a:r>
              <a:rPr lang="en-US" sz="1500" b="1" dirty="0">
                <a:cs typeface="Arial" panose="020B0604020202020204" pitchFamily="34" charset="0"/>
              </a:rPr>
              <a:t>Inactive state</a:t>
            </a:r>
            <a:r>
              <a:rPr lang="en-US" sz="1500" dirty="0">
                <a:cs typeface="Arial" panose="020B0604020202020204" pitchFamily="34" charset="0"/>
              </a:rPr>
              <a:t> – Indicates that the </a:t>
            </a:r>
            <a:r>
              <a:rPr lang="en-US" sz="1500" u="sng" dirty="0">
                <a:cs typeface="Arial" panose="020B0604020202020204" pitchFamily="34" charset="0"/>
              </a:rPr>
              <a:t>local connection to the Frame Relay switch is working, but the remote router connection to the Frame Relay switch is not working.</a:t>
            </a:r>
            <a:r>
              <a:rPr lang="en-US" sz="1500" u="sng" dirty="0"/>
              <a:t> </a:t>
            </a:r>
          </a:p>
          <a:p>
            <a:pPr lvl="1"/>
            <a:r>
              <a:rPr lang="en-US" sz="1500" b="1" dirty="0">
                <a:cs typeface="Arial" panose="020B0604020202020204" pitchFamily="34" charset="0"/>
              </a:rPr>
              <a:t>Deleted state</a:t>
            </a:r>
            <a:r>
              <a:rPr lang="en-US" sz="1500" dirty="0">
                <a:cs typeface="Arial" panose="020B0604020202020204" pitchFamily="34" charset="0"/>
              </a:rPr>
              <a:t> – Indicates that </a:t>
            </a:r>
            <a:r>
              <a:rPr lang="en-US" sz="1500" u="sng" dirty="0">
                <a:cs typeface="Arial" panose="020B0604020202020204" pitchFamily="34" charset="0"/>
              </a:rPr>
              <a:t>no LMI is being received from the Frame Relay switch,</a:t>
            </a:r>
            <a:r>
              <a:rPr lang="en-US" sz="1500" dirty="0">
                <a:cs typeface="Arial" panose="020B0604020202020204" pitchFamily="34" charset="0"/>
              </a:rPr>
              <a:t> </a:t>
            </a:r>
            <a:r>
              <a:rPr lang="en-US" sz="1500" b="1" i="1" dirty="0">
                <a:cs typeface="Arial" panose="020B0604020202020204" pitchFamily="34" charset="0"/>
              </a:rPr>
              <a:t>or</a:t>
            </a:r>
            <a:r>
              <a:rPr lang="en-US" sz="1500" dirty="0">
                <a:cs typeface="Arial" panose="020B0604020202020204" pitchFamily="34" charset="0"/>
              </a:rPr>
              <a:t> that there is </a:t>
            </a:r>
            <a:r>
              <a:rPr lang="en-US" sz="1500" u="sng" dirty="0">
                <a:cs typeface="Arial" panose="020B0604020202020204" pitchFamily="34" charset="0"/>
              </a:rPr>
              <a:t>no service between the CPE router and Frame Relay switch.</a:t>
            </a:r>
            <a:r>
              <a:rPr lang="en-US" sz="1500" u="sng" dirty="0"/>
              <a:t> </a:t>
            </a:r>
          </a:p>
        </p:txBody>
      </p:sp>
      <p:sp>
        <p:nvSpPr>
          <p:cNvPr id="6" name="Slide Number Placeholder 4"/>
          <p:cNvSpPr>
            <a:spLocks noGrp="1"/>
          </p:cNvSpPr>
          <p:nvPr>
            <p:ph type="sldNum" sz="quarter" idx="12"/>
          </p:nvPr>
        </p:nvSpPr>
        <p:spPr/>
        <p:txBody>
          <a:bodyPr/>
          <a:lstStyle/>
          <a:p>
            <a:fld id="{FA5E242D-E3E7-4502-9639-DE5014D686BE}" type="slidenum">
              <a:rPr lang="en-US"/>
              <a:pPr/>
              <a:t>42</a:t>
            </a:fld>
            <a:endParaRPr lang="en-US"/>
          </a:p>
        </p:txBody>
      </p:sp>
      <p:pic>
        <p:nvPicPr>
          <p:cNvPr id="102404" name="Picture 10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0"/>
            <a:ext cx="3657600" cy="1782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03686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417635" y="1"/>
            <a:ext cx="7886700" cy="994172"/>
          </a:xfrm>
        </p:spPr>
        <p:txBody>
          <a:bodyPr/>
          <a:lstStyle/>
          <a:p>
            <a:r>
              <a:rPr lang="en-US" dirty="0"/>
              <a:t>DLCI Mapping to Network Address</a:t>
            </a:r>
          </a:p>
        </p:txBody>
      </p:sp>
      <p:sp>
        <p:nvSpPr>
          <p:cNvPr id="69635" name="Rectangle 3"/>
          <p:cNvSpPr>
            <a:spLocks noGrp="1" noChangeArrowheads="1"/>
          </p:cNvSpPr>
          <p:nvPr>
            <p:ph idx="1"/>
          </p:nvPr>
        </p:nvSpPr>
        <p:spPr>
          <a:xfrm>
            <a:off x="1428750" y="2857500"/>
            <a:ext cx="6400800" cy="2057400"/>
          </a:xfrm>
        </p:spPr>
        <p:txBody>
          <a:bodyPr/>
          <a:lstStyle/>
          <a:p>
            <a:pPr>
              <a:lnSpc>
                <a:spcPct val="90000"/>
              </a:lnSpc>
            </a:pPr>
            <a:r>
              <a:rPr lang="en-US" sz="1500" b="1" dirty="0">
                <a:cs typeface="Arial" panose="020B0604020202020204" pitchFamily="34" charset="0"/>
              </a:rPr>
              <a:t>Manual</a:t>
            </a:r>
          </a:p>
          <a:p>
            <a:pPr lvl="1">
              <a:lnSpc>
                <a:spcPct val="90000"/>
              </a:lnSpc>
            </a:pPr>
            <a:r>
              <a:rPr lang="en-US" sz="1500" dirty="0">
                <a:cs typeface="Arial" panose="020B0604020202020204" pitchFamily="34" charset="0"/>
              </a:rPr>
              <a:t>Manual: Administrators use a </a:t>
            </a:r>
            <a:r>
              <a:rPr lang="en-US" sz="1500" b="1" dirty="0">
                <a:cs typeface="Arial" panose="020B0604020202020204" pitchFamily="34" charset="0"/>
              </a:rPr>
              <a:t>frame relay map</a:t>
            </a:r>
            <a:r>
              <a:rPr lang="en-US" sz="1500" dirty="0">
                <a:cs typeface="Arial" panose="020B0604020202020204" pitchFamily="34" charset="0"/>
              </a:rPr>
              <a:t> statement.</a:t>
            </a:r>
          </a:p>
          <a:p>
            <a:pPr>
              <a:lnSpc>
                <a:spcPct val="90000"/>
              </a:lnSpc>
            </a:pPr>
            <a:r>
              <a:rPr lang="en-US" sz="1500" b="1" dirty="0">
                <a:cs typeface="Arial" panose="020B0604020202020204" pitchFamily="34" charset="0"/>
              </a:rPr>
              <a:t>Dynamic</a:t>
            </a:r>
            <a:r>
              <a:rPr lang="en-US" sz="1500" dirty="0">
                <a:cs typeface="Arial" panose="020B0604020202020204" pitchFamily="34" charset="0"/>
              </a:rPr>
              <a:t> </a:t>
            </a:r>
          </a:p>
          <a:p>
            <a:pPr lvl="1">
              <a:lnSpc>
                <a:spcPct val="90000"/>
              </a:lnSpc>
            </a:pPr>
            <a:r>
              <a:rPr lang="en-US" sz="1500" b="1" dirty="0">
                <a:cs typeface="Arial" panose="020B0604020202020204" pitchFamily="34" charset="0"/>
              </a:rPr>
              <a:t>Inverse Address Resolution Protocol</a:t>
            </a:r>
            <a:r>
              <a:rPr lang="en-US" sz="1500" dirty="0">
                <a:cs typeface="Arial" panose="020B0604020202020204" pitchFamily="34" charset="0"/>
              </a:rPr>
              <a:t> (</a:t>
            </a:r>
            <a:r>
              <a:rPr lang="en-US" sz="1500" b="1" dirty="0">
                <a:cs typeface="Arial" panose="020B0604020202020204" pitchFamily="34" charset="0"/>
              </a:rPr>
              <a:t>I-ARP</a:t>
            </a:r>
            <a:r>
              <a:rPr lang="en-US" sz="1500" dirty="0">
                <a:cs typeface="Arial" panose="020B0604020202020204" pitchFamily="34" charset="0"/>
              </a:rPr>
              <a:t>) provides a given DLCI and requests next-hop protocol addresses for a specific connection. </a:t>
            </a:r>
          </a:p>
          <a:p>
            <a:pPr lvl="1">
              <a:lnSpc>
                <a:spcPct val="90000"/>
              </a:lnSpc>
            </a:pPr>
            <a:r>
              <a:rPr lang="en-US" sz="1500" dirty="0">
                <a:cs typeface="Arial" panose="020B0604020202020204" pitchFamily="34" charset="0"/>
              </a:rPr>
              <a:t>The router then updates its mapping table and uses the information in the table to forward packets on the correct route. </a:t>
            </a:r>
            <a:endParaRPr lang="en-US" sz="1500" dirty="0"/>
          </a:p>
        </p:txBody>
      </p:sp>
      <p:sp>
        <p:nvSpPr>
          <p:cNvPr id="6" name="Slide Number Placeholder 4"/>
          <p:cNvSpPr>
            <a:spLocks noGrp="1"/>
          </p:cNvSpPr>
          <p:nvPr>
            <p:ph type="sldNum" sz="quarter" idx="12"/>
          </p:nvPr>
        </p:nvSpPr>
        <p:spPr/>
        <p:txBody>
          <a:bodyPr/>
          <a:lstStyle/>
          <a:p>
            <a:fld id="{DEFAC56D-40E1-45C8-B17F-B3DDE25183B0}" type="slidenum">
              <a:rPr lang="en-US"/>
              <a:pPr/>
              <a:t>43</a:t>
            </a:fld>
            <a:endParaRPr lang="en-US"/>
          </a:p>
        </p:txBody>
      </p:sp>
      <p:pic>
        <p:nvPicPr>
          <p:cNvPr id="696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4550" y="857250"/>
            <a:ext cx="4972050" cy="183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56239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1026"/>
          <p:cNvSpPr>
            <a:spLocks noGrp="1" noChangeArrowheads="1"/>
          </p:cNvSpPr>
          <p:nvPr>
            <p:ph type="title"/>
          </p:nvPr>
        </p:nvSpPr>
        <p:spPr>
          <a:xfrm>
            <a:off x="1257300" y="114300"/>
            <a:ext cx="6743700" cy="457200"/>
          </a:xfrm>
        </p:spPr>
        <p:txBody>
          <a:bodyPr>
            <a:normAutofit fontScale="90000"/>
          </a:bodyPr>
          <a:lstStyle/>
          <a:p>
            <a:r>
              <a:rPr lang="en-US"/>
              <a:t>Inverse ARP – Knows DLCI, needs remote IP</a:t>
            </a:r>
          </a:p>
        </p:txBody>
      </p:sp>
      <p:sp>
        <p:nvSpPr>
          <p:cNvPr id="105475" name="Rectangle 1027"/>
          <p:cNvSpPr>
            <a:spLocks noGrp="1" noChangeArrowheads="1"/>
          </p:cNvSpPr>
          <p:nvPr>
            <p:ph idx="1"/>
          </p:nvPr>
        </p:nvSpPr>
        <p:spPr>
          <a:xfrm>
            <a:off x="1428750" y="2286000"/>
            <a:ext cx="6400800" cy="2628900"/>
          </a:xfrm>
        </p:spPr>
        <p:txBody>
          <a:bodyPr>
            <a:normAutofit lnSpcReduction="10000"/>
          </a:bodyPr>
          <a:lstStyle/>
          <a:p>
            <a:pPr>
              <a:lnSpc>
                <a:spcPct val="90000"/>
              </a:lnSpc>
            </a:pPr>
            <a:r>
              <a:rPr lang="en-US" sz="1500" dirty="0">
                <a:cs typeface="Arial" panose="020B0604020202020204" pitchFamily="34" charset="0"/>
              </a:rPr>
              <a:t>Once the </a:t>
            </a:r>
            <a:r>
              <a:rPr lang="en-US" sz="1500" u="sng" dirty="0">
                <a:cs typeface="Arial" panose="020B0604020202020204" pitchFamily="34" charset="0"/>
              </a:rPr>
              <a:t>router learns from the switch about available PVCs</a:t>
            </a:r>
            <a:r>
              <a:rPr lang="en-US" sz="1500" dirty="0">
                <a:cs typeface="Arial" panose="020B0604020202020204" pitchFamily="34" charset="0"/>
              </a:rPr>
              <a:t> </a:t>
            </a:r>
            <a:r>
              <a:rPr lang="en-US" sz="1500" u="sng" dirty="0">
                <a:cs typeface="Arial" panose="020B0604020202020204" pitchFamily="34" charset="0"/>
              </a:rPr>
              <a:t>and their corresponding DLCIs</a:t>
            </a:r>
            <a:r>
              <a:rPr lang="en-US" sz="1500" dirty="0">
                <a:cs typeface="Arial" panose="020B0604020202020204" pitchFamily="34" charset="0"/>
              </a:rPr>
              <a:t>, the </a:t>
            </a:r>
            <a:r>
              <a:rPr lang="en-US" sz="1500" u="sng" dirty="0">
                <a:cs typeface="Arial" panose="020B0604020202020204" pitchFamily="34" charset="0"/>
              </a:rPr>
              <a:t>router can send an </a:t>
            </a:r>
            <a:r>
              <a:rPr lang="en-US" sz="1500" b="1" u="sng" dirty="0">
                <a:cs typeface="Arial" panose="020B0604020202020204" pitchFamily="34" charset="0"/>
              </a:rPr>
              <a:t>Inverse ARP</a:t>
            </a:r>
            <a:r>
              <a:rPr lang="en-US" sz="1500" u="sng" dirty="0">
                <a:cs typeface="Arial" panose="020B0604020202020204" pitchFamily="34" charset="0"/>
              </a:rPr>
              <a:t> request to the other end of the PVC.</a:t>
            </a:r>
            <a:r>
              <a:rPr lang="en-US" sz="1500" dirty="0">
                <a:cs typeface="Arial" panose="020B0604020202020204" pitchFamily="34" charset="0"/>
              </a:rPr>
              <a:t> (</a:t>
            </a:r>
            <a:r>
              <a:rPr lang="en-US" sz="1500" i="1" dirty="0">
                <a:cs typeface="Arial" panose="020B0604020202020204" pitchFamily="34" charset="0"/>
              </a:rPr>
              <a:t>unless statically mapped – later</a:t>
            </a:r>
            <a:r>
              <a:rPr lang="en-US" sz="1500" dirty="0">
                <a:cs typeface="Arial" panose="020B0604020202020204" pitchFamily="34" charset="0"/>
              </a:rPr>
              <a:t>)</a:t>
            </a:r>
          </a:p>
          <a:p>
            <a:pPr>
              <a:lnSpc>
                <a:spcPct val="90000"/>
              </a:lnSpc>
            </a:pPr>
            <a:r>
              <a:rPr lang="en-US" sz="1500" dirty="0">
                <a:cs typeface="Arial" panose="020B0604020202020204" pitchFamily="34" charset="0"/>
              </a:rPr>
              <a:t>For each supported and configured protocol on the interface, the router sends an Inverse ARP request for each DLCI. (unless statically mapped)</a:t>
            </a:r>
          </a:p>
          <a:p>
            <a:pPr>
              <a:lnSpc>
                <a:spcPct val="90000"/>
              </a:lnSpc>
            </a:pPr>
            <a:r>
              <a:rPr lang="en-US" sz="1500" dirty="0">
                <a:cs typeface="Arial" panose="020B0604020202020204" pitchFamily="34" charset="0"/>
              </a:rPr>
              <a:t>In effect, the Inverse ARP request asks the remote station for its Layer 3 address. </a:t>
            </a:r>
          </a:p>
          <a:p>
            <a:pPr>
              <a:lnSpc>
                <a:spcPct val="90000"/>
              </a:lnSpc>
            </a:pPr>
            <a:r>
              <a:rPr lang="en-US" sz="1500" dirty="0">
                <a:cs typeface="Arial" panose="020B0604020202020204" pitchFamily="34" charset="0"/>
              </a:rPr>
              <a:t>At the same time, it provides the remote system with the Layer 3 address of the local system. </a:t>
            </a:r>
          </a:p>
          <a:p>
            <a:pPr>
              <a:lnSpc>
                <a:spcPct val="90000"/>
              </a:lnSpc>
            </a:pPr>
            <a:r>
              <a:rPr lang="en-US" sz="1500" dirty="0">
                <a:cs typeface="Arial" panose="020B0604020202020204" pitchFamily="34" charset="0"/>
              </a:rPr>
              <a:t>The return information from the Inverse ARP is then used to build the Frame Relay map.</a:t>
            </a:r>
            <a:endParaRPr lang="en-US" sz="1500" dirty="0"/>
          </a:p>
        </p:txBody>
      </p:sp>
      <p:sp>
        <p:nvSpPr>
          <p:cNvPr id="16" name="Slide Number Placeholder 4"/>
          <p:cNvSpPr>
            <a:spLocks noGrp="1"/>
          </p:cNvSpPr>
          <p:nvPr>
            <p:ph type="sldNum" sz="quarter" idx="12"/>
          </p:nvPr>
        </p:nvSpPr>
        <p:spPr/>
        <p:txBody>
          <a:bodyPr/>
          <a:lstStyle/>
          <a:p>
            <a:fld id="{2D68E853-08AE-4EBC-9E56-097554285244}" type="slidenum">
              <a:rPr lang="en-US"/>
              <a:pPr/>
              <a:t>44</a:t>
            </a:fld>
            <a:endParaRPr lang="en-US"/>
          </a:p>
        </p:txBody>
      </p:sp>
      <p:pic>
        <p:nvPicPr>
          <p:cNvPr id="105476" name="Picture 10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8920" y="628650"/>
            <a:ext cx="3907631" cy="1444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479" name="Picture 10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4820" y="778670"/>
            <a:ext cx="964406" cy="421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5480" name="Line 1032"/>
          <p:cNvSpPr>
            <a:spLocks noChangeShapeType="1"/>
          </p:cNvSpPr>
          <p:nvPr/>
        </p:nvSpPr>
        <p:spPr bwMode="auto">
          <a:xfrm flipH="1">
            <a:off x="4264819" y="1143000"/>
            <a:ext cx="285750" cy="34290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a:p>
        </p:txBody>
      </p:sp>
      <p:sp>
        <p:nvSpPr>
          <p:cNvPr id="105481" name="Text Box 1033"/>
          <p:cNvSpPr txBox="1">
            <a:spLocks noChangeArrowheads="1"/>
          </p:cNvSpPr>
          <p:nvPr/>
        </p:nvSpPr>
        <p:spPr bwMode="auto">
          <a:xfrm>
            <a:off x="4400550" y="571500"/>
            <a:ext cx="285750" cy="252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sz="1200" dirty="0">
                <a:latin typeface="Arial" panose="020B0604020202020204" pitchFamily="34" charset="0"/>
              </a:rPr>
              <a:t>1</a:t>
            </a:r>
          </a:p>
        </p:txBody>
      </p:sp>
      <p:sp>
        <p:nvSpPr>
          <p:cNvPr id="105482" name="Text Box 1034"/>
          <p:cNvSpPr txBox="1">
            <a:spLocks noChangeArrowheads="1"/>
          </p:cNvSpPr>
          <p:nvPr/>
        </p:nvSpPr>
        <p:spPr bwMode="auto">
          <a:xfrm>
            <a:off x="3200400" y="457200"/>
            <a:ext cx="285750" cy="252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sz="1200" dirty="0">
                <a:latin typeface="Arial" panose="020B0604020202020204" pitchFamily="34" charset="0"/>
              </a:rPr>
              <a:t>2</a:t>
            </a:r>
          </a:p>
        </p:txBody>
      </p:sp>
      <p:sp>
        <p:nvSpPr>
          <p:cNvPr id="105483" name="Freeform 1035"/>
          <p:cNvSpPr>
            <a:spLocks/>
          </p:cNvSpPr>
          <p:nvPr/>
        </p:nvSpPr>
        <p:spPr bwMode="auto">
          <a:xfrm>
            <a:off x="3236119" y="1143000"/>
            <a:ext cx="3028950" cy="400050"/>
          </a:xfrm>
          <a:custGeom>
            <a:avLst/>
            <a:gdLst>
              <a:gd name="T0" fmla="*/ 0 w 2544"/>
              <a:gd name="T1" fmla="*/ 336 h 336"/>
              <a:gd name="T2" fmla="*/ 768 w 2544"/>
              <a:gd name="T3" fmla="*/ 48 h 336"/>
              <a:gd name="T4" fmla="*/ 1776 w 2544"/>
              <a:gd name="T5" fmla="*/ 48 h 336"/>
              <a:gd name="T6" fmla="*/ 2544 w 2544"/>
              <a:gd name="T7" fmla="*/ 288 h 336"/>
            </a:gdLst>
            <a:ahLst/>
            <a:cxnLst>
              <a:cxn ang="0">
                <a:pos x="T0" y="T1"/>
              </a:cxn>
              <a:cxn ang="0">
                <a:pos x="T2" y="T3"/>
              </a:cxn>
              <a:cxn ang="0">
                <a:pos x="T4" y="T5"/>
              </a:cxn>
              <a:cxn ang="0">
                <a:pos x="T6" y="T7"/>
              </a:cxn>
            </a:cxnLst>
            <a:rect l="0" t="0" r="r" b="b"/>
            <a:pathLst>
              <a:path w="2544" h="336">
                <a:moveTo>
                  <a:pt x="0" y="336"/>
                </a:moveTo>
                <a:cubicBezTo>
                  <a:pt x="236" y="216"/>
                  <a:pt x="472" y="96"/>
                  <a:pt x="768" y="48"/>
                </a:cubicBezTo>
                <a:cubicBezTo>
                  <a:pt x="1064" y="0"/>
                  <a:pt x="1480" y="8"/>
                  <a:pt x="1776" y="48"/>
                </a:cubicBezTo>
                <a:cubicBezTo>
                  <a:pt x="2072" y="88"/>
                  <a:pt x="2308" y="188"/>
                  <a:pt x="2544" y="288"/>
                </a:cubicBezTo>
              </a:path>
            </a:pathLst>
          </a:custGeom>
          <a:noFill/>
          <a:ln w="25400" cap="flat" cmpd="sng">
            <a:solidFill>
              <a:schemeClr val="accent2"/>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a:p>
        </p:txBody>
      </p:sp>
      <p:sp>
        <p:nvSpPr>
          <p:cNvPr id="105484" name="Text Box 1036"/>
          <p:cNvSpPr txBox="1">
            <a:spLocks noChangeArrowheads="1"/>
          </p:cNvSpPr>
          <p:nvPr/>
        </p:nvSpPr>
        <p:spPr bwMode="auto">
          <a:xfrm>
            <a:off x="1143001" y="1028701"/>
            <a:ext cx="2135981" cy="526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sz="1500" dirty="0">
                <a:solidFill>
                  <a:schemeClr val="accent2"/>
                </a:solidFill>
                <a:latin typeface="Arial" panose="020B0604020202020204" pitchFamily="34" charset="0"/>
              </a:rPr>
              <a:t>My DLCI 16 Your IP?  My IP is 1.1.1.1</a:t>
            </a:r>
          </a:p>
        </p:txBody>
      </p:sp>
      <p:sp>
        <p:nvSpPr>
          <p:cNvPr id="105485" name="Freeform 1037"/>
          <p:cNvSpPr>
            <a:spLocks/>
          </p:cNvSpPr>
          <p:nvPr/>
        </p:nvSpPr>
        <p:spPr bwMode="auto">
          <a:xfrm>
            <a:off x="3257550" y="1828800"/>
            <a:ext cx="3086100" cy="409575"/>
          </a:xfrm>
          <a:custGeom>
            <a:avLst/>
            <a:gdLst>
              <a:gd name="T0" fmla="*/ 2592 w 2592"/>
              <a:gd name="T1" fmla="*/ 0 h 344"/>
              <a:gd name="T2" fmla="*/ 2160 w 2592"/>
              <a:gd name="T3" fmla="*/ 288 h 344"/>
              <a:gd name="T4" fmla="*/ 1008 w 2592"/>
              <a:gd name="T5" fmla="*/ 336 h 344"/>
              <a:gd name="T6" fmla="*/ 240 w 2592"/>
              <a:gd name="T7" fmla="*/ 288 h 344"/>
              <a:gd name="T8" fmla="*/ 0 w 2592"/>
              <a:gd name="T9" fmla="*/ 0 h 344"/>
            </a:gdLst>
            <a:ahLst/>
            <a:cxnLst>
              <a:cxn ang="0">
                <a:pos x="T0" y="T1"/>
              </a:cxn>
              <a:cxn ang="0">
                <a:pos x="T2" y="T3"/>
              </a:cxn>
              <a:cxn ang="0">
                <a:pos x="T4" y="T5"/>
              </a:cxn>
              <a:cxn ang="0">
                <a:pos x="T6" y="T7"/>
              </a:cxn>
              <a:cxn ang="0">
                <a:pos x="T8" y="T9"/>
              </a:cxn>
            </a:cxnLst>
            <a:rect l="0" t="0" r="r" b="b"/>
            <a:pathLst>
              <a:path w="2592" h="344">
                <a:moveTo>
                  <a:pt x="2592" y="0"/>
                </a:moveTo>
                <a:cubicBezTo>
                  <a:pt x="2508" y="116"/>
                  <a:pt x="2424" y="232"/>
                  <a:pt x="2160" y="288"/>
                </a:cubicBezTo>
                <a:cubicBezTo>
                  <a:pt x="1896" y="344"/>
                  <a:pt x="1328" y="336"/>
                  <a:pt x="1008" y="336"/>
                </a:cubicBezTo>
                <a:cubicBezTo>
                  <a:pt x="688" y="336"/>
                  <a:pt x="408" y="344"/>
                  <a:pt x="240" y="288"/>
                </a:cubicBezTo>
                <a:cubicBezTo>
                  <a:pt x="72" y="232"/>
                  <a:pt x="36" y="116"/>
                  <a:pt x="0" y="0"/>
                </a:cubicBezTo>
              </a:path>
            </a:pathLst>
          </a:custGeom>
          <a:noFill/>
          <a:ln w="25400" cap="flat" cmpd="sng">
            <a:solidFill>
              <a:schemeClr val="accent2"/>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a:p>
        </p:txBody>
      </p:sp>
      <p:sp>
        <p:nvSpPr>
          <p:cNvPr id="105486" name="Text Box 1038"/>
          <p:cNvSpPr txBox="1">
            <a:spLocks noChangeArrowheads="1"/>
          </p:cNvSpPr>
          <p:nvPr/>
        </p:nvSpPr>
        <p:spPr bwMode="auto">
          <a:xfrm>
            <a:off x="6172200" y="2000251"/>
            <a:ext cx="1828800" cy="29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sz="1500" dirty="0">
                <a:solidFill>
                  <a:schemeClr val="accent2"/>
                </a:solidFill>
                <a:latin typeface="Arial" panose="020B0604020202020204" pitchFamily="34" charset="0"/>
              </a:rPr>
              <a:t>My IP is 1.1.1.2</a:t>
            </a:r>
          </a:p>
        </p:txBody>
      </p:sp>
      <p:sp>
        <p:nvSpPr>
          <p:cNvPr id="105487" name="Text Box 1039"/>
          <p:cNvSpPr txBox="1">
            <a:spLocks noChangeArrowheads="1"/>
          </p:cNvSpPr>
          <p:nvPr/>
        </p:nvSpPr>
        <p:spPr bwMode="auto">
          <a:xfrm>
            <a:off x="1485900" y="857250"/>
            <a:ext cx="285750" cy="252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sz="1200" dirty="0">
                <a:latin typeface="Arial" panose="020B0604020202020204" pitchFamily="34" charset="0"/>
              </a:rPr>
              <a:t>3</a:t>
            </a:r>
          </a:p>
        </p:txBody>
      </p:sp>
      <p:sp>
        <p:nvSpPr>
          <p:cNvPr id="105488" name="Text Box 1040"/>
          <p:cNvSpPr txBox="1">
            <a:spLocks noChangeArrowheads="1"/>
          </p:cNvSpPr>
          <p:nvPr/>
        </p:nvSpPr>
        <p:spPr bwMode="auto">
          <a:xfrm>
            <a:off x="6915150" y="1771650"/>
            <a:ext cx="285750" cy="252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sz="1200" dirty="0">
                <a:latin typeface="Arial" panose="020B0604020202020204" pitchFamily="34" charset="0"/>
              </a:rPr>
              <a:t>4</a:t>
            </a:r>
          </a:p>
        </p:txBody>
      </p:sp>
    </p:spTree>
    <p:extLst>
      <p:ext uri="{BB962C8B-B14F-4D97-AF65-F5344CB8AC3E}">
        <p14:creationId xmlns:p14="http://schemas.microsoft.com/office/powerpoint/2010/main" val="20946167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1200150" y="171450"/>
            <a:ext cx="6686550" cy="457200"/>
          </a:xfrm>
        </p:spPr>
        <p:txBody>
          <a:bodyPr>
            <a:normAutofit fontScale="90000"/>
          </a:bodyPr>
          <a:lstStyle/>
          <a:p>
            <a:r>
              <a:rPr lang="en-US"/>
              <a:t>Inverse ARP – Knows DLCI, needs remote IP</a:t>
            </a:r>
          </a:p>
        </p:txBody>
      </p:sp>
      <p:sp>
        <p:nvSpPr>
          <p:cNvPr id="72707" name="Rectangle 3"/>
          <p:cNvSpPr>
            <a:spLocks noGrp="1" noChangeArrowheads="1"/>
          </p:cNvSpPr>
          <p:nvPr>
            <p:ph idx="1"/>
          </p:nvPr>
        </p:nvSpPr>
        <p:spPr>
          <a:xfrm>
            <a:off x="1485900" y="2971800"/>
            <a:ext cx="6286500" cy="1943100"/>
          </a:xfrm>
        </p:spPr>
        <p:txBody>
          <a:bodyPr>
            <a:normAutofit fontScale="70000" lnSpcReduction="20000"/>
          </a:bodyPr>
          <a:lstStyle/>
          <a:p>
            <a:pPr>
              <a:spcBef>
                <a:spcPts val="375"/>
              </a:spcBef>
              <a:spcAft>
                <a:spcPts val="375"/>
              </a:spcAft>
            </a:pPr>
            <a:r>
              <a:rPr lang="en-US" sz="1500" dirty="0">
                <a:cs typeface="Arial" panose="020B0604020202020204" pitchFamily="34" charset="0"/>
              </a:rPr>
              <a:t>Inverse Address Resolution Protocol (Inverse ARP) was developed to provide a mechanism for dynamic DLCI to Layer 3 address maps. </a:t>
            </a:r>
          </a:p>
          <a:p>
            <a:pPr>
              <a:spcBef>
                <a:spcPts val="375"/>
              </a:spcBef>
              <a:spcAft>
                <a:spcPts val="375"/>
              </a:spcAft>
            </a:pPr>
            <a:r>
              <a:rPr lang="en-US" sz="1500" b="1" dirty="0">
                <a:cs typeface="Arial" panose="020B0604020202020204" pitchFamily="34" charset="0"/>
              </a:rPr>
              <a:t>Inverse ARP</a:t>
            </a:r>
            <a:r>
              <a:rPr lang="en-US" sz="1500" dirty="0">
                <a:cs typeface="Arial" panose="020B0604020202020204" pitchFamily="34" charset="0"/>
              </a:rPr>
              <a:t> </a:t>
            </a:r>
            <a:r>
              <a:rPr lang="en-US" sz="1500" u="sng" dirty="0">
                <a:cs typeface="Arial" panose="020B0604020202020204" pitchFamily="34" charset="0"/>
              </a:rPr>
              <a:t>works much the same way Address Resolution Protocol (ARP)</a:t>
            </a:r>
            <a:r>
              <a:rPr lang="en-US" sz="1500" dirty="0">
                <a:cs typeface="Arial" panose="020B0604020202020204" pitchFamily="34" charset="0"/>
              </a:rPr>
              <a:t> works on a LAN. </a:t>
            </a:r>
          </a:p>
          <a:p>
            <a:pPr>
              <a:spcBef>
                <a:spcPts val="375"/>
              </a:spcBef>
              <a:spcAft>
                <a:spcPts val="375"/>
              </a:spcAft>
            </a:pPr>
            <a:r>
              <a:rPr lang="en-US" sz="1500" dirty="0">
                <a:cs typeface="Arial" panose="020B0604020202020204" pitchFamily="34" charset="0"/>
              </a:rPr>
              <a:t>However, with </a:t>
            </a:r>
            <a:r>
              <a:rPr lang="en-US" sz="1500" b="1" dirty="0">
                <a:cs typeface="Arial" panose="020B0604020202020204" pitchFamily="34" charset="0"/>
              </a:rPr>
              <a:t>ARP</a:t>
            </a:r>
            <a:r>
              <a:rPr lang="en-US" sz="1500" dirty="0">
                <a:cs typeface="Arial" panose="020B0604020202020204" pitchFamily="34" charset="0"/>
              </a:rPr>
              <a:t>, the </a:t>
            </a:r>
            <a:r>
              <a:rPr lang="en-US" sz="1500" u="sng" dirty="0">
                <a:cs typeface="Arial" panose="020B0604020202020204" pitchFamily="34" charset="0"/>
              </a:rPr>
              <a:t>device knows the Layer 3 IP address and needs to know the remote data link MAC address.</a:t>
            </a:r>
            <a:r>
              <a:rPr lang="en-US" sz="1500" dirty="0">
                <a:cs typeface="Arial" panose="020B0604020202020204" pitchFamily="34" charset="0"/>
              </a:rPr>
              <a:t> </a:t>
            </a:r>
          </a:p>
          <a:p>
            <a:pPr>
              <a:spcBef>
                <a:spcPts val="375"/>
              </a:spcBef>
              <a:spcAft>
                <a:spcPts val="375"/>
              </a:spcAft>
            </a:pPr>
            <a:r>
              <a:rPr lang="en-US" sz="1500" dirty="0">
                <a:cs typeface="Arial" panose="020B0604020202020204" pitchFamily="34" charset="0"/>
              </a:rPr>
              <a:t>With </a:t>
            </a:r>
            <a:r>
              <a:rPr lang="en-US" sz="1500" b="1" dirty="0">
                <a:cs typeface="Arial" panose="020B0604020202020204" pitchFamily="34" charset="0"/>
              </a:rPr>
              <a:t>Inverse ARP</a:t>
            </a:r>
            <a:r>
              <a:rPr lang="en-US" sz="1500" dirty="0">
                <a:cs typeface="Arial" panose="020B0604020202020204" pitchFamily="34" charset="0"/>
              </a:rPr>
              <a:t>, the </a:t>
            </a:r>
            <a:r>
              <a:rPr lang="en-US" sz="1500" u="sng" dirty="0">
                <a:cs typeface="Arial" panose="020B0604020202020204" pitchFamily="34" charset="0"/>
              </a:rPr>
              <a:t>router knows the Layer 2 address which is the DLCI, but needs to know the remote Layer 3 IP address</a:t>
            </a:r>
            <a:r>
              <a:rPr lang="en-US" sz="1500" dirty="0">
                <a:cs typeface="Arial" panose="020B0604020202020204" pitchFamily="34" charset="0"/>
              </a:rPr>
              <a:t>.</a:t>
            </a:r>
            <a:endParaRPr lang="en-US" sz="1500" dirty="0"/>
          </a:p>
        </p:txBody>
      </p:sp>
      <p:sp>
        <p:nvSpPr>
          <p:cNvPr id="8" name="Slide Number Placeholder 4"/>
          <p:cNvSpPr>
            <a:spLocks noGrp="1"/>
          </p:cNvSpPr>
          <p:nvPr>
            <p:ph type="sldNum" sz="quarter" idx="12"/>
          </p:nvPr>
        </p:nvSpPr>
        <p:spPr/>
        <p:txBody>
          <a:bodyPr/>
          <a:lstStyle/>
          <a:p>
            <a:fld id="{18808536-8771-4436-ACD5-A34747C7996E}" type="slidenum">
              <a:rPr lang="en-US"/>
              <a:pPr/>
              <a:t>45</a:t>
            </a:fld>
            <a:endParaRPr lang="en-US"/>
          </a:p>
        </p:txBody>
      </p:sp>
      <p:pic>
        <p:nvPicPr>
          <p:cNvPr id="7270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857251"/>
            <a:ext cx="4400550" cy="2151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0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3051" y="914401"/>
            <a:ext cx="1193006" cy="635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1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1" y="1771650"/>
            <a:ext cx="535781"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545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523142" y="1"/>
            <a:ext cx="7886700" cy="994172"/>
          </a:xfrm>
        </p:spPr>
        <p:txBody>
          <a:bodyPr/>
          <a:lstStyle/>
          <a:p>
            <a:r>
              <a:rPr lang="en-US" dirty="0"/>
              <a:t>Configuring Frame Relay maps</a:t>
            </a:r>
          </a:p>
        </p:txBody>
      </p:sp>
      <p:sp>
        <p:nvSpPr>
          <p:cNvPr id="109571" name="Rectangle 3"/>
          <p:cNvSpPr>
            <a:spLocks noGrp="1" noChangeArrowheads="1"/>
          </p:cNvSpPr>
          <p:nvPr>
            <p:ph idx="1"/>
          </p:nvPr>
        </p:nvSpPr>
        <p:spPr>
          <a:xfrm>
            <a:off x="1371600" y="1828800"/>
            <a:ext cx="6400800" cy="2857500"/>
          </a:xfrm>
        </p:spPr>
        <p:txBody>
          <a:bodyPr/>
          <a:lstStyle/>
          <a:p>
            <a:r>
              <a:rPr lang="en-US" sz="1500" u="sng" dirty="0">
                <a:cs typeface="Arial" panose="020B0604020202020204" pitchFamily="34" charset="0"/>
              </a:rPr>
              <a:t>If the environment does not support LMI autosensing and Inverse ARP, a Frame Relay map must be manually configured.</a:t>
            </a:r>
            <a:r>
              <a:rPr lang="en-US" sz="1500" dirty="0">
                <a:cs typeface="Arial" panose="020B0604020202020204" pitchFamily="34" charset="0"/>
              </a:rPr>
              <a:t> </a:t>
            </a:r>
          </a:p>
          <a:p>
            <a:r>
              <a:rPr lang="en-US" sz="1500" dirty="0">
                <a:cs typeface="Arial" panose="020B0604020202020204" pitchFamily="34" charset="0"/>
              </a:rPr>
              <a:t>Use the </a:t>
            </a:r>
            <a:r>
              <a:rPr lang="en-US" sz="1500" b="1" dirty="0">
                <a:latin typeface="Courier New" panose="02070309020205020404" pitchFamily="49" charset="0"/>
                <a:cs typeface="Courier New" panose="02070309020205020404" pitchFamily="49" charset="0"/>
              </a:rPr>
              <a:t>frame-relay map</a:t>
            </a:r>
            <a:r>
              <a:rPr lang="en-US" sz="1500" dirty="0">
                <a:cs typeface="Arial" panose="020B0604020202020204" pitchFamily="34" charset="0"/>
              </a:rPr>
              <a:t> command to configure static address mapping. </a:t>
            </a:r>
          </a:p>
          <a:p>
            <a:r>
              <a:rPr lang="en-US" sz="1500" u="sng" dirty="0">
                <a:cs typeface="Arial" panose="020B0604020202020204" pitchFamily="34" charset="0"/>
              </a:rPr>
              <a:t>Once a </a:t>
            </a:r>
            <a:r>
              <a:rPr lang="en-US" sz="1500" b="1" u="sng" dirty="0">
                <a:cs typeface="Arial" panose="020B0604020202020204" pitchFamily="34" charset="0"/>
              </a:rPr>
              <a:t>static map</a:t>
            </a:r>
            <a:r>
              <a:rPr lang="en-US" sz="1500" u="sng" dirty="0">
                <a:cs typeface="Arial" panose="020B0604020202020204" pitchFamily="34" charset="0"/>
              </a:rPr>
              <a:t> for a given DLCI is configured, Inverse ARP is disabled on that DLCI. </a:t>
            </a:r>
          </a:p>
          <a:p>
            <a:r>
              <a:rPr lang="en-US" sz="1500" dirty="0">
                <a:cs typeface="Arial" panose="020B0604020202020204" pitchFamily="34" charset="0"/>
              </a:rPr>
              <a:t>The </a:t>
            </a:r>
            <a:r>
              <a:rPr lang="en-US" sz="1500" b="1" dirty="0">
                <a:latin typeface="Courier New" panose="02070309020205020404" pitchFamily="49" charset="0"/>
                <a:cs typeface="Courier New" panose="02070309020205020404" pitchFamily="49" charset="0"/>
              </a:rPr>
              <a:t>broadcast</a:t>
            </a:r>
            <a:r>
              <a:rPr lang="en-US" sz="1500" dirty="0">
                <a:cs typeface="Arial" panose="020B0604020202020204" pitchFamily="34" charset="0"/>
              </a:rPr>
              <a:t> keyword is commonly used with the </a:t>
            </a:r>
            <a:r>
              <a:rPr lang="en-US" sz="1500" b="1" dirty="0">
                <a:latin typeface="Courier New" panose="02070309020205020404" pitchFamily="49" charset="0"/>
                <a:cs typeface="Courier New" panose="02070309020205020404" pitchFamily="49" charset="0"/>
              </a:rPr>
              <a:t>frame-relay map</a:t>
            </a:r>
            <a:r>
              <a:rPr lang="en-US" sz="1500" dirty="0">
                <a:cs typeface="Arial" panose="020B0604020202020204" pitchFamily="34" charset="0"/>
              </a:rPr>
              <a:t> command. </a:t>
            </a:r>
          </a:p>
          <a:p>
            <a:r>
              <a:rPr lang="en-US" sz="1500" dirty="0">
                <a:cs typeface="Arial" panose="020B0604020202020204" pitchFamily="34" charset="0"/>
              </a:rPr>
              <a:t>The </a:t>
            </a:r>
            <a:r>
              <a:rPr lang="en-US" sz="1500" b="1" dirty="0">
                <a:latin typeface="Courier New" panose="02070309020205020404" pitchFamily="49" charset="0"/>
                <a:cs typeface="Courier New" panose="02070309020205020404" pitchFamily="49" charset="0"/>
              </a:rPr>
              <a:t>broadcast</a:t>
            </a:r>
            <a:r>
              <a:rPr lang="en-US" sz="1500" dirty="0">
                <a:cs typeface="Arial" panose="020B0604020202020204" pitchFamily="34" charset="0"/>
              </a:rPr>
              <a:t> keyword:  </a:t>
            </a:r>
          </a:p>
          <a:p>
            <a:pPr lvl="1"/>
            <a:r>
              <a:rPr lang="en-US" sz="1500" u="sng" dirty="0">
                <a:cs typeface="Arial" panose="020B0604020202020204" pitchFamily="34" charset="0"/>
              </a:rPr>
              <a:t>Forwards broadcasts</a:t>
            </a:r>
            <a:r>
              <a:rPr lang="en-US" sz="1500" dirty="0">
                <a:cs typeface="Arial" panose="020B0604020202020204" pitchFamily="34" charset="0"/>
              </a:rPr>
              <a:t> when multicasting is not enabled.</a:t>
            </a:r>
          </a:p>
        </p:txBody>
      </p:sp>
      <p:sp>
        <p:nvSpPr>
          <p:cNvPr id="6" name="Slide Number Placeholder 4"/>
          <p:cNvSpPr>
            <a:spLocks noGrp="1"/>
          </p:cNvSpPr>
          <p:nvPr>
            <p:ph type="sldNum" sz="quarter" idx="12"/>
          </p:nvPr>
        </p:nvSpPr>
        <p:spPr/>
        <p:txBody>
          <a:bodyPr/>
          <a:lstStyle/>
          <a:p>
            <a:fld id="{2CD6FD7E-E900-435D-AC70-FBE06A728823}" type="slidenum">
              <a:rPr lang="en-US"/>
              <a:pPr/>
              <a:t>46</a:t>
            </a:fld>
            <a:endParaRPr lang="en-US"/>
          </a:p>
        </p:txBody>
      </p:sp>
      <p:sp>
        <p:nvSpPr>
          <p:cNvPr id="109572" name="Rectangle 4"/>
          <p:cNvSpPr>
            <a:spLocks noChangeArrowheads="1"/>
          </p:cNvSpPr>
          <p:nvPr/>
        </p:nvSpPr>
        <p:spPr bwMode="auto">
          <a:xfrm>
            <a:off x="1428750" y="1085850"/>
            <a:ext cx="6400800" cy="571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fontAlgn="base">
              <a:spcBef>
                <a:spcPct val="0"/>
              </a:spcBef>
              <a:spcAft>
                <a:spcPct val="0"/>
              </a:spcAft>
              <a:defRPr sz="2400">
                <a:solidFill>
                  <a:schemeClr val="tx1"/>
                </a:solidFill>
                <a:latin typeface="Times New Roman" panose="02020603050405020304" pitchFamily="18" charset="0"/>
              </a:defRPr>
            </a:lvl6pPr>
            <a:lvl7pPr marL="2971800" indent="-228600" fontAlgn="base">
              <a:spcBef>
                <a:spcPct val="0"/>
              </a:spcBef>
              <a:spcAft>
                <a:spcPct val="0"/>
              </a:spcAft>
              <a:defRPr sz="2400">
                <a:solidFill>
                  <a:schemeClr val="tx1"/>
                </a:solidFill>
                <a:latin typeface="Times New Roman" panose="02020603050405020304" pitchFamily="18" charset="0"/>
              </a:defRPr>
            </a:lvl7pPr>
            <a:lvl8pPr marL="3429000" indent="-228600" fontAlgn="base">
              <a:spcBef>
                <a:spcPct val="0"/>
              </a:spcBef>
              <a:spcAft>
                <a:spcPct val="0"/>
              </a:spcAft>
              <a:defRPr sz="2400">
                <a:solidFill>
                  <a:schemeClr val="tx1"/>
                </a:solidFill>
                <a:latin typeface="Times New Roman" panose="02020603050405020304" pitchFamily="18" charset="0"/>
              </a:defRPr>
            </a:lvl8pPr>
            <a:lvl9pPr marL="3886200" indent="-228600" fontAlgn="base">
              <a:spcBef>
                <a:spcPct val="0"/>
              </a:spcBef>
              <a:spcAft>
                <a:spcPct val="0"/>
              </a:spcAft>
              <a:defRPr sz="2400">
                <a:solidFill>
                  <a:schemeClr val="tx1"/>
                </a:solidFill>
                <a:latin typeface="Times New Roman" panose="02020603050405020304" pitchFamily="18" charset="0"/>
              </a:defRPr>
            </a:lvl9pPr>
          </a:lstStyle>
          <a:p>
            <a:pPr>
              <a:spcBef>
                <a:spcPct val="20000"/>
              </a:spcBef>
              <a:buClr>
                <a:srgbClr val="009999"/>
              </a:buClr>
              <a:buSzPct val="125000"/>
              <a:buFont typeface="Arial" panose="020B0604020202020204" pitchFamily="34" charset="0"/>
              <a:buNone/>
            </a:pPr>
            <a:r>
              <a:rPr lang="en-US" sz="1400" dirty="0">
                <a:latin typeface="Courier New" panose="02070309020205020404" pitchFamily="49" charset="0"/>
                <a:cs typeface="Courier New" panose="02070309020205020404" pitchFamily="49" charset="0"/>
              </a:rPr>
              <a:t>Router(</a:t>
            </a:r>
            <a:r>
              <a:rPr lang="en-US" sz="1400" dirty="0" err="1">
                <a:latin typeface="Courier New" panose="02070309020205020404" pitchFamily="49" charset="0"/>
                <a:cs typeface="Courier New" panose="02070309020205020404" pitchFamily="49" charset="0"/>
              </a:rPr>
              <a:t>config</a:t>
            </a:r>
            <a:r>
              <a:rPr lang="en-US" sz="1400" dirty="0">
                <a:latin typeface="Courier New" panose="02070309020205020404" pitchFamily="49" charset="0"/>
                <a:cs typeface="Courier New" panose="02070309020205020404" pitchFamily="49" charset="0"/>
              </a:rPr>
              <a:t>-if)#frame-relay map </a:t>
            </a:r>
            <a:r>
              <a:rPr lang="en-US" sz="1400" i="1" dirty="0">
                <a:latin typeface="Courier New" panose="02070309020205020404" pitchFamily="49" charset="0"/>
                <a:cs typeface="Courier New" panose="02070309020205020404" pitchFamily="49" charset="0"/>
              </a:rPr>
              <a:t>protocol protocol-address</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dlci</a:t>
            </a:r>
            <a:r>
              <a:rPr lang="en-US" sz="1400" dirty="0">
                <a:latin typeface="Courier New" panose="02070309020205020404" pitchFamily="49" charset="0"/>
                <a:cs typeface="Courier New" panose="02070309020205020404" pitchFamily="49" charset="0"/>
              </a:rPr>
              <a:t> [broadcast] [</a:t>
            </a:r>
            <a:r>
              <a:rPr lang="en-US" sz="1400" dirty="0" err="1">
                <a:latin typeface="Courier New" panose="02070309020205020404" pitchFamily="49" charset="0"/>
                <a:cs typeface="Courier New" panose="02070309020205020404" pitchFamily="49" charset="0"/>
              </a:rPr>
              <a:t>ietf</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cisco</a:t>
            </a:r>
            <a:r>
              <a:rPr lang="en-US" sz="1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7504436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r>
              <a:rPr lang="en-US">
                <a:latin typeface="Courier New" panose="02070309020205020404" pitchFamily="49" charset="0"/>
              </a:rPr>
              <a:t>debug frame-relay lmi</a:t>
            </a:r>
            <a:r>
              <a:rPr lang="en-US"/>
              <a:t> (continued)</a:t>
            </a:r>
          </a:p>
        </p:txBody>
      </p:sp>
      <p:sp>
        <p:nvSpPr>
          <p:cNvPr id="138243" name="Rectangle 3"/>
          <p:cNvSpPr>
            <a:spLocks noGrp="1" noChangeArrowheads="1"/>
          </p:cNvSpPr>
          <p:nvPr>
            <p:ph idx="1"/>
          </p:nvPr>
        </p:nvSpPr>
        <p:spPr>
          <a:xfrm>
            <a:off x="1428750" y="2457450"/>
            <a:ext cx="6400800" cy="2457450"/>
          </a:xfrm>
        </p:spPr>
        <p:txBody>
          <a:bodyPr/>
          <a:lstStyle/>
          <a:p>
            <a:pPr>
              <a:lnSpc>
                <a:spcPct val="90000"/>
              </a:lnSpc>
              <a:buFont typeface="Arial" panose="020B0604020202020204" pitchFamily="34" charset="0"/>
              <a:buNone/>
            </a:pPr>
            <a:r>
              <a:rPr lang="en-US" sz="1400" b="1" dirty="0">
                <a:cs typeface="Arial" panose="020B0604020202020204" pitchFamily="34" charset="0"/>
              </a:rPr>
              <a:t>FYI ONLY</a:t>
            </a:r>
          </a:p>
          <a:p>
            <a:pPr>
              <a:lnSpc>
                <a:spcPct val="90000"/>
              </a:lnSpc>
            </a:pPr>
            <a:r>
              <a:rPr lang="en-US" sz="1400" dirty="0">
                <a:cs typeface="Arial" panose="020B0604020202020204" pitchFamily="34" charset="0"/>
              </a:rPr>
              <a:t>The possible values of the status field are as follows: </a:t>
            </a:r>
            <a:endParaRPr lang="en-US" sz="1400" dirty="0"/>
          </a:p>
          <a:p>
            <a:pPr>
              <a:lnSpc>
                <a:spcPct val="90000"/>
              </a:lnSpc>
            </a:pPr>
            <a:r>
              <a:rPr lang="en-US" sz="1400" b="1" dirty="0">
                <a:cs typeface="Arial" panose="020B0604020202020204" pitchFamily="34" charset="0"/>
              </a:rPr>
              <a:t>0x0</a:t>
            </a:r>
            <a:r>
              <a:rPr lang="en-US" sz="1400" dirty="0">
                <a:cs typeface="Arial" panose="020B0604020202020204" pitchFamily="34" charset="0"/>
              </a:rPr>
              <a:t> – Added/inactive means that the switch has this DLCI programmed but for some reason it is not usable. The reason could possibly be the other end of the PVC is down. </a:t>
            </a:r>
            <a:endParaRPr lang="en-US" sz="1400" dirty="0"/>
          </a:p>
          <a:p>
            <a:pPr>
              <a:lnSpc>
                <a:spcPct val="90000"/>
              </a:lnSpc>
            </a:pPr>
            <a:r>
              <a:rPr lang="en-US" sz="1400" b="1" dirty="0">
                <a:cs typeface="Arial" panose="020B0604020202020204" pitchFamily="34" charset="0"/>
              </a:rPr>
              <a:t>0x2</a:t>
            </a:r>
            <a:r>
              <a:rPr lang="en-US" sz="1400" dirty="0">
                <a:cs typeface="Arial" panose="020B0604020202020204" pitchFamily="34" charset="0"/>
              </a:rPr>
              <a:t> – Added/active means the Frame Relay switch has the DLCI and everything is operational. </a:t>
            </a:r>
            <a:endParaRPr lang="en-US" sz="1400" dirty="0"/>
          </a:p>
          <a:p>
            <a:pPr>
              <a:lnSpc>
                <a:spcPct val="90000"/>
              </a:lnSpc>
            </a:pPr>
            <a:r>
              <a:rPr lang="en-US" sz="1400" b="1" dirty="0">
                <a:cs typeface="Arial" panose="020B0604020202020204" pitchFamily="34" charset="0"/>
              </a:rPr>
              <a:t>0x4</a:t>
            </a:r>
            <a:r>
              <a:rPr lang="en-US" sz="1400" dirty="0">
                <a:cs typeface="Arial" panose="020B0604020202020204" pitchFamily="34" charset="0"/>
              </a:rPr>
              <a:t> – Deleted means that the Frame Relay switch does not have this DLCI programmed for the router, but that it was programmed at some point in the past. This could also be caused by the DLCIs being reversed on the router, or by the PVC being deleted by the service provider in the Frame Relay cloud.</a:t>
            </a:r>
            <a:r>
              <a:rPr lang="en-US" sz="1400" dirty="0"/>
              <a:t> </a:t>
            </a:r>
          </a:p>
        </p:txBody>
      </p:sp>
      <p:sp>
        <p:nvSpPr>
          <p:cNvPr id="6" name="Slide Number Placeholder 4"/>
          <p:cNvSpPr>
            <a:spLocks noGrp="1"/>
          </p:cNvSpPr>
          <p:nvPr>
            <p:ph type="sldNum" sz="quarter" idx="12"/>
          </p:nvPr>
        </p:nvSpPr>
        <p:spPr/>
        <p:txBody>
          <a:bodyPr/>
          <a:lstStyle/>
          <a:p>
            <a:fld id="{3A47B8AB-7870-4ED7-8FCD-09A245F5AE6B}" type="slidenum">
              <a:rPr lang="en-US"/>
              <a:pPr/>
              <a:t>47</a:t>
            </a:fld>
            <a:endParaRPr lang="en-US"/>
          </a:p>
        </p:txBody>
      </p:sp>
      <p:pic>
        <p:nvPicPr>
          <p:cNvPr id="1382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314450"/>
            <a:ext cx="6286500" cy="95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84526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1428750" y="114300"/>
            <a:ext cx="6343650" cy="400050"/>
          </a:xfrm>
        </p:spPr>
        <p:txBody>
          <a:bodyPr>
            <a:normAutofit fontScale="90000"/>
          </a:bodyPr>
          <a:lstStyle/>
          <a:p>
            <a:r>
              <a:rPr lang="en-US"/>
              <a:t>Frame Relay Topologies</a:t>
            </a:r>
          </a:p>
        </p:txBody>
      </p:sp>
      <p:sp>
        <p:nvSpPr>
          <p:cNvPr id="5" name="Slide Number Placeholder 3"/>
          <p:cNvSpPr>
            <a:spLocks noGrp="1"/>
          </p:cNvSpPr>
          <p:nvPr>
            <p:ph type="sldNum" sz="quarter" idx="12"/>
          </p:nvPr>
        </p:nvSpPr>
        <p:spPr/>
        <p:txBody>
          <a:bodyPr/>
          <a:lstStyle/>
          <a:p>
            <a:fld id="{85B34641-61E5-4638-A3AB-49E517700E6E}" type="slidenum">
              <a:rPr lang="en-US"/>
              <a:pPr/>
              <a:t>48</a:t>
            </a:fld>
            <a:endParaRPr lang="en-US"/>
          </a:p>
        </p:txBody>
      </p:sp>
      <p:pic>
        <p:nvPicPr>
          <p:cNvPr id="788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1" y="971550"/>
            <a:ext cx="5564981" cy="3957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47286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1428750" y="114300"/>
            <a:ext cx="3829050" cy="457200"/>
          </a:xfrm>
        </p:spPr>
        <p:txBody>
          <a:bodyPr>
            <a:normAutofit fontScale="90000"/>
          </a:bodyPr>
          <a:lstStyle/>
          <a:p>
            <a:r>
              <a:rPr lang="en-US"/>
              <a:t>NBMA – Non Broadcast Multiple Access</a:t>
            </a:r>
          </a:p>
        </p:txBody>
      </p:sp>
      <p:sp>
        <p:nvSpPr>
          <p:cNvPr id="118787" name="Rectangle 3"/>
          <p:cNvSpPr>
            <a:spLocks noGrp="1" noChangeArrowheads="1"/>
          </p:cNvSpPr>
          <p:nvPr>
            <p:ph idx="1"/>
          </p:nvPr>
        </p:nvSpPr>
        <p:spPr>
          <a:xfrm>
            <a:off x="1428750" y="2000250"/>
            <a:ext cx="6400800" cy="2914650"/>
          </a:xfrm>
        </p:spPr>
        <p:txBody>
          <a:bodyPr/>
          <a:lstStyle/>
          <a:p>
            <a:pPr>
              <a:lnSpc>
                <a:spcPct val="90000"/>
              </a:lnSpc>
            </a:pPr>
            <a:r>
              <a:rPr lang="en-US" sz="1500" dirty="0">
                <a:solidFill>
                  <a:srgbClr val="000000"/>
                </a:solidFill>
              </a:rPr>
              <a:t>An </a:t>
            </a:r>
            <a:r>
              <a:rPr lang="en-US" sz="1500" b="1" dirty="0">
                <a:solidFill>
                  <a:srgbClr val="000000"/>
                </a:solidFill>
              </a:rPr>
              <a:t>NBMA network</a:t>
            </a:r>
            <a:r>
              <a:rPr lang="en-US" sz="1500" dirty="0">
                <a:solidFill>
                  <a:srgbClr val="000000"/>
                </a:solidFill>
              </a:rPr>
              <a:t> is the </a:t>
            </a:r>
            <a:r>
              <a:rPr lang="en-US" sz="1500" u="sng" dirty="0">
                <a:solidFill>
                  <a:srgbClr val="000000"/>
                </a:solidFill>
              </a:rPr>
              <a:t>opposite of a broadcast network</a:t>
            </a:r>
            <a:r>
              <a:rPr lang="en-US" sz="1500" dirty="0">
                <a:solidFill>
                  <a:srgbClr val="000000"/>
                </a:solidFill>
              </a:rPr>
              <a:t>. </a:t>
            </a:r>
          </a:p>
          <a:p>
            <a:pPr>
              <a:lnSpc>
                <a:spcPct val="90000"/>
              </a:lnSpc>
            </a:pPr>
            <a:r>
              <a:rPr lang="en-US" sz="1500" dirty="0">
                <a:solidFill>
                  <a:srgbClr val="000000"/>
                </a:solidFill>
              </a:rPr>
              <a:t>On a </a:t>
            </a:r>
            <a:r>
              <a:rPr lang="en-US" sz="1500" b="1" dirty="0">
                <a:solidFill>
                  <a:srgbClr val="000000"/>
                </a:solidFill>
              </a:rPr>
              <a:t>broadcast network</a:t>
            </a:r>
            <a:r>
              <a:rPr lang="en-US" sz="1500" dirty="0">
                <a:solidFill>
                  <a:srgbClr val="000000"/>
                </a:solidFill>
              </a:rPr>
              <a:t>, multiple computers and devices are attached to a shared network cable or other medium. When one computer transmits frames, all nodes on the network "listen" to the frames, but only the node to which the frames are addressed actually receives the frames. Thus, the frames are broadcast.</a:t>
            </a:r>
          </a:p>
          <a:p>
            <a:pPr>
              <a:lnSpc>
                <a:spcPct val="90000"/>
              </a:lnSpc>
            </a:pPr>
            <a:r>
              <a:rPr lang="en-US" sz="1500" dirty="0">
                <a:solidFill>
                  <a:srgbClr val="000000"/>
                </a:solidFill>
              </a:rPr>
              <a:t>A </a:t>
            </a:r>
            <a:r>
              <a:rPr lang="en-US" sz="1500" b="1" dirty="0" err="1">
                <a:solidFill>
                  <a:srgbClr val="000000"/>
                </a:solidFill>
              </a:rPr>
              <a:t>nonbroadcast</a:t>
            </a:r>
            <a:r>
              <a:rPr lang="en-US" sz="1500" b="1" dirty="0">
                <a:solidFill>
                  <a:srgbClr val="000000"/>
                </a:solidFill>
              </a:rPr>
              <a:t> multiple access network</a:t>
            </a:r>
            <a:r>
              <a:rPr lang="en-US" sz="1500" dirty="0">
                <a:solidFill>
                  <a:srgbClr val="000000"/>
                </a:solidFill>
              </a:rPr>
              <a:t> is a network to which </a:t>
            </a:r>
            <a:r>
              <a:rPr lang="en-US" sz="1500" u="sng" dirty="0">
                <a:solidFill>
                  <a:srgbClr val="000000"/>
                </a:solidFill>
              </a:rPr>
              <a:t>multiple computers and devices are attached, but data is transmitted directly from one computer to another over a virtual circuit or across a switching fabric</a:t>
            </a:r>
            <a:r>
              <a:rPr lang="en-US" sz="1500" dirty="0">
                <a:solidFill>
                  <a:srgbClr val="000000"/>
                </a:solidFill>
              </a:rPr>
              <a:t>. The most common examples of </a:t>
            </a:r>
            <a:r>
              <a:rPr lang="en-US" sz="1500" dirty="0" err="1">
                <a:solidFill>
                  <a:srgbClr val="000000"/>
                </a:solidFill>
              </a:rPr>
              <a:t>nonbroadcast</a:t>
            </a:r>
            <a:r>
              <a:rPr lang="en-US" sz="1500" dirty="0">
                <a:solidFill>
                  <a:srgbClr val="000000"/>
                </a:solidFill>
              </a:rPr>
              <a:t> network media include ATM (Asynchronous Transfer Mode), frame relay, and X.25.</a:t>
            </a:r>
          </a:p>
          <a:p>
            <a:pPr>
              <a:lnSpc>
                <a:spcPct val="90000"/>
              </a:lnSpc>
            </a:pPr>
            <a:r>
              <a:rPr lang="en-US" sz="1500" dirty="0"/>
              <a:t>http://www.linktionary.com/</a:t>
            </a:r>
          </a:p>
        </p:txBody>
      </p:sp>
      <p:sp>
        <p:nvSpPr>
          <p:cNvPr id="7" name="Slide Number Placeholder 4"/>
          <p:cNvSpPr>
            <a:spLocks noGrp="1"/>
          </p:cNvSpPr>
          <p:nvPr>
            <p:ph type="sldNum" sz="quarter" idx="12"/>
          </p:nvPr>
        </p:nvSpPr>
        <p:spPr/>
        <p:txBody>
          <a:bodyPr/>
          <a:lstStyle/>
          <a:p>
            <a:fld id="{89A705B5-E317-4649-924A-C226EFB09974}" type="slidenum">
              <a:rPr lang="en-US"/>
              <a:pPr/>
              <a:t>49</a:t>
            </a:fld>
            <a:endParaRPr lang="en-US"/>
          </a:p>
        </p:txBody>
      </p:sp>
      <p:pic>
        <p:nvPicPr>
          <p:cNvPr id="1187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1"/>
            <a:ext cx="2743200" cy="1951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8789" name="Text Box 5"/>
          <p:cNvSpPr txBox="1">
            <a:spLocks noChangeArrowheads="1"/>
          </p:cNvSpPr>
          <p:nvPr/>
        </p:nvSpPr>
        <p:spPr bwMode="auto">
          <a:xfrm>
            <a:off x="1485900" y="857251"/>
            <a:ext cx="3657600" cy="1146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a:solidFill>
                  <a:srgbClr val="FF0000"/>
                </a:solidFill>
                <a:latin typeface="Arial" panose="020B0604020202020204" pitchFamily="34" charset="0"/>
              </a:rPr>
              <a:t>Frames between two routers are only seen by those two devices (non broadcast).  Similar to a LAN, multiple computers have access to the same network and potentially to each other (multiple access).</a:t>
            </a:r>
          </a:p>
        </p:txBody>
      </p:sp>
    </p:spTree>
    <p:extLst>
      <p:ext uri="{BB962C8B-B14F-4D97-AF65-F5344CB8AC3E}">
        <p14:creationId xmlns:p14="http://schemas.microsoft.com/office/powerpoint/2010/main" val="3332310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2" name="Google Shape;102;p17"/>
          <p:cNvSpPr txBox="1"/>
          <p:nvPr/>
        </p:nvSpPr>
        <p:spPr>
          <a:xfrm>
            <a:off x="232800" y="4510925"/>
            <a:ext cx="7626600" cy="26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latin typeface="Cambria"/>
                <a:ea typeface="Cambria"/>
                <a:cs typeface="Cambria"/>
                <a:sym typeface="Cambria"/>
              </a:rPr>
              <a:t>Source: Douglas E. Comer, Internetworking with TCP/IP, Principles, protocols, and architecture,Vol 1 5th Edition,2006 </a:t>
            </a:r>
            <a:endParaRPr sz="1000">
              <a:latin typeface="Cambria"/>
              <a:ea typeface="Cambria"/>
              <a:cs typeface="Cambria"/>
              <a:sym typeface="Cambria"/>
            </a:endParaRPr>
          </a:p>
        </p:txBody>
      </p:sp>
      <p:sp>
        <p:nvSpPr>
          <p:cNvPr id="103" name="Google Shape;103;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5</a:t>
            </a:fld>
            <a:endParaRPr/>
          </a:p>
        </p:txBody>
      </p:sp>
      <p:pic>
        <p:nvPicPr>
          <p:cNvPr id="105" name="Google Shape;105;p17"/>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106" name="Google Shape;106;p17"/>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mbria"/>
                <a:ea typeface="Cambria"/>
                <a:cs typeface="Cambria"/>
                <a:sym typeface="Cambria"/>
              </a:rPr>
              <a:t>18CSC302J- School of Computing (Odd sem 2020)</a:t>
            </a:r>
            <a:endParaRPr sz="1000">
              <a:latin typeface="Cambria"/>
              <a:ea typeface="Cambria"/>
              <a:cs typeface="Cambria"/>
              <a:sym typeface="Cambria"/>
            </a:endParaRPr>
          </a:p>
        </p:txBody>
      </p:sp>
      <p:sp>
        <p:nvSpPr>
          <p:cNvPr id="13" name="Rectangle 3"/>
          <p:cNvSpPr>
            <a:spLocks noGrp="1" noChangeArrowheads="1"/>
          </p:cNvSpPr>
          <p:nvPr>
            <p:ph type="body" idx="1"/>
          </p:nvPr>
        </p:nvSpPr>
        <p:spPr>
          <a:xfrm>
            <a:off x="373116" y="465083"/>
            <a:ext cx="8229600" cy="1489840"/>
          </a:xfrm>
        </p:spPr>
        <p:txBody>
          <a:bodyPr/>
          <a:lstStyle/>
          <a:p>
            <a:pPr>
              <a:buClrTx/>
            </a:pPr>
            <a:r>
              <a:rPr lang="en-US" altLang="ko-KR" sz="1400" dirty="0">
                <a:solidFill>
                  <a:srgbClr val="0A0806"/>
                </a:solidFill>
                <a:latin typeface="Cambria" pitchFamily="18" charset="0"/>
                <a:ea typeface="Cambria" pitchFamily="18" charset="0"/>
              </a:rPr>
              <a:t>voice : channel 0 is reserved for voice </a:t>
            </a:r>
          </a:p>
          <a:p>
            <a:pPr>
              <a:buClrTx/>
            </a:pPr>
            <a:r>
              <a:rPr lang="en-US" altLang="ko-KR" sz="1400" dirty="0">
                <a:solidFill>
                  <a:srgbClr val="0A0806"/>
                </a:solidFill>
                <a:latin typeface="Cambria" pitchFamily="18" charset="0"/>
                <a:ea typeface="Cambria" pitchFamily="18" charset="0"/>
              </a:rPr>
              <a:t>Idle  : channel 1 to 5 are not used; gap between voice and data </a:t>
            </a:r>
            <a:r>
              <a:rPr lang="en-US" altLang="ko-KR" sz="1400" dirty="0" err="1">
                <a:solidFill>
                  <a:srgbClr val="0A0806"/>
                </a:solidFill>
                <a:latin typeface="Cambria" pitchFamily="18" charset="0"/>
                <a:ea typeface="Cambria" pitchFamily="18" charset="0"/>
              </a:rPr>
              <a:t>communicaiton</a:t>
            </a:r>
            <a:endParaRPr lang="en-US" altLang="ko-KR" sz="1400" dirty="0">
              <a:solidFill>
                <a:srgbClr val="0A0806"/>
              </a:solidFill>
              <a:latin typeface="Cambria" pitchFamily="18" charset="0"/>
              <a:ea typeface="Cambria" pitchFamily="18" charset="0"/>
            </a:endParaRPr>
          </a:p>
          <a:p>
            <a:pPr>
              <a:buClrTx/>
            </a:pPr>
            <a:r>
              <a:rPr lang="en-US" altLang="ko-KR" sz="1400" dirty="0">
                <a:solidFill>
                  <a:srgbClr val="0A0806"/>
                </a:solidFill>
                <a:latin typeface="Cambria" pitchFamily="18" charset="0"/>
                <a:ea typeface="Cambria" pitchFamily="18" charset="0"/>
              </a:rPr>
              <a:t>Upstream data and control : channels 6 to 30 (25channels); one channel for control</a:t>
            </a:r>
          </a:p>
          <a:p>
            <a:pPr>
              <a:buClrTx/>
            </a:pPr>
            <a:r>
              <a:rPr lang="en-US" altLang="ko-KR" sz="1400" dirty="0">
                <a:solidFill>
                  <a:srgbClr val="0A0806"/>
                </a:solidFill>
                <a:latin typeface="Cambria" pitchFamily="18" charset="0"/>
                <a:ea typeface="Cambria" pitchFamily="18" charset="0"/>
              </a:rPr>
              <a:t>Downstream data and control : channels 31 to 255(225 channels); 13.4 Mbps; one channel for control</a:t>
            </a:r>
          </a:p>
          <a:p>
            <a:pPr>
              <a:buClrTx/>
            </a:pPr>
            <a:endParaRPr lang="en-US" altLang="ko-KR" sz="1400" dirty="0">
              <a:solidFill>
                <a:srgbClr val="0A0806"/>
              </a:solidFill>
              <a:latin typeface="Cambria" pitchFamily="18" charset="0"/>
              <a:ea typeface="Cambria" pitchFamily="18" charset="0"/>
            </a:endParaRPr>
          </a:p>
        </p:txBody>
      </p:sp>
      <p:pic>
        <p:nvPicPr>
          <p:cNvPr id="14" name="Picture 4"/>
          <p:cNvPicPr>
            <a:picLocks noChangeAspect="1" noChangeArrowheads="1"/>
          </p:cNvPicPr>
          <p:nvPr/>
        </p:nvPicPr>
        <p:blipFill>
          <a:blip r:embed="rId4"/>
          <a:srcRect/>
          <a:stretch>
            <a:fillRect/>
          </a:stretch>
        </p:blipFill>
        <p:spPr bwMode="auto">
          <a:xfrm>
            <a:off x="537897" y="2039937"/>
            <a:ext cx="7577503" cy="21256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1428750" y="114300"/>
            <a:ext cx="2743200" cy="457200"/>
          </a:xfrm>
        </p:spPr>
        <p:txBody>
          <a:bodyPr>
            <a:normAutofit fontScale="90000"/>
          </a:bodyPr>
          <a:lstStyle/>
          <a:p>
            <a:r>
              <a:rPr lang="en-US"/>
              <a:t>Star Topology</a:t>
            </a:r>
          </a:p>
        </p:txBody>
      </p:sp>
      <p:sp>
        <p:nvSpPr>
          <p:cNvPr id="119811" name="Rectangle 3"/>
          <p:cNvSpPr>
            <a:spLocks noGrp="1" noChangeArrowheads="1"/>
          </p:cNvSpPr>
          <p:nvPr>
            <p:ph idx="1"/>
          </p:nvPr>
        </p:nvSpPr>
        <p:spPr>
          <a:xfrm>
            <a:off x="1428750" y="2743200"/>
            <a:ext cx="6400800" cy="2171700"/>
          </a:xfrm>
        </p:spPr>
        <p:txBody>
          <a:bodyPr/>
          <a:lstStyle/>
          <a:p>
            <a:pPr>
              <a:lnSpc>
                <a:spcPct val="90000"/>
              </a:lnSpc>
            </a:pPr>
            <a:r>
              <a:rPr lang="en-US" sz="1500" dirty="0">
                <a:cs typeface="Arial" panose="020B0604020202020204" pitchFamily="34" charset="0"/>
              </a:rPr>
              <a:t>A star topology, also known as a hub and spoke configuration, is the most popular Frame Relay network topology because it is the most cost-effective. </a:t>
            </a:r>
          </a:p>
          <a:p>
            <a:pPr>
              <a:lnSpc>
                <a:spcPct val="90000"/>
              </a:lnSpc>
            </a:pPr>
            <a:r>
              <a:rPr lang="en-US" sz="1500" dirty="0">
                <a:cs typeface="Arial" panose="020B0604020202020204" pitchFamily="34" charset="0"/>
              </a:rPr>
              <a:t>In this topology, remote sites are connected to a central site that generally provides a service or application. </a:t>
            </a:r>
          </a:p>
          <a:p>
            <a:pPr>
              <a:lnSpc>
                <a:spcPct val="90000"/>
              </a:lnSpc>
            </a:pPr>
            <a:r>
              <a:rPr lang="en-US" sz="1500" dirty="0">
                <a:cs typeface="Arial" panose="020B0604020202020204" pitchFamily="34" charset="0"/>
              </a:rPr>
              <a:t>This is the least expensive topology because it requires the fewest PVCs. </a:t>
            </a:r>
          </a:p>
          <a:p>
            <a:pPr>
              <a:lnSpc>
                <a:spcPct val="90000"/>
              </a:lnSpc>
            </a:pPr>
            <a:r>
              <a:rPr lang="en-US" sz="1500" dirty="0">
                <a:cs typeface="Arial" panose="020B0604020202020204" pitchFamily="34" charset="0"/>
              </a:rPr>
              <a:t>In this example, the central router provides a multipoint connection, because it is typically using a single interface to interconnect multiple PVCs.</a:t>
            </a:r>
            <a:endParaRPr lang="en-US" sz="1500" dirty="0"/>
          </a:p>
        </p:txBody>
      </p:sp>
      <p:sp>
        <p:nvSpPr>
          <p:cNvPr id="6" name="Slide Number Placeholder 4"/>
          <p:cNvSpPr>
            <a:spLocks noGrp="1"/>
          </p:cNvSpPr>
          <p:nvPr>
            <p:ph type="sldNum" sz="quarter" idx="12"/>
          </p:nvPr>
        </p:nvSpPr>
        <p:spPr/>
        <p:txBody>
          <a:bodyPr/>
          <a:lstStyle/>
          <a:p>
            <a:fld id="{17C773E5-D5AF-4BBA-80A8-47AD05ADF601}" type="slidenum">
              <a:rPr lang="en-US"/>
              <a:pPr/>
              <a:t>50</a:t>
            </a:fld>
            <a:endParaRPr lang="en-US"/>
          </a:p>
        </p:txBody>
      </p:sp>
      <p:pic>
        <p:nvPicPr>
          <p:cNvPr id="1198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0" y="1"/>
            <a:ext cx="3714750" cy="264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541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1428750" y="114300"/>
            <a:ext cx="2743200" cy="457200"/>
          </a:xfrm>
        </p:spPr>
        <p:txBody>
          <a:bodyPr>
            <a:normAutofit fontScale="90000"/>
          </a:bodyPr>
          <a:lstStyle/>
          <a:p>
            <a:r>
              <a:rPr lang="en-US"/>
              <a:t>Full Mesh</a:t>
            </a:r>
          </a:p>
        </p:txBody>
      </p:sp>
      <p:sp>
        <p:nvSpPr>
          <p:cNvPr id="120835" name="Rectangle 3"/>
          <p:cNvSpPr>
            <a:spLocks noGrp="1" noChangeArrowheads="1"/>
          </p:cNvSpPr>
          <p:nvPr>
            <p:ph idx="1"/>
          </p:nvPr>
        </p:nvSpPr>
        <p:spPr>
          <a:xfrm>
            <a:off x="1428750" y="2857500"/>
            <a:ext cx="6400800" cy="2114550"/>
          </a:xfrm>
        </p:spPr>
        <p:txBody>
          <a:bodyPr>
            <a:normAutofit fontScale="92500" lnSpcReduction="10000"/>
          </a:bodyPr>
          <a:lstStyle/>
          <a:p>
            <a:pPr>
              <a:lnSpc>
                <a:spcPct val="90000"/>
              </a:lnSpc>
            </a:pPr>
            <a:r>
              <a:rPr lang="en-US" sz="1500" dirty="0">
                <a:cs typeface="Arial" panose="020B0604020202020204" pitchFamily="34" charset="0"/>
              </a:rPr>
              <a:t>In a full mesh topology, all routers have PVCs to all other destinations. </a:t>
            </a:r>
          </a:p>
          <a:p>
            <a:pPr>
              <a:lnSpc>
                <a:spcPct val="90000"/>
              </a:lnSpc>
            </a:pPr>
            <a:r>
              <a:rPr lang="en-US" sz="1500" dirty="0">
                <a:cs typeface="Arial" panose="020B0604020202020204" pitchFamily="34" charset="0"/>
              </a:rPr>
              <a:t>This method, although more costly than hub and spoke, provides direct connections from each site to all other sites and allows for redundancy. </a:t>
            </a:r>
          </a:p>
          <a:p>
            <a:pPr>
              <a:lnSpc>
                <a:spcPct val="90000"/>
              </a:lnSpc>
            </a:pPr>
            <a:r>
              <a:rPr lang="en-US" sz="1500" dirty="0">
                <a:cs typeface="Arial" panose="020B0604020202020204" pitchFamily="34" charset="0"/>
              </a:rPr>
              <a:t>For example, when one link goes down, a router at site A can reroute traffic through site C. </a:t>
            </a:r>
          </a:p>
          <a:p>
            <a:pPr>
              <a:lnSpc>
                <a:spcPct val="90000"/>
              </a:lnSpc>
            </a:pPr>
            <a:r>
              <a:rPr lang="en-US" sz="1500" dirty="0">
                <a:cs typeface="Arial" panose="020B0604020202020204" pitchFamily="34" charset="0"/>
              </a:rPr>
              <a:t>As the number of nodes in the full mesh topology increases, the topology becomes increasingly more expensive. </a:t>
            </a:r>
          </a:p>
          <a:p>
            <a:pPr>
              <a:lnSpc>
                <a:spcPct val="90000"/>
              </a:lnSpc>
            </a:pPr>
            <a:r>
              <a:rPr lang="en-US" sz="1500" dirty="0">
                <a:cs typeface="Arial" panose="020B0604020202020204" pitchFamily="34" charset="0"/>
              </a:rPr>
              <a:t>The formula to calculate the total number of PVCs with a fully meshed WAN is [n(n - 1)]/2, where n is the number of nodes.</a:t>
            </a:r>
            <a:endParaRPr lang="en-US" sz="1500" dirty="0"/>
          </a:p>
        </p:txBody>
      </p:sp>
      <p:sp>
        <p:nvSpPr>
          <p:cNvPr id="7" name="Slide Number Placeholder 4"/>
          <p:cNvSpPr>
            <a:spLocks noGrp="1"/>
          </p:cNvSpPr>
          <p:nvPr>
            <p:ph type="sldNum" sz="quarter" idx="12"/>
          </p:nvPr>
        </p:nvSpPr>
        <p:spPr/>
        <p:txBody>
          <a:bodyPr/>
          <a:lstStyle/>
          <a:p>
            <a:fld id="{5FDEE6AC-FE08-44EE-B625-F228CCA1E045}" type="slidenum">
              <a:rPr lang="en-US"/>
              <a:pPr/>
              <a:t>51</a:t>
            </a:fld>
            <a:endParaRPr lang="en-US"/>
          </a:p>
        </p:txBody>
      </p:sp>
      <p:pic>
        <p:nvPicPr>
          <p:cNvPr id="1208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0" y="1"/>
            <a:ext cx="3714750" cy="264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0837" name="Rectangle 5"/>
          <p:cNvSpPr>
            <a:spLocks noChangeArrowheads="1"/>
          </p:cNvSpPr>
          <p:nvPr/>
        </p:nvSpPr>
        <p:spPr bwMode="auto">
          <a:xfrm>
            <a:off x="1428750" y="800100"/>
            <a:ext cx="2800350" cy="20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fontAlgn="base">
              <a:spcBef>
                <a:spcPct val="0"/>
              </a:spcBef>
              <a:spcAft>
                <a:spcPct val="0"/>
              </a:spcAft>
              <a:defRPr sz="2400">
                <a:solidFill>
                  <a:schemeClr val="tx1"/>
                </a:solidFill>
                <a:latin typeface="Times New Roman" panose="02020603050405020304" pitchFamily="18" charset="0"/>
              </a:defRPr>
            </a:lvl6pPr>
            <a:lvl7pPr marL="2971800" indent="-228600" fontAlgn="base">
              <a:spcBef>
                <a:spcPct val="0"/>
              </a:spcBef>
              <a:spcAft>
                <a:spcPct val="0"/>
              </a:spcAft>
              <a:defRPr sz="2400">
                <a:solidFill>
                  <a:schemeClr val="tx1"/>
                </a:solidFill>
                <a:latin typeface="Times New Roman" panose="02020603050405020304" pitchFamily="18" charset="0"/>
              </a:defRPr>
            </a:lvl7pPr>
            <a:lvl8pPr marL="3429000" indent="-228600" fontAlgn="base">
              <a:spcBef>
                <a:spcPct val="0"/>
              </a:spcBef>
              <a:spcAft>
                <a:spcPct val="0"/>
              </a:spcAft>
              <a:defRPr sz="2400">
                <a:solidFill>
                  <a:schemeClr val="tx1"/>
                </a:solidFill>
                <a:latin typeface="Times New Roman" panose="02020603050405020304" pitchFamily="18" charset="0"/>
              </a:defRPr>
            </a:lvl8pPr>
            <a:lvl9pPr marL="3886200" indent="-228600" fontAlgn="base">
              <a:spcBef>
                <a:spcPct val="0"/>
              </a:spcBef>
              <a:spcAft>
                <a:spcPct val="0"/>
              </a:spcAft>
              <a:defRPr sz="2400">
                <a:solidFill>
                  <a:schemeClr val="tx1"/>
                </a:solidFill>
                <a:latin typeface="Times New Roman" panose="02020603050405020304" pitchFamily="18" charset="0"/>
              </a:defRPr>
            </a:lvl9pPr>
          </a:lstStyle>
          <a:p>
            <a:pPr>
              <a:spcBef>
                <a:spcPct val="20000"/>
              </a:spcBef>
              <a:buClr>
                <a:srgbClr val="009999"/>
              </a:buClr>
              <a:buSzPct val="125000"/>
              <a:buFont typeface="Arial" panose="020B0604020202020204" pitchFamily="34" charset="0"/>
              <a:buNone/>
            </a:pPr>
            <a:r>
              <a:rPr lang="en-US" sz="1200" dirty="0">
                <a:latin typeface="Arial" panose="020B0604020202020204" pitchFamily="34" charset="0"/>
              </a:rPr>
              <a:t>Full Mesh Topology</a:t>
            </a:r>
          </a:p>
          <a:p>
            <a:pPr>
              <a:spcBef>
                <a:spcPct val="20000"/>
              </a:spcBef>
              <a:buClr>
                <a:srgbClr val="009999"/>
              </a:buClr>
              <a:buSzPct val="125000"/>
              <a:buFont typeface="Arial" panose="020B0604020202020204" pitchFamily="34" charset="0"/>
              <a:buNone/>
            </a:pPr>
            <a:r>
              <a:rPr lang="en-US" sz="1200" dirty="0">
                <a:latin typeface="Arial" panose="020B0604020202020204" pitchFamily="34" charset="0"/>
              </a:rPr>
              <a:t>Number of              Number of</a:t>
            </a:r>
          </a:p>
          <a:p>
            <a:pPr>
              <a:spcBef>
                <a:spcPct val="20000"/>
              </a:spcBef>
              <a:buClr>
                <a:srgbClr val="009999"/>
              </a:buClr>
              <a:buSzPct val="125000"/>
              <a:buFont typeface="Arial" panose="020B0604020202020204" pitchFamily="34" charset="0"/>
              <a:buNone/>
            </a:pPr>
            <a:r>
              <a:rPr lang="en-US" sz="1200" dirty="0">
                <a:latin typeface="Arial" panose="020B0604020202020204" pitchFamily="34" charset="0"/>
              </a:rPr>
              <a:t>Connections            PVCs</a:t>
            </a:r>
          </a:p>
          <a:p>
            <a:pPr>
              <a:spcBef>
                <a:spcPct val="20000"/>
              </a:spcBef>
              <a:buClr>
                <a:srgbClr val="009999"/>
              </a:buClr>
              <a:buSzPct val="125000"/>
              <a:buFont typeface="Arial" panose="020B0604020202020204" pitchFamily="34" charset="0"/>
              <a:buNone/>
            </a:pPr>
            <a:r>
              <a:rPr lang="en-US" sz="1200" dirty="0">
                <a:latin typeface="Arial" panose="020B0604020202020204" pitchFamily="34" charset="0"/>
              </a:rPr>
              <a:t>-----------------          --------------</a:t>
            </a:r>
          </a:p>
          <a:p>
            <a:pPr>
              <a:spcBef>
                <a:spcPct val="20000"/>
              </a:spcBef>
              <a:buClr>
                <a:srgbClr val="009999"/>
              </a:buClr>
              <a:buSzPct val="125000"/>
              <a:buFont typeface="Arial" panose="020B0604020202020204" pitchFamily="34" charset="0"/>
              <a:buNone/>
            </a:pPr>
            <a:r>
              <a:rPr lang="en-US" sz="1200" dirty="0">
                <a:latin typeface="Arial" panose="020B0604020202020204" pitchFamily="34" charset="0"/>
              </a:rPr>
              <a:t>                 2               1</a:t>
            </a:r>
          </a:p>
          <a:p>
            <a:pPr>
              <a:spcBef>
                <a:spcPct val="20000"/>
              </a:spcBef>
              <a:buClr>
                <a:srgbClr val="009999"/>
              </a:buClr>
              <a:buSzPct val="125000"/>
              <a:buFont typeface="Arial" panose="020B0604020202020204" pitchFamily="34" charset="0"/>
              <a:buNone/>
            </a:pPr>
            <a:r>
              <a:rPr lang="en-US" sz="1200" dirty="0">
                <a:latin typeface="Arial" panose="020B0604020202020204" pitchFamily="34" charset="0"/>
              </a:rPr>
              <a:t>                 4               6</a:t>
            </a:r>
          </a:p>
          <a:p>
            <a:pPr>
              <a:spcBef>
                <a:spcPct val="20000"/>
              </a:spcBef>
              <a:buClr>
                <a:srgbClr val="009999"/>
              </a:buClr>
              <a:buSzPct val="125000"/>
              <a:buFont typeface="Arial" panose="020B0604020202020204" pitchFamily="34" charset="0"/>
              <a:buNone/>
            </a:pPr>
            <a:r>
              <a:rPr lang="en-US" sz="1200" dirty="0">
                <a:latin typeface="Arial" panose="020B0604020202020204" pitchFamily="34" charset="0"/>
              </a:rPr>
              <a:t>                 6              15</a:t>
            </a:r>
          </a:p>
          <a:p>
            <a:pPr>
              <a:spcBef>
                <a:spcPct val="20000"/>
              </a:spcBef>
              <a:buClr>
                <a:srgbClr val="009999"/>
              </a:buClr>
              <a:buSzPct val="125000"/>
              <a:buFont typeface="Arial" panose="020B0604020202020204" pitchFamily="34" charset="0"/>
              <a:buNone/>
            </a:pPr>
            <a:r>
              <a:rPr lang="en-US" sz="1200" dirty="0">
                <a:latin typeface="Arial" panose="020B0604020202020204" pitchFamily="34" charset="0"/>
              </a:rPr>
              <a:t>                 8              28</a:t>
            </a:r>
          </a:p>
          <a:p>
            <a:pPr>
              <a:spcBef>
                <a:spcPct val="20000"/>
              </a:spcBef>
              <a:buClr>
                <a:srgbClr val="009999"/>
              </a:buClr>
              <a:buSzPct val="125000"/>
              <a:buFont typeface="Arial" panose="020B0604020202020204" pitchFamily="34" charset="0"/>
              <a:buNone/>
            </a:pPr>
            <a:r>
              <a:rPr lang="en-US" sz="1200" dirty="0">
                <a:latin typeface="Arial" panose="020B0604020202020204" pitchFamily="34" charset="0"/>
              </a:rPr>
              <a:t>               10              45</a:t>
            </a:r>
          </a:p>
        </p:txBody>
      </p:sp>
    </p:spTree>
    <p:extLst>
      <p:ext uri="{BB962C8B-B14F-4D97-AF65-F5344CB8AC3E}">
        <p14:creationId xmlns:p14="http://schemas.microsoft.com/office/powerpoint/2010/main" val="38767158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smtClean="0"/>
          </a:p>
          <a:p>
            <a:endParaRPr lang="en-US" dirty="0"/>
          </a:p>
          <a:p>
            <a:pPr marL="0" indent="0" algn="ctr">
              <a:buNone/>
            </a:pPr>
            <a:r>
              <a:rPr lang="en-US" sz="4400" b="1" dirty="0" smtClean="0"/>
              <a:t>VPN (Virtual Private Network)</a:t>
            </a:r>
            <a:endParaRPr lang="en-US" sz="4400" b="1" dirty="0"/>
          </a:p>
        </p:txBody>
      </p:sp>
      <p:pic>
        <p:nvPicPr>
          <p:cNvPr id="4" name="Google Shape;68;p13"/>
          <p:cNvPicPr preferRelativeResize="0"/>
          <p:nvPr/>
        </p:nvPicPr>
        <p:blipFill>
          <a:blip r:embed="rId2">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319579483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VPN (Virtual Private Network)</a:t>
            </a:r>
            <a:r>
              <a:rPr lang="en-US" dirty="0" smtClean="0"/>
              <a:t/>
            </a:r>
            <a:br>
              <a:rPr lang="en-US" dirty="0" smtClean="0"/>
            </a:br>
            <a:r>
              <a:rPr lang="en-US" dirty="0" smtClean="0"/>
              <a:t/>
            </a:r>
            <a:br>
              <a:rPr lang="en-US" dirty="0" smtClean="0"/>
            </a:br>
            <a:r>
              <a:rPr lang="en-US" b="1" dirty="0"/>
              <a:t/>
            </a:r>
            <a:br>
              <a:rPr lang="en-US" b="1" dirty="0"/>
            </a:br>
            <a:endParaRPr lang="en-US" dirty="0"/>
          </a:p>
        </p:txBody>
      </p:sp>
      <p:sp>
        <p:nvSpPr>
          <p:cNvPr id="3" name="Content Placeholder 2"/>
          <p:cNvSpPr>
            <a:spLocks noGrp="1"/>
          </p:cNvSpPr>
          <p:nvPr>
            <p:ph idx="1"/>
          </p:nvPr>
        </p:nvSpPr>
        <p:spPr>
          <a:xfrm>
            <a:off x="311700" y="1083365"/>
            <a:ext cx="8520600" cy="3485659"/>
          </a:xfrm>
        </p:spPr>
        <p:txBody>
          <a:bodyPr>
            <a:normAutofit/>
          </a:bodyPr>
          <a:lstStyle/>
          <a:p>
            <a:r>
              <a:rPr lang="en-US" dirty="0"/>
              <a:t>VPN is a network that is private but virtual</a:t>
            </a:r>
            <a:r>
              <a:rPr lang="en-US" dirty="0" smtClean="0"/>
              <a:t>. </a:t>
            </a:r>
          </a:p>
          <a:p>
            <a:r>
              <a:rPr lang="en-US" dirty="0" smtClean="0"/>
              <a:t>It is </a:t>
            </a:r>
            <a:r>
              <a:rPr lang="en-US" dirty="0"/>
              <a:t>private because it guarantees privacy inside the organization. </a:t>
            </a:r>
            <a:endParaRPr lang="en-US" dirty="0" smtClean="0"/>
          </a:p>
          <a:p>
            <a:r>
              <a:rPr lang="en-US" dirty="0" smtClean="0"/>
              <a:t>It </a:t>
            </a:r>
            <a:r>
              <a:rPr lang="en-US" dirty="0"/>
              <a:t>is virtual because </a:t>
            </a:r>
            <a:r>
              <a:rPr lang="en-US" dirty="0" smtClean="0"/>
              <a:t>it does </a:t>
            </a:r>
            <a:r>
              <a:rPr lang="en-US" dirty="0"/>
              <a:t>not use real private WANs; the network is physically public but virtually private.</a:t>
            </a:r>
            <a:r>
              <a:rPr lang="en-US" dirty="0" smtClean="0"/>
              <a:t> </a:t>
            </a:r>
          </a:p>
          <a:p>
            <a:pPr>
              <a:tabLst>
                <a:tab pos="515938" algn="l"/>
                <a:tab pos="3259138" algn="l"/>
                <a:tab pos="3436938" algn="l"/>
              </a:tabLst>
            </a:pPr>
            <a:r>
              <a:rPr lang="en-US" dirty="0" smtClean="0"/>
              <a:t>Routers </a:t>
            </a:r>
            <a:r>
              <a:rPr lang="en-US" dirty="0"/>
              <a:t>R1 and R2 use VPN</a:t>
            </a:r>
            <a:br>
              <a:rPr lang="en-US" dirty="0"/>
            </a:br>
            <a:r>
              <a:rPr lang="en-US" dirty="0"/>
              <a:t>technology to guarantee privacy for </a:t>
            </a:r>
            <a:r>
              <a:rPr lang="en-US" dirty="0" smtClean="0"/>
              <a:t>the organization</a:t>
            </a:r>
            <a:r>
              <a:rPr lang="en-US" dirty="0"/>
              <a:t>. </a:t>
            </a:r>
            <a:r>
              <a:rPr lang="en-US" dirty="0" smtClean="0"/>
              <a:t/>
            </a:r>
            <a:br>
              <a:rPr lang="en-US" dirty="0" smtClean="0"/>
            </a:br>
            <a:endParaRPr lang="en-US" dirty="0"/>
          </a:p>
        </p:txBody>
      </p:sp>
      <p:pic>
        <p:nvPicPr>
          <p:cNvPr id="4" name="Google Shape;68;p13"/>
          <p:cNvPicPr preferRelativeResize="0"/>
          <p:nvPr/>
        </p:nvPicPr>
        <p:blipFill>
          <a:blip r:embed="rId2">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396263373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2"/>
          <p:cNvSpPr>
            <a:spLocks noGrp="1"/>
          </p:cNvSpPr>
          <p:nvPr>
            <p:ph type="sldNum" sz="quarter" idx="4294967295"/>
          </p:nvPr>
        </p:nvSpPr>
        <p:spPr>
          <a:xfrm>
            <a:off x="3124200" y="4767263"/>
            <a:ext cx="2895600" cy="273844"/>
          </a:xfrm>
          <a:prstGeom prst="rect">
            <a:avLst/>
          </a:prstGeom>
        </p:spPr>
        <p:txBody>
          <a:bodyPr/>
          <a:lstStyle/>
          <a:p>
            <a:fld id="{6F3907A8-A831-469C-92E8-9C0D2CB94615}" type="slidenum">
              <a:rPr lang="en-US"/>
              <a:pPr/>
              <a:t>54</a:t>
            </a:fld>
            <a:endParaRPr lang="en-US"/>
          </a:p>
        </p:txBody>
      </p:sp>
      <p:sp>
        <p:nvSpPr>
          <p:cNvPr id="690178" name="Text Box 2"/>
          <p:cNvSpPr txBox="1">
            <a:spLocks noChangeArrowheads="1"/>
          </p:cNvSpPr>
          <p:nvPr/>
        </p:nvSpPr>
        <p:spPr bwMode="auto">
          <a:xfrm>
            <a:off x="990600" y="67866"/>
            <a:ext cx="5715000" cy="307777"/>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dirty="0" smtClean="0">
                <a:solidFill>
                  <a:srgbClr val="0000FF"/>
                </a:solidFill>
                <a:latin typeface="Times New Roman" pitchFamily="18" charset="0"/>
              </a:rPr>
              <a:t> </a:t>
            </a:r>
            <a:r>
              <a:rPr lang="en-US" altLang="en-US" i="1" dirty="0" smtClean="0">
                <a:latin typeface="Times New Roman" pitchFamily="18" charset="0"/>
              </a:rPr>
              <a:t>Virtual </a:t>
            </a:r>
            <a:r>
              <a:rPr lang="en-US" altLang="en-US" i="1" dirty="0">
                <a:latin typeface="Times New Roman" pitchFamily="18" charset="0"/>
              </a:rPr>
              <a:t>private network</a:t>
            </a:r>
          </a:p>
        </p:txBody>
      </p:sp>
      <p:sp>
        <p:nvSpPr>
          <p:cNvPr id="690184" name="Rectangle 8"/>
          <p:cNvSpPr>
            <a:spLocks noChangeArrowheads="1"/>
          </p:cNvSpPr>
          <p:nvPr/>
        </p:nvSpPr>
        <p:spPr bwMode="gray">
          <a:xfrm>
            <a:off x="711200" y="0"/>
            <a:ext cx="31750" cy="78938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sp>
        <p:nvSpPr>
          <p:cNvPr id="690185" name="Rectangle 9"/>
          <p:cNvSpPr>
            <a:spLocks noChangeArrowheads="1"/>
          </p:cNvSpPr>
          <p:nvPr/>
        </p:nvSpPr>
        <p:spPr bwMode="gray">
          <a:xfrm>
            <a:off x="442914" y="400050"/>
            <a:ext cx="8226425" cy="23813"/>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pic>
        <p:nvPicPr>
          <p:cNvPr id="690189"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538" y="1851423"/>
            <a:ext cx="8272462" cy="1539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0191"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885950"/>
            <a:ext cx="1060450" cy="644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0193"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6400" y="1921669"/>
            <a:ext cx="106045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0195" name="Picture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0200" y="2000250"/>
            <a:ext cx="666750" cy="579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0196" name="Picture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0" y="2000250"/>
            <a:ext cx="666750" cy="579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Google Shape;68;p13"/>
          <p:cNvPicPr preferRelativeResize="0"/>
          <p:nvPr/>
        </p:nvPicPr>
        <p:blipFill>
          <a:blip r:embed="rId7">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22734654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690189"/>
                                        </p:tgtEl>
                                        <p:attrNameLst>
                                          <p:attrName>style.visibility</p:attrName>
                                        </p:attrNameLst>
                                      </p:cBhvr>
                                      <p:to>
                                        <p:strVal val="visible"/>
                                      </p:to>
                                    </p:set>
                                    <p:anim calcmode="lin" valueType="num">
                                      <p:cBhvr>
                                        <p:cTn id="7" dur="500" fill="hold"/>
                                        <p:tgtEl>
                                          <p:spTgt spid="690189"/>
                                        </p:tgtEl>
                                        <p:attrNameLst>
                                          <p:attrName>ppt_w</p:attrName>
                                        </p:attrNameLst>
                                      </p:cBhvr>
                                      <p:tavLst>
                                        <p:tav tm="0">
                                          <p:val>
                                            <p:fltVal val="0"/>
                                          </p:val>
                                        </p:tav>
                                        <p:tav tm="100000">
                                          <p:val>
                                            <p:strVal val="#ppt_w"/>
                                          </p:val>
                                        </p:tav>
                                      </p:tavLst>
                                    </p:anim>
                                    <p:anim calcmode="lin" valueType="num">
                                      <p:cBhvr>
                                        <p:cTn id="8" dur="500" fill="hold"/>
                                        <p:tgtEl>
                                          <p:spTgt spid="690189"/>
                                        </p:tgtEl>
                                        <p:attrNameLst>
                                          <p:attrName>ppt_h</p:attrName>
                                        </p:attrNameLst>
                                      </p:cBhvr>
                                      <p:tavLst>
                                        <p:tav tm="0">
                                          <p:val>
                                            <p:fltVal val="0"/>
                                          </p:val>
                                        </p:tav>
                                        <p:tav tm="100000">
                                          <p:val>
                                            <p:strVal val="#ppt_h"/>
                                          </p:val>
                                        </p:tav>
                                      </p:tavLst>
                                    </p:anim>
                                    <p:animEffect transition="in" filter="fade">
                                      <p:cBhvr>
                                        <p:cTn id="9" dur="500"/>
                                        <p:tgtEl>
                                          <p:spTgt spid="690189"/>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690195"/>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xit" presetSubtype="10" fill="hold" nodeType="clickEffect">
                                  <p:stCondLst>
                                    <p:cond delay="0"/>
                                  </p:stCondLst>
                                  <p:childTnLst>
                                    <p:animEffect transition="out" filter="blinds(horizontal)">
                                      <p:cBhvr>
                                        <p:cTn id="17" dur="500"/>
                                        <p:tgtEl>
                                          <p:spTgt spid="690195"/>
                                        </p:tgtEl>
                                      </p:cBhvr>
                                    </p:animEffect>
                                    <p:set>
                                      <p:cBhvr>
                                        <p:cTn id="18" dur="1" fill="hold">
                                          <p:stCondLst>
                                            <p:cond delay="499"/>
                                          </p:stCondLst>
                                        </p:cTn>
                                        <p:tgtEl>
                                          <p:spTgt spid="690195"/>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9019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xit" presetSubtype="0" fill="hold" nodeType="clickEffect">
                                  <p:stCondLst>
                                    <p:cond delay="0"/>
                                  </p:stCondLst>
                                  <p:childTnLst>
                                    <p:animEffect transition="out" filter="dissolve">
                                      <p:cBhvr>
                                        <p:cTn id="26" dur="500"/>
                                        <p:tgtEl>
                                          <p:spTgt spid="690191"/>
                                        </p:tgtEl>
                                      </p:cBhvr>
                                    </p:animEffect>
                                    <p:set>
                                      <p:cBhvr>
                                        <p:cTn id="27" dur="1" fill="hold">
                                          <p:stCondLst>
                                            <p:cond delay="499"/>
                                          </p:stCondLst>
                                        </p:cTn>
                                        <p:tgtEl>
                                          <p:spTgt spid="690191"/>
                                        </p:tgtEl>
                                        <p:attrNameLst>
                                          <p:attrName>style.visibility</p:attrName>
                                        </p:attrNameLst>
                                      </p:cBhvr>
                                      <p:to>
                                        <p:strVal val="hidden"/>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0"/>
                                          </p:stCondLst>
                                        </p:cTn>
                                        <p:tgtEl>
                                          <p:spTgt spid="690193"/>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xit" presetSubtype="0" fill="hold" nodeType="clickEffect">
                                  <p:stCondLst>
                                    <p:cond delay="0"/>
                                  </p:stCondLst>
                                  <p:childTnLst>
                                    <p:animEffect transition="out" filter="dissolve">
                                      <p:cBhvr>
                                        <p:cTn id="35" dur="500"/>
                                        <p:tgtEl>
                                          <p:spTgt spid="690193"/>
                                        </p:tgtEl>
                                      </p:cBhvr>
                                    </p:animEffect>
                                    <p:set>
                                      <p:cBhvr>
                                        <p:cTn id="36" dur="1" fill="hold">
                                          <p:stCondLst>
                                            <p:cond delay="499"/>
                                          </p:stCondLst>
                                        </p:cTn>
                                        <p:tgtEl>
                                          <p:spTgt spid="690193"/>
                                        </p:tgtEl>
                                        <p:attrNameLst>
                                          <p:attrName>style.visibility</p:attrName>
                                        </p:attrNameLst>
                                      </p:cBhvr>
                                      <p:to>
                                        <p:strVal val="hidden"/>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690196"/>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xit" presetSubtype="0" fill="hold" nodeType="clickEffect">
                                  <p:stCondLst>
                                    <p:cond delay="0"/>
                                  </p:stCondLst>
                                  <p:childTnLst>
                                    <p:animEffect transition="out" filter="dissolve">
                                      <p:cBhvr>
                                        <p:cTn id="44" dur="500"/>
                                        <p:tgtEl>
                                          <p:spTgt spid="690196"/>
                                        </p:tgtEl>
                                      </p:cBhvr>
                                    </p:animEffect>
                                    <p:set>
                                      <p:cBhvr>
                                        <p:cTn id="45" dur="1" fill="hold">
                                          <p:stCondLst>
                                            <p:cond delay="499"/>
                                          </p:stCondLst>
                                        </p:cTn>
                                        <p:tgtEl>
                                          <p:spTgt spid="69019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Slide Number Placeholder 2"/>
          <p:cNvSpPr>
            <a:spLocks noGrp="1"/>
          </p:cNvSpPr>
          <p:nvPr>
            <p:ph type="sldNum" sz="quarter" idx="4294967295"/>
          </p:nvPr>
        </p:nvSpPr>
        <p:spPr>
          <a:xfrm>
            <a:off x="3124200" y="4767263"/>
            <a:ext cx="2895600" cy="273844"/>
          </a:xfrm>
          <a:prstGeom prst="rect">
            <a:avLst/>
          </a:prstGeom>
        </p:spPr>
        <p:txBody>
          <a:bodyPr/>
          <a:lstStyle/>
          <a:p>
            <a:fld id="{0729DCDB-EB0D-4085-833E-7A5FE80E60A2}" type="slidenum">
              <a:rPr lang="en-US"/>
              <a:pPr/>
              <a:t>55</a:t>
            </a:fld>
            <a:endParaRPr lang="en-US"/>
          </a:p>
        </p:txBody>
      </p:sp>
      <p:sp>
        <p:nvSpPr>
          <p:cNvPr id="778242" name="Rectangle 2"/>
          <p:cNvSpPr>
            <a:spLocks noChangeArrowheads="1"/>
          </p:cNvSpPr>
          <p:nvPr/>
        </p:nvSpPr>
        <p:spPr bwMode="auto">
          <a:xfrm>
            <a:off x="0" y="0"/>
            <a:ext cx="9144000" cy="10287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3200">
              <a:effectLst>
                <a:outerShdw blurRad="38100" dist="38100" dir="2700000" algn="tl">
                  <a:srgbClr val="FFFFFF"/>
                </a:outerShdw>
              </a:effectLst>
              <a:latin typeface="Times New Roman" pitchFamily="18" charset="0"/>
            </a:endParaRPr>
          </a:p>
        </p:txBody>
      </p:sp>
      <p:sp>
        <p:nvSpPr>
          <p:cNvPr id="778243" name="Text Box 3"/>
          <p:cNvSpPr txBox="1">
            <a:spLocks noChangeArrowheads="1"/>
          </p:cNvSpPr>
          <p:nvPr/>
        </p:nvSpPr>
        <p:spPr bwMode="auto">
          <a:xfrm>
            <a:off x="228600" y="266701"/>
            <a:ext cx="6904454" cy="646331"/>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600" dirty="0" smtClean="0">
                <a:solidFill>
                  <a:schemeClr val="bg1"/>
                </a:solidFill>
                <a:latin typeface="Times" pitchFamily="18" charset="0"/>
              </a:rPr>
              <a:t>TRANSPORT </a:t>
            </a:r>
            <a:r>
              <a:rPr lang="en-US" sz="3600" dirty="0">
                <a:solidFill>
                  <a:schemeClr val="bg1"/>
                </a:solidFill>
                <a:latin typeface="Times" pitchFamily="18" charset="0"/>
              </a:rPr>
              <a:t>LAYER SECURITY</a:t>
            </a:r>
          </a:p>
        </p:txBody>
      </p:sp>
      <p:sp>
        <p:nvSpPr>
          <p:cNvPr id="778244" name="Text Box 4"/>
          <p:cNvSpPr txBox="1">
            <a:spLocks noChangeArrowheads="1"/>
          </p:cNvSpPr>
          <p:nvPr/>
        </p:nvSpPr>
        <p:spPr bwMode="auto">
          <a:xfrm>
            <a:off x="8229600" y="4800600"/>
            <a:ext cx="18473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atin typeface="Times New Roman" pitchFamily="18" charset="0"/>
            </a:endParaRPr>
          </a:p>
        </p:txBody>
      </p:sp>
      <p:sp>
        <p:nvSpPr>
          <p:cNvPr id="778245" name="Rectangle 5"/>
          <p:cNvSpPr>
            <a:spLocks noChangeArrowheads="1"/>
          </p:cNvSpPr>
          <p:nvPr/>
        </p:nvSpPr>
        <p:spPr bwMode="auto">
          <a:xfrm>
            <a:off x="381000" y="1143000"/>
            <a:ext cx="8534400"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sz="2800" dirty="0">
                <a:latin typeface="Arial Unicode MS" pitchFamily="34" charset="-128"/>
              </a:rPr>
              <a:t>Two protocols are dominant today for providing security at the transport layer: the Secure Sockets Layer (SSL) protocol and the Transport Layer Security (TLS) protocol. The latter is actually an IETF version of the former. We discuss SSL in this section; TLS is very similar. Figure </a:t>
            </a:r>
            <a:r>
              <a:rPr lang="en-US" sz="2800" dirty="0" smtClean="0">
                <a:latin typeface="Arial Unicode MS" pitchFamily="34" charset="-128"/>
              </a:rPr>
              <a:t>  </a:t>
            </a:r>
            <a:r>
              <a:rPr lang="en-US" sz="2800" dirty="0">
                <a:latin typeface="Arial Unicode MS" pitchFamily="34" charset="-128"/>
              </a:rPr>
              <a:t>shows the position of SSL and TLS in the Internet model.</a:t>
            </a:r>
          </a:p>
        </p:txBody>
      </p:sp>
      <p:pic>
        <p:nvPicPr>
          <p:cNvPr id="8" name="Google Shape;68;p13"/>
          <p:cNvPicPr preferRelativeResize="0"/>
          <p:nvPr/>
        </p:nvPicPr>
        <p:blipFill>
          <a:blip r:embed="rId3">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165960245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2"/>
          <p:cNvSpPr>
            <a:spLocks noGrp="1"/>
          </p:cNvSpPr>
          <p:nvPr>
            <p:ph type="sldNum" sz="quarter" idx="4294967295"/>
          </p:nvPr>
        </p:nvSpPr>
        <p:spPr>
          <a:xfrm>
            <a:off x="3124200" y="4767263"/>
            <a:ext cx="2895600" cy="273844"/>
          </a:xfrm>
          <a:prstGeom prst="rect">
            <a:avLst/>
          </a:prstGeom>
        </p:spPr>
        <p:txBody>
          <a:bodyPr/>
          <a:lstStyle/>
          <a:p>
            <a:fld id="{E63D6569-24DA-4F78-A621-FBD7D9304AC1}" type="slidenum">
              <a:rPr lang="en-US"/>
              <a:pPr/>
              <a:t>56</a:t>
            </a:fld>
            <a:endParaRPr lang="en-US"/>
          </a:p>
        </p:txBody>
      </p:sp>
      <p:sp>
        <p:nvSpPr>
          <p:cNvPr id="692226" name="Text Box 2"/>
          <p:cNvSpPr txBox="1">
            <a:spLocks noChangeArrowheads="1"/>
          </p:cNvSpPr>
          <p:nvPr/>
        </p:nvSpPr>
        <p:spPr bwMode="auto">
          <a:xfrm>
            <a:off x="990600" y="67866"/>
            <a:ext cx="7391400" cy="307777"/>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i="1" dirty="0" smtClean="0">
                <a:latin typeface="Times New Roman" pitchFamily="18" charset="0"/>
              </a:rPr>
              <a:t>Location </a:t>
            </a:r>
            <a:r>
              <a:rPr lang="en-US" altLang="en-US" i="1" dirty="0">
                <a:latin typeface="Times New Roman" pitchFamily="18" charset="0"/>
              </a:rPr>
              <a:t>of SSL and TSL in the Internet mode</a:t>
            </a:r>
          </a:p>
        </p:txBody>
      </p:sp>
      <p:sp>
        <p:nvSpPr>
          <p:cNvPr id="692232" name="Rectangle 8"/>
          <p:cNvSpPr>
            <a:spLocks noChangeArrowheads="1"/>
          </p:cNvSpPr>
          <p:nvPr/>
        </p:nvSpPr>
        <p:spPr bwMode="gray">
          <a:xfrm>
            <a:off x="711200" y="0"/>
            <a:ext cx="31750" cy="78938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sp>
        <p:nvSpPr>
          <p:cNvPr id="692233" name="Rectangle 9"/>
          <p:cNvSpPr>
            <a:spLocks noChangeArrowheads="1"/>
          </p:cNvSpPr>
          <p:nvPr/>
        </p:nvSpPr>
        <p:spPr bwMode="gray">
          <a:xfrm>
            <a:off x="442914" y="400050"/>
            <a:ext cx="8226425" cy="23813"/>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pic>
        <p:nvPicPr>
          <p:cNvPr id="69223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7139" y="1433513"/>
            <a:ext cx="4149725" cy="2275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Google Shape;68;p13"/>
          <p:cNvPicPr preferRelativeResize="0"/>
          <p:nvPr/>
        </p:nvPicPr>
        <p:blipFill>
          <a:blip r:embed="rId4">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330002115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SSL services</a:t>
            </a:r>
            <a:endParaRPr lang="en-US" dirty="0"/>
          </a:p>
        </p:txBody>
      </p:sp>
      <p:sp>
        <p:nvSpPr>
          <p:cNvPr id="3" name="Content Placeholder 2"/>
          <p:cNvSpPr>
            <a:spLocks noGrp="1"/>
          </p:cNvSpPr>
          <p:nvPr>
            <p:ph idx="1"/>
          </p:nvPr>
        </p:nvSpPr>
        <p:spPr/>
        <p:txBody>
          <a:bodyPr>
            <a:noAutofit/>
          </a:bodyPr>
          <a:lstStyle/>
          <a:p>
            <a:r>
              <a:rPr lang="en-US" sz="2400" dirty="0"/>
              <a:t>SSL provides several services on data received from the application layer.</a:t>
            </a:r>
            <a:br>
              <a:rPr lang="en-US" sz="2400" dirty="0"/>
            </a:br>
            <a:r>
              <a:rPr lang="en-US" sz="2400" dirty="0"/>
              <a:t>❑ </a:t>
            </a:r>
            <a:r>
              <a:rPr lang="en-US" sz="2400" b="1" dirty="0"/>
              <a:t>Fragmentation</a:t>
            </a:r>
            <a:r>
              <a:rPr lang="en-US" sz="2400" dirty="0"/>
              <a:t>. First, SSL divides the data into blocks of 214 bytes or less.</a:t>
            </a:r>
            <a:br>
              <a:rPr lang="en-US" sz="2400" dirty="0"/>
            </a:br>
            <a:r>
              <a:rPr lang="en-US" sz="2400" dirty="0"/>
              <a:t>❑ </a:t>
            </a:r>
            <a:r>
              <a:rPr lang="en-US" sz="2400" b="1" dirty="0"/>
              <a:t>Compression. </a:t>
            </a:r>
            <a:r>
              <a:rPr lang="en-US" sz="2400" dirty="0"/>
              <a:t>Each fragment of data is compressed using one of the lossless compression methods negotiated between the client and server. This service is optional.</a:t>
            </a:r>
            <a:br>
              <a:rPr lang="en-US" sz="2400" dirty="0"/>
            </a:br>
            <a:r>
              <a:rPr lang="en-US" sz="2400" dirty="0"/>
              <a:t>❑ </a:t>
            </a:r>
            <a:r>
              <a:rPr lang="en-US" sz="2400" b="1" dirty="0"/>
              <a:t>Message Integrity. </a:t>
            </a:r>
            <a:r>
              <a:rPr lang="en-US" sz="2400" dirty="0"/>
              <a:t>To preserve the integrity of data, SSL uses a keyed-hash function to create a MAC (see Chapter 29).</a:t>
            </a:r>
            <a:br>
              <a:rPr lang="en-US" sz="2400" dirty="0"/>
            </a:br>
            <a:r>
              <a:rPr lang="en-US" sz="2400" dirty="0"/>
              <a:t>❑ </a:t>
            </a:r>
            <a:r>
              <a:rPr lang="en-US" sz="2400" b="1" dirty="0"/>
              <a:t>Confidentiality. </a:t>
            </a:r>
            <a:r>
              <a:rPr lang="en-US" sz="2400" dirty="0"/>
              <a:t>To provide confidentiality, the original data and the MAC </a:t>
            </a:r>
            <a:r>
              <a:rPr lang="en-US" sz="2400" dirty="0" smtClean="0"/>
              <a:t>are encrypted </a:t>
            </a:r>
            <a:r>
              <a:rPr lang="en-US" sz="2400" dirty="0"/>
              <a:t>using symmetric-key cryptography.</a:t>
            </a:r>
            <a:br>
              <a:rPr lang="en-US" sz="2400" dirty="0"/>
            </a:br>
            <a:r>
              <a:rPr lang="en-US" sz="2400" dirty="0"/>
              <a:t>❑ </a:t>
            </a:r>
            <a:r>
              <a:rPr lang="en-US" sz="2400" b="1" dirty="0"/>
              <a:t>Framing</a:t>
            </a:r>
            <a:r>
              <a:rPr lang="en-US" sz="2400" dirty="0"/>
              <a:t>. A header is added to the encrypted payload. The payload is then </a:t>
            </a:r>
            <a:r>
              <a:rPr lang="en-US" sz="2400" dirty="0" smtClean="0"/>
              <a:t>passed to </a:t>
            </a:r>
            <a:r>
              <a:rPr lang="en-US" sz="2400" dirty="0"/>
              <a:t>a reliable transport layer protocol</a:t>
            </a:r>
            <a:r>
              <a:rPr lang="en-US" sz="2400" dirty="0" smtClean="0"/>
              <a:t> </a:t>
            </a:r>
            <a:br>
              <a:rPr lang="en-US" sz="2400" dirty="0" smtClean="0"/>
            </a:br>
            <a:endParaRPr lang="en-US" sz="2400" dirty="0"/>
          </a:p>
        </p:txBody>
      </p:sp>
      <p:pic>
        <p:nvPicPr>
          <p:cNvPr id="4" name="Google Shape;68;p13"/>
          <p:cNvPicPr preferRelativeResize="0"/>
          <p:nvPr/>
        </p:nvPicPr>
        <p:blipFill>
          <a:blip r:embed="rId2">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214945481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t>Key Exchange Algorithms</a:t>
            </a:r>
            <a:r>
              <a:rPr lang="en-US" dirty="0" smtClean="0"/>
              <a:t> </a:t>
            </a:r>
            <a:br>
              <a:rPr lang="en-US" dirty="0" smtClean="0"/>
            </a:br>
            <a:endParaRPr lang="en-US" dirty="0"/>
          </a:p>
        </p:txBody>
      </p:sp>
      <p:sp>
        <p:nvSpPr>
          <p:cNvPr id="3" name="Content Placeholder 2"/>
          <p:cNvSpPr>
            <a:spLocks noGrp="1"/>
          </p:cNvSpPr>
          <p:nvPr>
            <p:ph idx="1"/>
          </p:nvPr>
        </p:nvSpPr>
        <p:spPr/>
        <p:txBody>
          <a:bodyPr>
            <a:normAutofit/>
          </a:bodyPr>
          <a:lstStyle/>
          <a:p>
            <a:r>
              <a:rPr lang="en-US" dirty="0"/>
              <a:t>To exchange an authenticated and confidential message, the client and the server each</a:t>
            </a:r>
            <a:br>
              <a:rPr lang="en-US" dirty="0"/>
            </a:br>
            <a:r>
              <a:rPr lang="en-US" dirty="0"/>
              <a:t>need a set of cryptographic secrets. </a:t>
            </a:r>
            <a:endParaRPr lang="en-US" dirty="0" smtClean="0"/>
          </a:p>
          <a:p>
            <a:r>
              <a:rPr lang="en-US" dirty="0" smtClean="0"/>
              <a:t>However</a:t>
            </a:r>
            <a:r>
              <a:rPr lang="en-US" dirty="0"/>
              <a:t>, to create these secrets, one </a:t>
            </a:r>
            <a:r>
              <a:rPr lang="en-US" dirty="0" smtClean="0"/>
              <a:t>pre-master secret </a:t>
            </a:r>
            <a:r>
              <a:rPr lang="en-US" dirty="0"/>
              <a:t>must be established between the two parties</a:t>
            </a:r>
            <a:r>
              <a:rPr lang="en-US" dirty="0" smtClean="0"/>
              <a:t>.</a:t>
            </a:r>
          </a:p>
          <a:p>
            <a:r>
              <a:rPr lang="en-US" dirty="0" smtClean="0"/>
              <a:t> </a:t>
            </a:r>
            <a:r>
              <a:rPr lang="en-US" dirty="0"/>
              <a:t>SSL defines several key-exchange</a:t>
            </a:r>
            <a:br>
              <a:rPr lang="en-US" dirty="0"/>
            </a:br>
            <a:r>
              <a:rPr lang="en-US" dirty="0"/>
              <a:t>methods to establish this pre-master secret.</a:t>
            </a:r>
            <a:r>
              <a:rPr lang="en-US" dirty="0" smtClean="0"/>
              <a:t> </a:t>
            </a:r>
            <a:br>
              <a:rPr lang="en-US" dirty="0" smtClean="0"/>
            </a:br>
            <a:endParaRPr lang="en-US" dirty="0"/>
          </a:p>
        </p:txBody>
      </p:sp>
      <p:pic>
        <p:nvPicPr>
          <p:cNvPr id="4" name="Google Shape;68;p13"/>
          <p:cNvPicPr preferRelativeResize="0"/>
          <p:nvPr/>
        </p:nvPicPr>
        <p:blipFill>
          <a:blip r:embed="rId2">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205817383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t>Key Exchange Algorithms</a:t>
            </a:r>
            <a:r>
              <a:rPr lang="en-US" dirty="0" smtClean="0"/>
              <a:t> </a:t>
            </a:r>
            <a:br>
              <a:rPr lang="en-US" dirty="0" smtClean="0"/>
            </a:br>
            <a:endParaRPr lang="en-US" dirty="0"/>
          </a:p>
        </p:txBody>
      </p:sp>
      <p:sp>
        <p:nvSpPr>
          <p:cNvPr id="3" name="Content Placeholder 2"/>
          <p:cNvSpPr>
            <a:spLocks noGrp="1"/>
          </p:cNvSpPr>
          <p:nvPr>
            <p:ph idx="1"/>
          </p:nvPr>
        </p:nvSpPr>
        <p:spPr/>
        <p:txBody>
          <a:bodyPr>
            <a:noAutofit/>
          </a:bodyPr>
          <a:lstStyle/>
          <a:p>
            <a:r>
              <a:rPr lang="en-US" sz="2400" b="1" i="1" dirty="0"/>
              <a:t>Encryption/Decryption Algorithms</a:t>
            </a:r>
            <a:br>
              <a:rPr lang="en-US" sz="2400" b="1" i="1" dirty="0"/>
            </a:br>
            <a:r>
              <a:rPr lang="en-US" sz="2400" dirty="0"/>
              <a:t>The client and server also need to agree to a set of encryption and </a:t>
            </a:r>
            <a:r>
              <a:rPr lang="en-US" sz="2400" dirty="0" smtClean="0"/>
              <a:t>decryption algorithms</a:t>
            </a:r>
            <a:r>
              <a:rPr lang="en-US" sz="2400" dirty="0"/>
              <a:t>.</a:t>
            </a:r>
            <a:br>
              <a:rPr lang="en-US" sz="2400" dirty="0"/>
            </a:br>
            <a:r>
              <a:rPr lang="en-US" sz="2400" b="1" i="1" dirty="0"/>
              <a:t>Hash Algorithms</a:t>
            </a:r>
            <a:br>
              <a:rPr lang="en-US" sz="2400" b="1" i="1" dirty="0"/>
            </a:br>
            <a:r>
              <a:rPr lang="en-US" sz="2400" dirty="0"/>
              <a:t>SSL uses hash algorithms to provide message integrity (message authentication</a:t>
            </a:r>
            <a:r>
              <a:rPr lang="en-US" sz="2400" dirty="0" smtClean="0"/>
              <a:t>). Several </a:t>
            </a:r>
            <a:r>
              <a:rPr lang="en-US" sz="2400" dirty="0"/>
              <a:t>hash algorithms have also been defined for this purpose.</a:t>
            </a:r>
            <a:br>
              <a:rPr lang="en-US" sz="2400" dirty="0"/>
            </a:br>
            <a:r>
              <a:rPr lang="en-US" sz="2400" b="1" i="1" dirty="0"/>
              <a:t>Cipher Suite</a:t>
            </a:r>
            <a:br>
              <a:rPr lang="en-US" sz="2400" b="1" i="1" dirty="0"/>
            </a:br>
            <a:r>
              <a:rPr lang="en-US" sz="2400" dirty="0"/>
              <a:t>The combination of key exchange, hash, and encryption algorithms defines a </a:t>
            </a:r>
            <a:r>
              <a:rPr lang="en-US" sz="2400" b="1" dirty="0" smtClean="0"/>
              <a:t>cipher suite </a:t>
            </a:r>
            <a:r>
              <a:rPr lang="en-US" sz="2400" dirty="0"/>
              <a:t>for each SSL session.</a:t>
            </a:r>
            <a:br>
              <a:rPr lang="en-US" sz="2400" dirty="0"/>
            </a:br>
            <a:r>
              <a:rPr lang="en-US" sz="2400" b="1" i="1" dirty="0"/>
              <a:t>Compression Algorithms</a:t>
            </a:r>
            <a:br>
              <a:rPr lang="en-US" sz="2400" b="1" i="1" dirty="0"/>
            </a:br>
            <a:r>
              <a:rPr lang="en-US" sz="2400" dirty="0"/>
              <a:t>Compression is optional in SSL. No specific compression algorithm is defined. Therefore a system can use whatever compression algorithm it desires.</a:t>
            </a:r>
            <a:r>
              <a:rPr lang="en-US" sz="2400" dirty="0" smtClean="0"/>
              <a:t> </a:t>
            </a:r>
            <a:br>
              <a:rPr lang="en-US" sz="2400" dirty="0" smtClean="0"/>
            </a:br>
            <a:endParaRPr lang="en-US" sz="2400" dirty="0"/>
          </a:p>
        </p:txBody>
      </p:sp>
      <p:pic>
        <p:nvPicPr>
          <p:cNvPr id="4" name="Google Shape;68;p13"/>
          <p:cNvPicPr preferRelativeResize="0"/>
          <p:nvPr/>
        </p:nvPicPr>
        <p:blipFill>
          <a:blip r:embed="rId2">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5627385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3" name="Google Shape;113;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6</a:t>
            </a:fld>
            <a:endParaRPr/>
          </a:p>
        </p:txBody>
      </p:sp>
      <p:pic>
        <p:nvPicPr>
          <p:cNvPr id="114" name="Google Shape;114;p18"/>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115" name="Google Shape;115;p18"/>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mbria"/>
                <a:ea typeface="Cambria"/>
                <a:cs typeface="Cambria"/>
                <a:sym typeface="Cambria"/>
              </a:rPr>
              <a:t>18CSC302J- School of Computing (Odd sem 2020)</a:t>
            </a:r>
            <a:endParaRPr sz="1000">
              <a:latin typeface="Cambria"/>
              <a:ea typeface="Cambria"/>
              <a:cs typeface="Cambria"/>
              <a:sym typeface="Cambria"/>
            </a:endParaRPr>
          </a:p>
        </p:txBody>
      </p:sp>
      <p:sp>
        <p:nvSpPr>
          <p:cNvPr id="10" name="Rectangle 3"/>
          <p:cNvSpPr txBox="1">
            <a:spLocks noChangeArrowheads="1"/>
          </p:cNvSpPr>
          <p:nvPr/>
        </p:nvSpPr>
        <p:spPr>
          <a:xfrm>
            <a:off x="353223" y="282280"/>
            <a:ext cx="8229600" cy="1998465"/>
          </a:xfrm>
          <a:prstGeom prst="rect">
            <a:avLst/>
          </a:prstGeom>
          <a:noFill/>
          <a:ln>
            <a:noFill/>
          </a:ln>
        </p:spPr>
        <p:txBody>
          <a:bodyPr spcFirstLastPara="1" wrap="square" lIns="91425" tIns="91425" rIns="91425" bIns="91425" anchor="t" anchorCtr="0">
            <a:noAutofit/>
          </a:bodyPr>
          <a:lstStyle/>
          <a:p>
            <a:pPr marL="457200" marR="0" lvl="0" indent="-342900" algn="l" defTabSz="914400" rtl="0" eaLnBrk="1" fontAlgn="auto" latinLnBrk="0" hangingPunct="1">
              <a:lnSpc>
                <a:spcPct val="115000"/>
              </a:lnSpc>
              <a:spcBef>
                <a:spcPts val="0"/>
              </a:spcBef>
              <a:spcAft>
                <a:spcPts val="0"/>
              </a:spcAft>
              <a:buClr>
                <a:schemeClr val="dk2"/>
              </a:buClr>
              <a:buSzPts val="1800"/>
              <a:tabLst/>
              <a:defRPr/>
            </a:pPr>
            <a:endParaRPr kumimoji="0" lang="en-US" altLang="ko-KR" b="0" i="0" u="none" strike="noStrike" kern="0" cap="none" spc="0" normalizeH="0" baseline="0" noProof="0" dirty="0" smtClean="0">
              <a:ln>
                <a:noFill/>
              </a:ln>
              <a:solidFill>
                <a:srgbClr val="0A0806"/>
              </a:solidFill>
              <a:effectLst/>
              <a:uLnTx/>
              <a:uFillTx/>
              <a:latin typeface="Cambria" pitchFamily="18" charset="0"/>
              <a:ea typeface="Cambria" pitchFamily="18" charset="0"/>
              <a:cs typeface="Open Sans"/>
              <a:sym typeface="Open Sans"/>
            </a:endParaRPr>
          </a:p>
          <a:p>
            <a:pPr marL="457200" marR="0" lvl="0" indent="-342900" algn="l" defTabSz="914400" rtl="0" eaLnBrk="1" fontAlgn="auto" latinLnBrk="0" hangingPunct="1">
              <a:lnSpc>
                <a:spcPct val="115000"/>
              </a:lnSpc>
              <a:spcBef>
                <a:spcPts val="0"/>
              </a:spcBef>
              <a:spcAft>
                <a:spcPts val="0"/>
              </a:spcAft>
              <a:buClrTx/>
              <a:buSzPts val="1800"/>
              <a:buFont typeface="Open Sans"/>
              <a:buChar char="●"/>
              <a:tabLst/>
              <a:defRPr/>
            </a:pPr>
            <a:r>
              <a:rPr kumimoji="0" lang="en-US" altLang="ko-KR" b="0" i="0" u="none" strike="noStrike" kern="0" cap="none" spc="0" normalizeH="0" baseline="0" noProof="0" dirty="0" smtClean="0">
                <a:ln>
                  <a:noFill/>
                </a:ln>
                <a:solidFill>
                  <a:srgbClr val="0A0806"/>
                </a:solidFill>
                <a:effectLst/>
                <a:uLnTx/>
                <a:uFillTx/>
                <a:latin typeface="Cambria" pitchFamily="18" charset="0"/>
                <a:ea typeface="Cambria" pitchFamily="18" charset="0"/>
                <a:cs typeface="Open Sans"/>
                <a:sym typeface="Open Sans"/>
              </a:rPr>
              <a:t>Actual Bit Rate</a:t>
            </a:r>
          </a:p>
          <a:p>
            <a:pPr marL="914400" marR="0" lvl="1" indent="-317500" algn="l" defTabSz="914400" rtl="0" eaLnBrk="1" fontAlgn="auto" latinLnBrk="0" hangingPunct="1">
              <a:lnSpc>
                <a:spcPct val="115000"/>
              </a:lnSpc>
              <a:spcBef>
                <a:spcPts val="1600"/>
              </a:spcBef>
              <a:spcAft>
                <a:spcPts val="0"/>
              </a:spcAft>
              <a:buClrTx/>
              <a:buSzPts val="1400"/>
              <a:buFont typeface="Open Sans"/>
              <a:buChar char="○"/>
              <a:tabLst/>
              <a:defRPr/>
            </a:pPr>
            <a:r>
              <a:rPr kumimoji="0" lang="en-US" altLang="ko-KR" b="0" i="0" u="none" strike="noStrike" kern="0" cap="none" spc="0" normalizeH="0" baseline="0" noProof="0" dirty="0" smtClean="0">
                <a:ln>
                  <a:noFill/>
                </a:ln>
                <a:solidFill>
                  <a:srgbClr val="0A0806"/>
                </a:solidFill>
                <a:effectLst/>
                <a:uLnTx/>
                <a:uFillTx/>
                <a:latin typeface="Cambria" pitchFamily="18" charset="0"/>
                <a:ea typeface="Cambria" pitchFamily="18" charset="0"/>
                <a:cs typeface="Open Sans"/>
                <a:sym typeface="Open Sans"/>
              </a:rPr>
              <a:t> Upstream : 64 Kbps to 1 Mbps</a:t>
            </a:r>
          </a:p>
          <a:p>
            <a:pPr marL="914400" marR="0" lvl="1" indent="-317500" algn="l" defTabSz="914400" rtl="0" eaLnBrk="1" fontAlgn="auto" latinLnBrk="0" hangingPunct="1">
              <a:lnSpc>
                <a:spcPct val="115000"/>
              </a:lnSpc>
              <a:spcBef>
                <a:spcPts val="1600"/>
              </a:spcBef>
              <a:spcAft>
                <a:spcPts val="0"/>
              </a:spcAft>
              <a:buClrTx/>
              <a:buSzPts val="1400"/>
              <a:buFont typeface="Open Sans"/>
              <a:buChar char="○"/>
              <a:tabLst/>
              <a:defRPr/>
            </a:pPr>
            <a:r>
              <a:rPr kumimoji="0" lang="en-US" altLang="ko-KR" b="0" i="0" u="none" strike="noStrike" kern="0" cap="none" spc="0" normalizeH="0" baseline="0" noProof="0" dirty="0" smtClean="0">
                <a:ln>
                  <a:noFill/>
                </a:ln>
                <a:solidFill>
                  <a:srgbClr val="0A0806"/>
                </a:solidFill>
                <a:effectLst/>
                <a:uLnTx/>
                <a:uFillTx/>
                <a:latin typeface="Cambria" pitchFamily="18" charset="0"/>
                <a:ea typeface="Cambria" pitchFamily="18" charset="0"/>
                <a:cs typeface="Open Sans"/>
                <a:sym typeface="Open Sans"/>
              </a:rPr>
              <a:t> Downstream : 500 Kbps to 8 Mbps</a:t>
            </a:r>
          </a:p>
          <a:p>
            <a:pPr marL="914400" marR="0" lvl="1" indent="-317500" algn="l" defTabSz="914400" rtl="0" eaLnBrk="1" fontAlgn="auto" latinLnBrk="0" hangingPunct="1">
              <a:lnSpc>
                <a:spcPct val="115000"/>
              </a:lnSpc>
              <a:spcBef>
                <a:spcPts val="1600"/>
              </a:spcBef>
              <a:spcAft>
                <a:spcPts val="0"/>
              </a:spcAft>
              <a:buClrTx/>
              <a:buSzPts val="1400"/>
              <a:buFont typeface="Wingdings" pitchFamily="2" charset="2"/>
              <a:buNone/>
              <a:tabLst/>
              <a:defRPr/>
            </a:pPr>
            <a:r>
              <a:rPr kumimoji="0" lang="en-US" altLang="ko-KR" b="0" i="0" u="none" strike="noStrike" kern="0" cap="none" spc="0" normalizeH="0" baseline="0" noProof="0" dirty="0" smtClean="0">
                <a:ln>
                  <a:noFill/>
                </a:ln>
                <a:solidFill>
                  <a:srgbClr val="0A0806"/>
                </a:solidFill>
                <a:effectLst/>
                <a:uLnTx/>
                <a:uFillTx/>
                <a:latin typeface="Cambria" pitchFamily="18" charset="0"/>
                <a:ea typeface="Cambria" pitchFamily="18" charset="0"/>
                <a:cs typeface="Open Sans"/>
                <a:sym typeface="Open Sans"/>
              </a:rPr>
              <a:t>* Because of the high signal/noise ratio</a:t>
            </a:r>
            <a:endParaRPr kumimoji="0" lang="en-US" altLang="ko-KR" b="0" i="0" u="none" strike="noStrike" kern="0" cap="none" spc="0" normalizeH="0" baseline="0" noProof="0" dirty="0">
              <a:ln>
                <a:noFill/>
              </a:ln>
              <a:solidFill>
                <a:srgbClr val="0A0806"/>
              </a:solidFill>
              <a:effectLst/>
              <a:uLnTx/>
              <a:uFillTx/>
              <a:latin typeface="Cambria" pitchFamily="18" charset="0"/>
              <a:ea typeface="Cambria" pitchFamily="18" charset="0"/>
              <a:cs typeface="Open Sans"/>
              <a:sym typeface="Open Sans"/>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t>Cryptographic Parameter Generation</a:t>
            </a:r>
            <a:r>
              <a:rPr lang="en-US" dirty="0" smtClean="0"/>
              <a:t> </a:t>
            </a:r>
            <a:br>
              <a:rPr lang="en-US" dirty="0" smtClean="0"/>
            </a:br>
            <a:endParaRPr lang="en-US" dirty="0"/>
          </a:p>
        </p:txBody>
      </p:sp>
      <p:sp>
        <p:nvSpPr>
          <p:cNvPr id="3" name="Content Placeholder 2"/>
          <p:cNvSpPr>
            <a:spLocks noGrp="1"/>
          </p:cNvSpPr>
          <p:nvPr>
            <p:ph idx="1"/>
          </p:nvPr>
        </p:nvSpPr>
        <p:spPr/>
        <p:txBody>
          <a:bodyPr>
            <a:normAutofit/>
          </a:bodyPr>
          <a:lstStyle/>
          <a:p>
            <a:r>
              <a:rPr lang="en-US" dirty="0"/>
              <a:t>To achieve message integrity and confidentiality, SSL needs six cryptographic secrets</a:t>
            </a:r>
            <a:r>
              <a:rPr lang="en-US" dirty="0" smtClean="0"/>
              <a:t>, four </a:t>
            </a:r>
            <a:r>
              <a:rPr lang="en-US" dirty="0"/>
              <a:t>keys and two IVs (initialization vectors). </a:t>
            </a:r>
            <a:endParaRPr lang="en-US" dirty="0" smtClean="0"/>
          </a:p>
          <a:p>
            <a:r>
              <a:rPr lang="en-US" dirty="0" smtClean="0"/>
              <a:t>The </a:t>
            </a:r>
            <a:r>
              <a:rPr lang="en-US" dirty="0"/>
              <a:t>client needs one key for </a:t>
            </a:r>
            <a:r>
              <a:rPr lang="en-US" dirty="0" smtClean="0"/>
              <a:t>message authentication</a:t>
            </a:r>
            <a:r>
              <a:rPr lang="en-US" dirty="0"/>
              <a:t>, one key for encryption, and one IV as original block in calculation. </a:t>
            </a:r>
            <a:endParaRPr lang="en-US" dirty="0" smtClean="0"/>
          </a:p>
          <a:p>
            <a:r>
              <a:rPr lang="en-US" dirty="0" smtClean="0"/>
              <a:t>The server </a:t>
            </a:r>
            <a:r>
              <a:rPr lang="en-US" dirty="0"/>
              <a:t>needs the same. SSL requires that the keys for one direction be different from</a:t>
            </a:r>
            <a:br>
              <a:rPr lang="en-US" dirty="0"/>
            </a:br>
            <a:r>
              <a:rPr lang="en-US" dirty="0"/>
              <a:t>those for the other direction.</a:t>
            </a:r>
            <a:r>
              <a:rPr lang="en-US" dirty="0" smtClean="0"/>
              <a:t> </a:t>
            </a:r>
            <a:br>
              <a:rPr lang="en-US" dirty="0" smtClean="0"/>
            </a:br>
            <a:endParaRPr lang="en-US" dirty="0"/>
          </a:p>
        </p:txBody>
      </p:sp>
      <p:pic>
        <p:nvPicPr>
          <p:cNvPr id="4" name="Google Shape;68;p13"/>
          <p:cNvPicPr preferRelativeResize="0"/>
          <p:nvPr/>
        </p:nvPicPr>
        <p:blipFill>
          <a:blip r:embed="rId2">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326168290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t>Cryptographic Parameter Generation</a:t>
            </a:r>
            <a:r>
              <a:rPr lang="en-US" dirty="0" smtClean="0"/>
              <a:t> </a:t>
            </a:r>
            <a:br>
              <a:rPr lang="en-US" dirty="0" smtClean="0"/>
            </a:br>
            <a:endParaRPr lang="en-US" dirty="0"/>
          </a:p>
        </p:txBody>
      </p:sp>
      <p:sp>
        <p:nvSpPr>
          <p:cNvPr id="3" name="Content Placeholder 2"/>
          <p:cNvSpPr>
            <a:spLocks noGrp="1"/>
          </p:cNvSpPr>
          <p:nvPr>
            <p:ph idx="1"/>
          </p:nvPr>
        </p:nvSpPr>
        <p:spPr>
          <a:xfrm>
            <a:off x="457200" y="857251"/>
            <a:ext cx="8229600" cy="3737372"/>
          </a:xfrm>
        </p:spPr>
        <p:txBody>
          <a:bodyPr>
            <a:noAutofit/>
          </a:bodyPr>
          <a:lstStyle/>
          <a:p>
            <a:r>
              <a:rPr lang="en-US" dirty="0" smtClean="0"/>
              <a:t>1. </a:t>
            </a:r>
            <a:r>
              <a:rPr lang="en-US" dirty="0"/>
              <a:t>The client and server exchange two random numbers; one is created by the </a:t>
            </a:r>
            <a:r>
              <a:rPr lang="en-US" dirty="0" smtClean="0"/>
              <a:t>client and </a:t>
            </a:r>
            <a:r>
              <a:rPr lang="en-US" dirty="0"/>
              <a:t>the other by the </a:t>
            </a:r>
            <a:r>
              <a:rPr lang="en-US" dirty="0" smtClean="0"/>
              <a:t>server</a:t>
            </a:r>
          </a:p>
          <a:p>
            <a:r>
              <a:rPr lang="en-US" dirty="0" smtClean="0"/>
              <a:t>2. </a:t>
            </a:r>
            <a:r>
              <a:rPr lang="en-US" dirty="0"/>
              <a:t>The client and server exchange one </a:t>
            </a:r>
            <a:r>
              <a:rPr lang="en-US" b="1" dirty="0"/>
              <a:t>pre-master secret </a:t>
            </a:r>
            <a:r>
              <a:rPr lang="en-US" dirty="0"/>
              <a:t>using one of the </a:t>
            </a:r>
            <a:r>
              <a:rPr lang="en-US" dirty="0" smtClean="0"/>
              <a:t>predefined key- </a:t>
            </a:r>
            <a:r>
              <a:rPr lang="en-US" dirty="0"/>
              <a:t>exchange algorithms.</a:t>
            </a:r>
            <a:br>
              <a:rPr lang="en-US" dirty="0"/>
            </a:br>
            <a:r>
              <a:rPr lang="en-US" b="1" dirty="0"/>
              <a:t>3. </a:t>
            </a:r>
            <a:r>
              <a:rPr lang="en-US" dirty="0"/>
              <a:t>A 48-byte </a:t>
            </a:r>
            <a:r>
              <a:rPr lang="en-US" b="1" dirty="0"/>
              <a:t>master secret </a:t>
            </a:r>
            <a:r>
              <a:rPr lang="en-US" dirty="0"/>
              <a:t>is created from the pre-master secret by applying </a:t>
            </a:r>
            <a:r>
              <a:rPr lang="en-US" dirty="0" smtClean="0"/>
              <a:t>two hash </a:t>
            </a:r>
            <a:r>
              <a:rPr lang="en-US" dirty="0"/>
              <a:t>functions (SHA-1 and MD5)</a:t>
            </a:r>
            <a:r>
              <a:rPr lang="en-US" dirty="0" smtClean="0"/>
              <a:t> </a:t>
            </a:r>
            <a:br>
              <a:rPr lang="en-US" dirty="0" smtClean="0"/>
            </a:br>
            <a:endParaRPr lang="en-US" dirty="0"/>
          </a:p>
        </p:txBody>
      </p:sp>
      <p:pic>
        <p:nvPicPr>
          <p:cNvPr id="4" name="Google Shape;68;p13"/>
          <p:cNvPicPr preferRelativeResize="0"/>
          <p:nvPr/>
        </p:nvPicPr>
        <p:blipFill>
          <a:blip r:embed="rId2">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248627586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t>Cryptographic Parameter Generation</a:t>
            </a:r>
            <a:r>
              <a:rPr lang="en-US" dirty="0" smtClean="0"/>
              <a:t> </a:t>
            </a:r>
            <a:br>
              <a:rPr lang="en-US" dirty="0" smtClean="0"/>
            </a:br>
            <a:endParaRPr lang="en-US" dirty="0"/>
          </a:p>
        </p:txBody>
      </p:sp>
      <p:sp>
        <p:nvSpPr>
          <p:cNvPr id="3" name="Content Placeholder 2"/>
          <p:cNvSpPr>
            <a:spLocks noGrp="1"/>
          </p:cNvSpPr>
          <p:nvPr>
            <p:ph idx="1"/>
          </p:nvPr>
        </p:nvSpPr>
        <p:spPr/>
        <p:txBody>
          <a:bodyPr>
            <a:normAutofit/>
          </a:bodyPr>
          <a:lstStyle/>
          <a:p>
            <a:r>
              <a:rPr lang="en-US" b="1" dirty="0" smtClean="0"/>
              <a:t>4. </a:t>
            </a:r>
            <a:r>
              <a:rPr lang="en-US" dirty="0" smtClean="0"/>
              <a:t>The master secret is used to create variable-length </a:t>
            </a:r>
            <a:r>
              <a:rPr lang="en-US" b="1" dirty="0" smtClean="0"/>
              <a:t>key material </a:t>
            </a:r>
            <a:r>
              <a:rPr lang="en-US" dirty="0" smtClean="0"/>
              <a:t>by applying the</a:t>
            </a:r>
            <a:br>
              <a:rPr lang="en-US" dirty="0" smtClean="0"/>
            </a:br>
            <a:r>
              <a:rPr lang="en-US" dirty="0" smtClean="0"/>
              <a:t>same set of hash functions and prepending with different constants, as shown in Figure The module is repeated until key material of adequate size is created. </a:t>
            </a:r>
          </a:p>
          <a:p>
            <a:r>
              <a:rPr lang="en-US" dirty="0" smtClean="0"/>
              <a:t>5. Six </a:t>
            </a:r>
            <a:r>
              <a:rPr lang="en-US" dirty="0"/>
              <a:t>different secrets are extracted from the key material, as shown in Figure</a:t>
            </a:r>
            <a:r>
              <a:rPr lang="en-US" dirty="0" smtClean="0"/>
              <a:t> </a:t>
            </a:r>
            <a:br>
              <a:rPr lang="en-US" dirty="0" smtClean="0"/>
            </a:br>
            <a:endParaRPr lang="en-US" dirty="0"/>
          </a:p>
        </p:txBody>
      </p:sp>
      <p:pic>
        <p:nvPicPr>
          <p:cNvPr id="4" name="Google Shape;68;p13"/>
          <p:cNvPicPr preferRelativeResize="0"/>
          <p:nvPr/>
        </p:nvPicPr>
        <p:blipFill>
          <a:blip r:embed="rId2">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320522275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2"/>
          <p:cNvSpPr>
            <a:spLocks noGrp="1"/>
          </p:cNvSpPr>
          <p:nvPr>
            <p:ph type="sldNum" sz="quarter" idx="4294967295"/>
          </p:nvPr>
        </p:nvSpPr>
        <p:spPr>
          <a:xfrm>
            <a:off x="3124200" y="4767263"/>
            <a:ext cx="2895600" cy="273844"/>
          </a:xfrm>
          <a:prstGeom prst="rect">
            <a:avLst/>
          </a:prstGeom>
        </p:spPr>
        <p:txBody>
          <a:bodyPr/>
          <a:lstStyle/>
          <a:p>
            <a:fld id="{0EE22463-8F17-4802-9E6C-D9AF9D91EADD}" type="slidenum">
              <a:rPr lang="en-US"/>
              <a:pPr/>
              <a:t>63</a:t>
            </a:fld>
            <a:endParaRPr lang="en-US"/>
          </a:p>
        </p:txBody>
      </p:sp>
      <p:pic>
        <p:nvPicPr>
          <p:cNvPr id="694283"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137048"/>
            <a:ext cx="2166938" cy="2520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4274" name="Text Box 2"/>
          <p:cNvSpPr txBox="1">
            <a:spLocks noChangeArrowheads="1"/>
          </p:cNvSpPr>
          <p:nvPr/>
        </p:nvSpPr>
        <p:spPr bwMode="auto">
          <a:xfrm>
            <a:off x="990600" y="67866"/>
            <a:ext cx="7391400" cy="307777"/>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i="1" dirty="0" smtClean="0">
                <a:latin typeface="Times New Roman" pitchFamily="18" charset="0"/>
              </a:rPr>
              <a:t>Calculation </a:t>
            </a:r>
            <a:r>
              <a:rPr lang="en-US" altLang="en-US" i="1" dirty="0">
                <a:latin typeface="Times New Roman" pitchFamily="18" charset="0"/>
              </a:rPr>
              <a:t>of maser key from pre-master secret</a:t>
            </a:r>
          </a:p>
        </p:txBody>
      </p:sp>
      <p:sp>
        <p:nvSpPr>
          <p:cNvPr id="694280" name="Rectangle 8"/>
          <p:cNvSpPr>
            <a:spLocks noChangeArrowheads="1"/>
          </p:cNvSpPr>
          <p:nvPr/>
        </p:nvSpPr>
        <p:spPr bwMode="gray">
          <a:xfrm>
            <a:off x="711200" y="0"/>
            <a:ext cx="31750" cy="78938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sp>
        <p:nvSpPr>
          <p:cNvPr id="694281" name="Rectangle 9"/>
          <p:cNvSpPr>
            <a:spLocks noChangeArrowheads="1"/>
          </p:cNvSpPr>
          <p:nvPr/>
        </p:nvSpPr>
        <p:spPr bwMode="gray">
          <a:xfrm>
            <a:off x="442914" y="400050"/>
            <a:ext cx="8226425" cy="23813"/>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pic>
        <p:nvPicPr>
          <p:cNvPr id="694288"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1" y="1143000"/>
            <a:ext cx="3089275" cy="2519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4289"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8438" y="1143000"/>
            <a:ext cx="4424362" cy="2522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4290" name="Picture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3486150"/>
            <a:ext cx="5411788" cy="673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Google Shape;68;p13"/>
          <p:cNvPicPr preferRelativeResize="0"/>
          <p:nvPr/>
        </p:nvPicPr>
        <p:blipFill>
          <a:blip r:embed="rId7">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11849759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694283"/>
                                        </p:tgtEl>
                                        <p:attrNameLst>
                                          <p:attrName>style.visibility</p:attrName>
                                        </p:attrNameLst>
                                      </p:cBhvr>
                                      <p:to>
                                        <p:strVal val="visible"/>
                                      </p:to>
                                    </p:set>
                                    <p:animEffect transition="in" filter="wipe(up)">
                                      <p:cBhvr>
                                        <p:cTn id="7" dur="500"/>
                                        <p:tgtEl>
                                          <p:spTgt spid="69428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694288"/>
                                        </p:tgtEl>
                                        <p:attrNameLst>
                                          <p:attrName>style.visibility</p:attrName>
                                        </p:attrNameLst>
                                      </p:cBhvr>
                                      <p:to>
                                        <p:strVal val="visible"/>
                                      </p:to>
                                    </p:set>
                                    <p:animEffect transition="in" filter="wipe(up)">
                                      <p:cBhvr>
                                        <p:cTn id="12" dur="2000"/>
                                        <p:tgtEl>
                                          <p:spTgt spid="69428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694289"/>
                                        </p:tgtEl>
                                        <p:attrNameLst>
                                          <p:attrName>style.visibility</p:attrName>
                                        </p:attrNameLst>
                                      </p:cBhvr>
                                      <p:to>
                                        <p:strVal val="visible"/>
                                      </p:to>
                                    </p:set>
                                    <p:animEffect transition="in" filter="wipe(up)">
                                      <p:cBhvr>
                                        <p:cTn id="17" dur="2000"/>
                                        <p:tgtEl>
                                          <p:spTgt spid="69428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6942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2"/>
          <p:cNvSpPr>
            <a:spLocks noGrp="1"/>
          </p:cNvSpPr>
          <p:nvPr>
            <p:ph type="sldNum" sz="quarter" idx="4294967295"/>
          </p:nvPr>
        </p:nvSpPr>
        <p:spPr>
          <a:xfrm>
            <a:off x="3124200" y="4767263"/>
            <a:ext cx="2895600" cy="273844"/>
          </a:xfrm>
          <a:prstGeom prst="rect">
            <a:avLst/>
          </a:prstGeom>
        </p:spPr>
        <p:txBody>
          <a:bodyPr/>
          <a:lstStyle/>
          <a:p>
            <a:fld id="{DE054140-E42F-48C5-86C5-5E84E766C5A7}" type="slidenum">
              <a:rPr lang="en-US"/>
              <a:pPr/>
              <a:t>64</a:t>
            </a:fld>
            <a:endParaRPr lang="en-US"/>
          </a:p>
        </p:txBody>
      </p:sp>
      <p:sp>
        <p:nvSpPr>
          <p:cNvPr id="696322" name="Text Box 2"/>
          <p:cNvSpPr txBox="1">
            <a:spLocks noChangeArrowheads="1"/>
          </p:cNvSpPr>
          <p:nvPr/>
        </p:nvSpPr>
        <p:spPr bwMode="auto">
          <a:xfrm>
            <a:off x="990600" y="67866"/>
            <a:ext cx="6781800" cy="307777"/>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dirty="0" smtClean="0">
                <a:solidFill>
                  <a:srgbClr val="0000FF"/>
                </a:solidFill>
                <a:latin typeface="Times New Roman" pitchFamily="18" charset="0"/>
              </a:rPr>
              <a:t> </a:t>
            </a:r>
            <a:r>
              <a:rPr lang="en-US" altLang="en-US" i="1" dirty="0" smtClean="0">
                <a:latin typeface="Times New Roman" pitchFamily="18" charset="0"/>
              </a:rPr>
              <a:t>Calculation </a:t>
            </a:r>
            <a:r>
              <a:rPr lang="en-US" altLang="en-US" i="1" dirty="0">
                <a:latin typeface="Times New Roman" pitchFamily="18" charset="0"/>
              </a:rPr>
              <a:t>of the key materials from master secret</a:t>
            </a:r>
          </a:p>
        </p:txBody>
      </p:sp>
      <p:sp>
        <p:nvSpPr>
          <p:cNvPr id="696328" name="Rectangle 8"/>
          <p:cNvSpPr>
            <a:spLocks noChangeArrowheads="1"/>
          </p:cNvSpPr>
          <p:nvPr/>
        </p:nvSpPr>
        <p:spPr bwMode="gray">
          <a:xfrm>
            <a:off x="711200" y="0"/>
            <a:ext cx="31750" cy="78938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sp>
        <p:nvSpPr>
          <p:cNvPr id="696329" name="Rectangle 9"/>
          <p:cNvSpPr>
            <a:spLocks noChangeArrowheads="1"/>
          </p:cNvSpPr>
          <p:nvPr/>
        </p:nvSpPr>
        <p:spPr bwMode="gray">
          <a:xfrm>
            <a:off x="442914" y="400050"/>
            <a:ext cx="8226425" cy="23813"/>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pic>
        <p:nvPicPr>
          <p:cNvPr id="69633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971551"/>
            <a:ext cx="7615238" cy="3059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Google Shape;68;p13"/>
          <p:cNvPicPr preferRelativeResize="0"/>
          <p:nvPr/>
        </p:nvPicPr>
        <p:blipFill>
          <a:blip r:embed="rId4">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26861224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696330"/>
                                        </p:tgtEl>
                                        <p:attrNameLst>
                                          <p:attrName>style.visibility</p:attrName>
                                        </p:attrNameLst>
                                      </p:cBhvr>
                                      <p:to>
                                        <p:strVal val="visible"/>
                                      </p:to>
                                    </p:set>
                                    <p:animEffect transition="in" filter="wipe(up)">
                                      <p:cBhvr>
                                        <p:cTn id="7" dur="5000"/>
                                        <p:tgtEl>
                                          <p:spTgt spid="696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2"/>
          <p:cNvSpPr>
            <a:spLocks noGrp="1"/>
          </p:cNvSpPr>
          <p:nvPr>
            <p:ph type="sldNum" sz="quarter" idx="4294967295"/>
          </p:nvPr>
        </p:nvSpPr>
        <p:spPr>
          <a:xfrm>
            <a:off x="3124200" y="4767263"/>
            <a:ext cx="2895600" cy="273844"/>
          </a:xfrm>
          <a:prstGeom prst="rect">
            <a:avLst/>
          </a:prstGeom>
        </p:spPr>
        <p:txBody>
          <a:bodyPr/>
          <a:lstStyle/>
          <a:p>
            <a:fld id="{FBDB07D3-4237-4C17-AB82-B7CDEF614071}" type="slidenum">
              <a:rPr lang="en-US"/>
              <a:pPr/>
              <a:t>65</a:t>
            </a:fld>
            <a:endParaRPr lang="en-US"/>
          </a:p>
        </p:txBody>
      </p:sp>
      <p:sp>
        <p:nvSpPr>
          <p:cNvPr id="698370" name="Text Box 2"/>
          <p:cNvSpPr txBox="1">
            <a:spLocks noChangeArrowheads="1"/>
          </p:cNvSpPr>
          <p:nvPr/>
        </p:nvSpPr>
        <p:spPr bwMode="auto">
          <a:xfrm>
            <a:off x="990600" y="67866"/>
            <a:ext cx="7391400" cy="307777"/>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dirty="0" smtClean="0">
                <a:solidFill>
                  <a:srgbClr val="0000FF"/>
                </a:solidFill>
                <a:latin typeface="Times New Roman" pitchFamily="18" charset="0"/>
              </a:rPr>
              <a:t> </a:t>
            </a:r>
            <a:r>
              <a:rPr lang="en-US" altLang="en-US" i="1" dirty="0" smtClean="0">
                <a:latin typeface="Times New Roman" pitchFamily="18" charset="0"/>
              </a:rPr>
              <a:t>Extraction </a:t>
            </a:r>
            <a:r>
              <a:rPr lang="en-US" altLang="en-US" i="1" dirty="0">
                <a:latin typeface="Times New Roman" pitchFamily="18" charset="0"/>
              </a:rPr>
              <a:t>of cryptographic secrets from key materials</a:t>
            </a:r>
          </a:p>
        </p:txBody>
      </p:sp>
      <p:sp>
        <p:nvSpPr>
          <p:cNvPr id="698376" name="Rectangle 8"/>
          <p:cNvSpPr>
            <a:spLocks noChangeArrowheads="1"/>
          </p:cNvSpPr>
          <p:nvPr/>
        </p:nvSpPr>
        <p:spPr bwMode="gray">
          <a:xfrm>
            <a:off x="711200" y="0"/>
            <a:ext cx="31750" cy="78938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sp>
        <p:nvSpPr>
          <p:cNvPr id="698377" name="Rectangle 9"/>
          <p:cNvSpPr>
            <a:spLocks noChangeArrowheads="1"/>
          </p:cNvSpPr>
          <p:nvPr/>
        </p:nvSpPr>
        <p:spPr bwMode="gray">
          <a:xfrm>
            <a:off x="442914" y="400050"/>
            <a:ext cx="8226425" cy="23813"/>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pic>
        <p:nvPicPr>
          <p:cNvPr id="698378"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064" y="1827610"/>
            <a:ext cx="8720137" cy="1372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Google Shape;68;p13"/>
          <p:cNvPicPr preferRelativeResize="0"/>
          <p:nvPr/>
        </p:nvPicPr>
        <p:blipFill>
          <a:blip r:embed="rId4">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8811735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98378"/>
                                        </p:tgtEl>
                                        <p:attrNameLst>
                                          <p:attrName>style.visibility</p:attrName>
                                        </p:attrNameLst>
                                      </p:cBhvr>
                                      <p:to>
                                        <p:strVal val="visible"/>
                                      </p:to>
                                    </p:set>
                                    <p:animEffect transition="in" filter="wipe(left)">
                                      <p:cBhvr>
                                        <p:cTn id="7" dur="2000"/>
                                        <p:tgtEl>
                                          <p:spTgt spid="6983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Sessions and Connections</a:t>
            </a:r>
            <a:endParaRPr lang="en-US" dirty="0"/>
          </a:p>
        </p:txBody>
      </p:sp>
      <p:sp>
        <p:nvSpPr>
          <p:cNvPr id="3" name="Content Placeholder 2"/>
          <p:cNvSpPr>
            <a:spLocks noGrp="1"/>
          </p:cNvSpPr>
          <p:nvPr>
            <p:ph idx="1"/>
          </p:nvPr>
        </p:nvSpPr>
        <p:spPr/>
        <p:txBody>
          <a:bodyPr>
            <a:noAutofit/>
          </a:bodyPr>
          <a:lstStyle/>
          <a:p>
            <a:r>
              <a:rPr lang="en-US" dirty="0"/>
              <a:t>A session is an association between a</a:t>
            </a:r>
            <a:br>
              <a:rPr lang="en-US" dirty="0"/>
            </a:br>
            <a:r>
              <a:rPr lang="en-US" dirty="0"/>
              <a:t>client and a server</a:t>
            </a:r>
            <a:r>
              <a:rPr lang="en-US" dirty="0" smtClean="0"/>
              <a:t> </a:t>
            </a:r>
          </a:p>
          <a:p>
            <a:r>
              <a:rPr lang="en-US" dirty="0"/>
              <a:t>A session can consist of many connections. A connection between two parties can</a:t>
            </a:r>
            <a:br>
              <a:rPr lang="en-US" dirty="0"/>
            </a:br>
            <a:r>
              <a:rPr lang="en-US" dirty="0"/>
              <a:t>be terminated and reestablished within the same session.</a:t>
            </a:r>
            <a:r>
              <a:rPr lang="en-US" dirty="0" smtClean="0"/>
              <a:t> </a:t>
            </a:r>
            <a:br>
              <a:rPr lang="en-US" dirty="0" smtClean="0"/>
            </a:br>
            <a:r>
              <a:rPr lang="en-US" dirty="0"/>
              <a:t>A session can consist of many connections</a:t>
            </a:r>
            <a:r>
              <a:rPr lang="en-US" dirty="0" smtClean="0"/>
              <a:t>.</a:t>
            </a:r>
          </a:p>
          <a:p>
            <a:r>
              <a:rPr lang="en-US" dirty="0" smtClean="0"/>
              <a:t> </a:t>
            </a:r>
            <a:r>
              <a:rPr lang="en-US" dirty="0"/>
              <a:t>A connection between two parties can</a:t>
            </a:r>
            <a:br>
              <a:rPr lang="en-US" dirty="0"/>
            </a:br>
            <a:r>
              <a:rPr lang="en-US" dirty="0"/>
              <a:t>be terminated and reestablished within the same session.</a:t>
            </a:r>
            <a:r>
              <a:rPr lang="en-US" dirty="0" smtClean="0"/>
              <a:t> </a:t>
            </a:r>
            <a:br>
              <a:rPr lang="en-US" dirty="0" smtClean="0"/>
            </a:br>
            <a:endParaRPr lang="en-US" dirty="0"/>
          </a:p>
        </p:txBody>
      </p:sp>
      <p:pic>
        <p:nvPicPr>
          <p:cNvPr id="4" name="Google Shape;68;p13"/>
          <p:cNvPicPr preferRelativeResize="0"/>
          <p:nvPr/>
        </p:nvPicPr>
        <p:blipFill>
          <a:blip r:embed="rId2">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194953011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Handshake Protocol</a:t>
            </a:r>
            <a:endParaRPr lang="en-US" dirty="0"/>
          </a:p>
        </p:txBody>
      </p:sp>
      <p:sp>
        <p:nvSpPr>
          <p:cNvPr id="3" name="Content Placeholder 2"/>
          <p:cNvSpPr>
            <a:spLocks noGrp="1"/>
          </p:cNvSpPr>
          <p:nvPr>
            <p:ph idx="1"/>
          </p:nvPr>
        </p:nvSpPr>
        <p:spPr/>
        <p:txBody>
          <a:bodyPr/>
          <a:lstStyle/>
          <a:p>
            <a:r>
              <a:rPr lang="en-US" b="1" dirty="0"/>
              <a:t>Handshake Protocol </a:t>
            </a:r>
            <a:r>
              <a:rPr lang="en-US" dirty="0"/>
              <a:t>uses messages to negotiate the cipher suite, to authenticate</a:t>
            </a:r>
            <a:br>
              <a:rPr lang="en-US" dirty="0"/>
            </a:br>
            <a:r>
              <a:rPr lang="en-US" dirty="0"/>
              <a:t>the server to the client and the client to the server if needed, and to exchange information for building the cryptographic secrets. </a:t>
            </a:r>
            <a:r>
              <a:rPr lang="en-US" dirty="0" smtClean="0"/>
              <a:t/>
            </a:r>
            <a:br>
              <a:rPr lang="en-US" dirty="0" smtClean="0"/>
            </a:br>
            <a:endParaRPr lang="en-US" dirty="0"/>
          </a:p>
        </p:txBody>
      </p:sp>
      <p:pic>
        <p:nvPicPr>
          <p:cNvPr id="4" name="Google Shape;68;p13"/>
          <p:cNvPicPr preferRelativeResize="0"/>
          <p:nvPr/>
        </p:nvPicPr>
        <p:blipFill>
          <a:blip r:embed="rId2">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342773709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2"/>
          <p:cNvSpPr>
            <a:spLocks noGrp="1"/>
          </p:cNvSpPr>
          <p:nvPr>
            <p:ph type="sldNum" sz="quarter" idx="4294967295"/>
          </p:nvPr>
        </p:nvSpPr>
        <p:spPr>
          <a:xfrm>
            <a:off x="3124200" y="4767263"/>
            <a:ext cx="2895600" cy="273844"/>
          </a:xfrm>
          <a:prstGeom prst="rect">
            <a:avLst/>
          </a:prstGeom>
        </p:spPr>
        <p:txBody>
          <a:bodyPr/>
          <a:lstStyle/>
          <a:p>
            <a:fld id="{8F77B249-D75D-4312-94FC-BDE45A1BC59B}" type="slidenum">
              <a:rPr lang="en-US"/>
              <a:pPr/>
              <a:t>68</a:t>
            </a:fld>
            <a:endParaRPr lang="en-US"/>
          </a:p>
        </p:txBody>
      </p:sp>
      <p:sp>
        <p:nvSpPr>
          <p:cNvPr id="700418" name="Text Box 2"/>
          <p:cNvSpPr txBox="1">
            <a:spLocks noChangeArrowheads="1"/>
          </p:cNvSpPr>
          <p:nvPr/>
        </p:nvSpPr>
        <p:spPr bwMode="auto">
          <a:xfrm>
            <a:off x="990600" y="67866"/>
            <a:ext cx="5715000" cy="307777"/>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dirty="0" smtClean="0">
                <a:solidFill>
                  <a:srgbClr val="0000FF"/>
                </a:solidFill>
                <a:latin typeface="Times New Roman" pitchFamily="18" charset="0"/>
              </a:rPr>
              <a:t> </a:t>
            </a:r>
            <a:r>
              <a:rPr lang="en-US" altLang="en-US" i="1" dirty="0" smtClean="0">
                <a:latin typeface="Times New Roman" pitchFamily="18" charset="0"/>
              </a:rPr>
              <a:t>Four </a:t>
            </a:r>
            <a:r>
              <a:rPr lang="en-US" altLang="en-US" i="1" dirty="0">
                <a:latin typeface="Times New Roman" pitchFamily="18" charset="0"/>
              </a:rPr>
              <a:t>SSL protocols</a:t>
            </a:r>
          </a:p>
        </p:txBody>
      </p:sp>
      <p:sp>
        <p:nvSpPr>
          <p:cNvPr id="700424" name="Rectangle 8"/>
          <p:cNvSpPr>
            <a:spLocks noChangeArrowheads="1"/>
          </p:cNvSpPr>
          <p:nvPr/>
        </p:nvSpPr>
        <p:spPr bwMode="gray">
          <a:xfrm>
            <a:off x="711200" y="0"/>
            <a:ext cx="31750" cy="78938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sp>
        <p:nvSpPr>
          <p:cNvPr id="700425" name="Rectangle 9"/>
          <p:cNvSpPr>
            <a:spLocks noChangeArrowheads="1"/>
          </p:cNvSpPr>
          <p:nvPr/>
        </p:nvSpPr>
        <p:spPr bwMode="gray">
          <a:xfrm>
            <a:off x="442914" y="400050"/>
            <a:ext cx="8226425" cy="23813"/>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pic>
        <p:nvPicPr>
          <p:cNvPr id="70042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1" y="1472803"/>
            <a:ext cx="7002463" cy="2184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Google Shape;68;p13"/>
          <p:cNvPicPr preferRelativeResize="0"/>
          <p:nvPr/>
        </p:nvPicPr>
        <p:blipFill>
          <a:blip r:embed="rId4">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8601370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700426"/>
                                        </p:tgtEl>
                                        <p:attrNameLst>
                                          <p:attrName>style.visibility</p:attrName>
                                        </p:attrNameLst>
                                      </p:cBhvr>
                                      <p:to>
                                        <p:strVal val="visible"/>
                                      </p:to>
                                    </p:set>
                                    <p:animEffect transition="in" filter="wipe(up)">
                                      <p:cBhvr>
                                        <p:cTn id="7" dur="5000"/>
                                        <p:tgtEl>
                                          <p:spTgt spid="7004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2"/>
          <p:cNvSpPr>
            <a:spLocks noGrp="1"/>
          </p:cNvSpPr>
          <p:nvPr>
            <p:ph type="sldNum" sz="quarter" idx="4294967295"/>
          </p:nvPr>
        </p:nvSpPr>
        <p:spPr>
          <a:xfrm>
            <a:off x="3124200" y="4767263"/>
            <a:ext cx="2895600" cy="273844"/>
          </a:xfrm>
          <a:prstGeom prst="rect">
            <a:avLst/>
          </a:prstGeom>
        </p:spPr>
        <p:txBody>
          <a:bodyPr/>
          <a:lstStyle/>
          <a:p>
            <a:fld id="{8010E6D7-6039-4D07-AED8-AAF2236012BF}" type="slidenum">
              <a:rPr lang="en-US"/>
              <a:pPr/>
              <a:t>69</a:t>
            </a:fld>
            <a:endParaRPr lang="en-US"/>
          </a:p>
        </p:txBody>
      </p:sp>
      <p:sp>
        <p:nvSpPr>
          <p:cNvPr id="702466" name="Text Box 2"/>
          <p:cNvSpPr txBox="1">
            <a:spLocks noChangeArrowheads="1"/>
          </p:cNvSpPr>
          <p:nvPr/>
        </p:nvSpPr>
        <p:spPr bwMode="auto">
          <a:xfrm>
            <a:off x="990600" y="67866"/>
            <a:ext cx="5715000" cy="307777"/>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i="1" dirty="0" smtClean="0">
                <a:latin typeface="Times New Roman" pitchFamily="18" charset="0"/>
              </a:rPr>
              <a:t>Handshake </a:t>
            </a:r>
            <a:r>
              <a:rPr lang="en-US" altLang="en-US" i="1" dirty="0">
                <a:latin typeface="Times New Roman" pitchFamily="18" charset="0"/>
              </a:rPr>
              <a:t>protocol</a:t>
            </a:r>
          </a:p>
        </p:txBody>
      </p:sp>
      <p:sp>
        <p:nvSpPr>
          <p:cNvPr id="702472" name="Rectangle 8"/>
          <p:cNvSpPr>
            <a:spLocks noChangeArrowheads="1"/>
          </p:cNvSpPr>
          <p:nvPr/>
        </p:nvSpPr>
        <p:spPr bwMode="gray">
          <a:xfrm>
            <a:off x="711200" y="0"/>
            <a:ext cx="31750" cy="78938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sp>
        <p:nvSpPr>
          <p:cNvPr id="702473" name="Rectangle 9"/>
          <p:cNvSpPr>
            <a:spLocks noChangeArrowheads="1"/>
          </p:cNvSpPr>
          <p:nvPr/>
        </p:nvSpPr>
        <p:spPr bwMode="gray">
          <a:xfrm>
            <a:off x="442914" y="400050"/>
            <a:ext cx="8226425" cy="23813"/>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pic>
        <p:nvPicPr>
          <p:cNvPr id="702476"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201341"/>
            <a:ext cx="8235950" cy="2742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2477"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564" y="1984773"/>
            <a:ext cx="7056437" cy="358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2478"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9076" y="2400300"/>
            <a:ext cx="7121525" cy="358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2479"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5914" y="2857501"/>
            <a:ext cx="7304087" cy="365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2480" name="Picture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0" y="3314701"/>
            <a:ext cx="7239000" cy="365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Google Shape;68;p13"/>
          <p:cNvPicPr preferRelativeResize="0"/>
          <p:nvPr/>
        </p:nvPicPr>
        <p:blipFill>
          <a:blip r:embed="rId8">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40845119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024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8" presetClass="entr" presetSubtype="16" fill="hold" nodeType="clickEffect">
                                  <p:stCondLst>
                                    <p:cond delay="0"/>
                                  </p:stCondLst>
                                  <p:childTnLst>
                                    <p:set>
                                      <p:cBhvr>
                                        <p:cTn id="10" dur="1" fill="hold">
                                          <p:stCondLst>
                                            <p:cond delay="0"/>
                                          </p:stCondLst>
                                        </p:cTn>
                                        <p:tgtEl>
                                          <p:spTgt spid="702477"/>
                                        </p:tgtEl>
                                        <p:attrNameLst>
                                          <p:attrName>style.visibility</p:attrName>
                                        </p:attrNameLst>
                                      </p:cBhvr>
                                      <p:to>
                                        <p:strVal val="visible"/>
                                      </p:to>
                                    </p:set>
                                    <p:animEffect transition="in" filter="diamond(in)">
                                      <p:cBhvr>
                                        <p:cTn id="11" dur="2000"/>
                                        <p:tgtEl>
                                          <p:spTgt spid="70247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8" presetClass="entr" presetSubtype="16" fill="hold" nodeType="clickEffect">
                                  <p:stCondLst>
                                    <p:cond delay="0"/>
                                  </p:stCondLst>
                                  <p:childTnLst>
                                    <p:set>
                                      <p:cBhvr>
                                        <p:cTn id="15" dur="1" fill="hold">
                                          <p:stCondLst>
                                            <p:cond delay="0"/>
                                          </p:stCondLst>
                                        </p:cTn>
                                        <p:tgtEl>
                                          <p:spTgt spid="702478"/>
                                        </p:tgtEl>
                                        <p:attrNameLst>
                                          <p:attrName>style.visibility</p:attrName>
                                        </p:attrNameLst>
                                      </p:cBhvr>
                                      <p:to>
                                        <p:strVal val="visible"/>
                                      </p:to>
                                    </p:set>
                                    <p:animEffect transition="in" filter="diamond(in)">
                                      <p:cBhvr>
                                        <p:cTn id="16" dur="2000"/>
                                        <p:tgtEl>
                                          <p:spTgt spid="70247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8" presetClass="entr" presetSubtype="16" fill="hold" nodeType="clickEffect">
                                  <p:stCondLst>
                                    <p:cond delay="0"/>
                                  </p:stCondLst>
                                  <p:childTnLst>
                                    <p:set>
                                      <p:cBhvr>
                                        <p:cTn id="20" dur="1" fill="hold">
                                          <p:stCondLst>
                                            <p:cond delay="0"/>
                                          </p:stCondLst>
                                        </p:cTn>
                                        <p:tgtEl>
                                          <p:spTgt spid="702479"/>
                                        </p:tgtEl>
                                        <p:attrNameLst>
                                          <p:attrName>style.visibility</p:attrName>
                                        </p:attrNameLst>
                                      </p:cBhvr>
                                      <p:to>
                                        <p:strVal val="visible"/>
                                      </p:to>
                                    </p:set>
                                    <p:animEffect transition="in" filter="diamond(in)">
                                      <p:cBhvr>
                                        <p:cTn id="21" dur="2000"/>
                                        <p:tgtEl>
                                          <p:spTgt spid="70247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8" presetClass="entr" presetSubtype="16" fill="hold" nodeType="clickEffect">
                                  <p:stCondLst>
                                    <p:cond delay="0"/>
                                  </p:stCondLst>
                                  <p:childTnLst>
                                    <p:set>
                                      <p:cBhvr>
                                        <p:cTn id="25" dur="1" fill="hold">
                                          <p:stCondLst>
                                            <p:cond delay="0"/>
                                          </p:stCondLst>
                                        </p:cTn>
                                        <p:tgtEl>
                                          <p:spTgt spid="702480"/>
                                        </p:tgtEl>
                                        <p:attrNameLst>
                                          <p:attrName>style.visibility</p:attrName>
                                        </p:attrNameLst>
                                      </p:cBhvr>
                                      <p:to>
                                        <p:strVal val="visible"/>
                                      </p:to>
                                    </p:set>
                                    <p:animEffect transition="in" filter="diamond(in)">
                                      <p:cBhvr>
                                        <p:cTn id="26" dur="2000"/>
                                        <p:tgtEl>
                                          <p:spTgt spid="7024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2" name="Google Shape;122;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7</a:t>
            </a:fld>
            <a:endParaRPr/>
          </a:p>
        </p:txBody>
      </p:sp>
      <p:pic>
        <p:nvPicPr>
          <p:cNvPr id="123" name="Google Shape;123;p19"/>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124" name="Google Shape;124;p19"/>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latin typeface="Cambria"/>
                <a:ea typeface="Cambria"/>
                <a:cs typeface="Cambria"/>
                <a:sym typeface="Cambria"/>
              </a:rPr>
              <a:t>18CSC302J- School of Computing (Odd sem 2020)</a:t>
            </a:r>
            <a:endParaRPr sz="1000">
              <a:latin typeface="Cambria"/>
              <a:ea typeface="Cambria"/>
              <a:cs typeface="Cambria"/>
              <a:sym typeface="Cambria"/>
            </a:endParaRPr>
          </a:p>
        </p:txBody>
      </p:sp>
      <p:pic>
        <p:nvPicPr>
          <p:cNvPr id="10" name="Picture 4"/>
          <p:cNvPicPr>
            <a:picLocks noChangeAspect="1" noChangeArrowheads="1"/>
          </p:cNvPicPr>
          <p:nvPr/>
        </p:nvPicPr>
        <p:blipFill>
          <a:blip r:embed="rId4"/>
          <a:srcRect/>
          <a:stretch>
            <a:fillRect/>
          </a:stretch>
        </p:blipFill>
        <p:spPr bwMode="auto">
          <a:xfrm>
            <a:off x="668367" y="1269619"/>
            <a:ext cx="7378211" cy="2738437"/>
          </a:xfrm>
          <a:prstGeom prst="rect">
            <a:avLst/>
          </a:prstGeom>
          <a:noFill/>
          <a:ln w="9525">
            <a:noFill/>
            <a:miter lim="800000"/>
            <a:headEnd/>
            <a:tailEnd/>
          </a:ln>
          <a:effectLst/>
        </p:spPr>
      </p:pic>
      <p:sp>
        <p:nvSpPr>
          <p:cNvPr id="11" name="Title 1"/>
          <p:cNvSpPr>
            <a:spLocks noGrp="1"/>
          </p:cNvSpPr>
          <p:nvPr>
            <p:ph type="title"/>
          </p:nvPr>
        </p:nvSpPr>
        <p:spPr>
          <a:xfrm>
            <a:off x="217107" y="192777"/>
            <a:ext cx="8520600" cy="707400"/>
          </a:xfrm>
        </p:spPr>
        <p:txBody>
          <a:bodyPr/>
          <a:lstStyle/>
          <a:p>
            <a:r>
              <a:rPr lang="en-US" dirty="0" smtClean="0"/>
              <a:t>Customer Site : ADSL Modem</a:t>
            </a:r>
            <a:endParaRPr 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Phase I: Establishing Security Capability</a:t>
            </a:r>
            <a:endParaRPr lang="en-US" dirty="0"/>
          </a:p>
        </p:txBody>
      </p:sp>
      <p:sp>
        <p:nvSpPr>
          <p:cNvPr id="3" name="Content Placeholder 2"/>
          <p:cNvSpPr>
            <a:spLocks noGrp="1"/>
          </p:cNvSpPr>
          <p:nvPr>
            <p:ph idx="1"/>
          </p:nvPr>
        </p:nvSpPr>
        <p:spPr/>
        <p:txBody>
          <a:bodyPr>
            <a:normAutofit/>
          </a:bodyPr>
          <a:lstStyle/>
          <a:p>
            <a:r>
              <a:rPr lang="en-US" dirty="0" smtClean="0"/>
              <a:t>In </a:t>
            </a:r>
            <a:r>
              <a:rPr lang="en-US" dirty="0"/>
              <a:t>Phase I, the client and the </a:t>
            </a:r>
            <a:r>
              <a:rPr lang="en-US" dirty="0" smtClean="0"/>
              <a:t>server announce </a:t>
            </a:r>
            <a:r>
              <a:rPr lang="en-US" dirty="0"/>
              <a:t>their security capabilities and choose those that are convenient for both. </a:t>
            </a:r>
            <a:endParaRPr lang="en-US" dirty="0" smtClean="0"/>
          </a:p>
          <a:p>
            <a:r>
              <a:rPr lang="en-US" dirty="0" smtClean="0"/>
              <a:t>In this phase</a:t>
            </a:r>
            <a:r>
              <a:rPr lang="en-US" dirty="0"/>
              <a:t>, a session ID is established and the cipher suite is chosen. The parties agree upon a</a:t>
            </a:r>
            <a:br>
              <a:rPr lang="en-US" dirty="0"/>
            </a:br>
            <a:r>
              <a:rPr lang="en-US" dirty="0"/>
              <a:t>particular compression method. </a:t>
            </a:r>
            <a:endParaRPr lang="en-US" dirty="0" smtClean="0"/>
          </a:p>
          <a:p>
            <a:r>
              <a:rPr lang="en-US" dirty="0" smtClean="0"/>
              <a:t>Finally</a:t>
            </a:r>
            <a:r>
              <a:rPr lang="en-US" dirty="0"/>
              <a:t>, two random numbers are selected, one by the</a:t>
            </a:r>
            <a:br>
              <a:rPr lang="en-US" dirty="0"/>
            </a:br>
            <a:r>
              <a:rPr lang="en-US" dirty="0"/>
              <a:t>client and one by the server, to be used for creating a master secret as we saw before.</a:t>
            </a:r>
            <a:r>
              <a:rPr lang="en-US" dirty="0" smtClean="0"/>
              <a:t> </a:t>
            </a:r>
            <a:br>
              <a:rPr lang="en-US" dirty="0" smtClean="0"/>
            </a:br>
            <a:endParaRPr lang="en-US" dirty="0"/>
          </a:p>
        </p:txBody>
      </p:sp>
      <p:pic>
        <p:nvPicPr>
          <p:cNvPr id="4" name="Google Shape;68;p13"/>
          <p:cNvPicPr preferRelativeResize="0"/>
          <p:nvPr/>
        </p:nvPicPr>
        <p:blipFill>
          <a:blip r:embed="rId2">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293018707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2"/>
          <p:cNvSpPr>
            <a:spLocks noGrp="1"/>
          </p:cNvSpPr>
          <p:nvPr>
            <p:ph type="sldNum" sz="quarter" idx="4294967295"/>
          </p:nvPr>
        </p:nvSpPr>
        <p:spPr>
          <a:xfrm>
            <a:off x="3124200" y="4767263"/>
            <a:ext cx="2895600" cy="273844"/>
          </a:xfrm>
          <a:prstGeom prst="rect">
            <a:avLst/>
          </a:prstGeom>
        </p:spPr>
        <p:txBody>
          <a:bodyPr/>
          <a:lstStyle/>
          <a:p>
            <a:fld id="{4FB5B62E-5EA9-46F8-950A-2500575AE013}" type="slidenum">
              <a:rPr lang="en-US"/>
              <a:pPr/>
              <a:t>71</a:t>
            </a:fld>
            <a:endParaRPr lang="en-US"/>
          </a:p>
        </p:txBody>
      </p:sp>
      <p:sp>
        <p:nvSpPr>
          <p:cNvPr id="782343" name="Rectangle 7"/>
          <p:cNvSpPr>
            <a:spLocks noChangeArrowheads="1"/>
          </p:cNvSpPr>
          <p:nvPr/>
        </p:nvSpPr>
        <p:spPr bwMode="gray">
          <a:xfrm>
            <a:off x="711200" y="0"/>
            <a:ext cx="31750" cy="78938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sp>
        <p:nvSpPr>
          <p:cNvPr id="782344" name="Rectangle 8"/>
          <p:cNvSpPr>
            <a:spLocks noChangeArrowheads="1"/>
          </p:cNvSpPr>
          <p:nvPr/>
        </p:nvSpPr>
        <p:spPr bwMode="gray">
          <a:xfrm>
            <a:off x="442914" y="400050"/>
            <a:ext cx="8226425" cy="23813"/>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sp>
        <p:nvSpPr>
          <p:cNvPr id="782345" name="Line 9"/>
          <p:cNvSpPr>
            <a:spLocks noChangeShapeType="1"/>
          </p:cNvSpPr>
          <p:nvPr/>
        </p:nvSpPr>
        <p:spPr bwMode="auto">
          <a:xfrm>
            <a:off x="609600" y="1510904"/>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2346" name="Line 10"/>
          <p:cNvSpPr>
            <a:spLocks noChangeShapeType="1"/>
          </p:cNvSpPr>
          <p:nvPr/>
        </p:nvSpPr>
        <p:spPr bwMode="auto">
          <a:xfrm>
            <a:off x="609600" y="35433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2347" name="Rectangle 11"/>
          <p:cNvSpPr>
            <a:spLocks noChangeArrowheads="1"/>
          </p:cNvSpPr>
          <p:nvPr/>
        </p:nvSpPr>
        <p:spPr bwMode="auto">
          <a:xfrm>
            <a:off x="647700" y="1579960"/>
            <a:ext cx="8077200" cy="2554545"/>
          </a:xfrm>
          <a:prstGeom prst="rect">
            <a:avLst/>
          </a:prstGeom>
          <a:solidFill>
            <a:srgbClr val="3333CC"/>
          </a:solidFill>
          <a:ln>
            <a:noFill/>
          </a:ln>
          <a:effectLst/>
          <a:extLst>
            <a:ext uri="{91240B29-F687-4F45-9708-019B960494DF}">
              <a14:hiddenLine xmlns:a14="http://schemas.microsoft.com/office/drawing/2010/main" w="7620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3200" i="1">
                <a:solidFill>
                  <a:schemeClr val="bg1"/>
                </a:solidFill>
                <a:latin typeface="Arial" charset="0"/>
              </a:rPr>
              <a:t>After Phase I, the client and server know the version of SSL, the cryptographic algorithms, the compression method, and the two random numbers for key generation.</a:t>
            </a:r>
          </a:p>
        </p:txBody>
      </p:sp>
      <p:grpSp>
        <p:nvGrpSpPr>
          <p:cNvPr id="2" name="Group 12"/>
          <p:cNvGrpSpPr>
            <a:grpSpLocks/>
          </p:cNvGrpSpPr>
          <p:nvPr/>
        </p:nvGrpSpPr>
        <p:grpSpPr bwMode="auto">
          <a:xfrm>
            <a:off x="609600" y="1028699"/>
            <a:ext cx="1143000" cy="522685"/>
            <a:chOff x="1200" y="1248"/>
            <a:chExt cx="720" cy="439"/>
          </a:xfrm>
        </p:grpSpPr>
        <p:pic>
          <p:nvPicPr>
            <p:cNvPr id="782349"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82350" name="Text Box 14"/>
            <p:cNvSpPr txBox="1">
              <a:spLocks noChangeArrowheads="1"/>
            </p:cNvSpPr>
            <p:nvPr/>
          </p:nvSpPr>
          <p:spPr bwMode="auto">
            <a:xfrm>
              <a:off x="1284" y="1248"/>
              <a:ext cx="542" cy="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i="1">
                  <a:solidFill>
                    <a:schemeClr val="hlink"/>
                  </a:solidFill>
                  <a:latin typeface="Times New Roman" pitchFamily="18" charset="0"/>
                </a:rPr>
                <a:t>Note</a:t>
              </a:r>
            </a:p>
          </p:txBody>
        </p:sp>
      </p:grpSp>
      <p:pic>
        <p:nvPicPr>
          <p:cNvPr id="11" name="Google Shape;68;p13"/>
          <p:cNvPicPr preferRelativeResize="0"/>
          <p:nvPr/>
        </p:nvPicPr>
        <p:blipFill>
          <a:blip r:embed="rId4">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27684212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2000" fill="hold" nodeType="afterEffect">
                                  <p:stCondLst>
                                    <p:cond delay="0"/>
                                  </p:stCondLst>
                                  <p:childTnLst>
                                    <p:anim calcmode="discrete" valueType="str">
                                      <p:cBhvr>
                                        <p:cTn id="9" dur="500" fill="hold"/>
                                        <p:tgtEl>
                                          <p:spTgt spid="2"/>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1000"/>
                            </p:stCondLst>
                            <p:childTnLst>
                              <p:par>
                                <p:cTn id="11" presetID="5" presetClass="entr" presetSubtype="10" fill="hold" grpId="0" nodeType="afterEffect">
                                  <p:stCondLst>
                                    <p:cond delay="0"/>
                                  </p:stCondLst>
                                  <p:childTnLst>
                                    <p:set>
                                      <p:cBhvr>
                                        <p:cTn id="12" dur="1" fill="hold">
                                          <p:stCondLst>
                                            <p:cond delay="0"/>
                                          </p:stCondLst>
                                        </p:cTn>
                                        <p:tgtEl>
                                          <p:spTgt spid="782345"/>
                                        </p:tgtEl>
                                        <p:attrNameLst>
                                          <p:attrName>style.visibility</p:attrName>
                                        </p:attrNameLst>
                                      </p:cBhvr>
                                      <p:to>
                                        <p:strVal val="visible"/>
                                      </p:to>
                                    </p:set>
                                    <p:animEffect transition="in" filter="checkerboard(across)">
                                      <p:cBhvr>
                                        <p:cTn id="13" dur="500"/>
                                        <p:tgtEl>
                                          <p:spTgt spid="782345"/>
                                        </p:tgtEl>
                                      </p:cBhvr>
                                    </p:animEffect>
                                  </p:childTnLst>
                                </p:cTn>
                              </p:par>
                            </p:childTnLst>
                          </p:cTn>
                        </p:par>
                        <p:par>
                          <p:cTn id="14" fill="hold" nodeType="afterGroup">
                            <p:stCondLst>
                              <p:cond delay="1500"/>
                            </p:stCondLst>
                            <p:childTnLst>
                              <p:par>
                                <p:cTn id="15" presetID="5" presetClass="entr" presetSubtype="10" fill="hold" grpId="0" nodeType="afterEffect">
                                  <p:stCondLst>
                                    <p:cond delay="0"/>
                                  </p:stCondLst>
                                  <p:childTnLst>
                                    <p:set>
                                      <p:cBhvr>
                                        <p:cTn id="16" dur="1" fill="hold">
                                          <p:stCondLst>
                                            <p:cond delay="0"/>
                                          </p:stCondLst>
                                        </p:cTn>
                                        <p:tgtEl>
                                          <p:spTgt spid="782346"/>
                                        </p:tgtEl>
                                        <p:attrNameLst>
                                          <p:attrName>style.visibility</p:attrName>
                                        </p:attrNameLst>
                                      </p:cBhvr>
                                      <p:to>
                                        <p:strVal val="visible"/>
                                      </p:to>
                                    </p:set>
                                    <p:animEffect transition="in" filter="checkerboard(across)">
                                      <p:cBhvr>
                                        <p:cTn id="17" dur="500"/>
                                        <p:tgtEl>
                                          <p:spTgt spid="782346"/>
                                        </p:tgtEl>
                                      </p:cBhvr>
                                    </p:animEffect>
                                  </p:childTnLst>
                                </p:cTn>
                              </p:par>
                            </p:childTnLst>
                          </p:cTn>
                        </p:par>
                        <p:par>
                          <p:cTn id="18" fill="hold" nodeType="afterGroup">
                            <p:stCondLst>
                              <p:cond delay="2000"/>
                            </p:stCondLst>
                            <p:childTnLst>
                              <p:par>
                                <p:cTn id="19" presetID="5" presetClass="entr" presetSubtype="10" fill="hold" grpId="0" nodeType="afterEffect">
                                  <p:stCondLst>
                                    <p:cond delay="0"/>
                                  </p:stCondLst>
                                  <p:childTnLst>
                                    <p:set>
                                      <p:cBhvr>
                                        <p:cTn id="20" dur="1" fill="hold">
                                          <p:stCondLst>
                                            <p:cond delay="0"/>
                                          </p:stCondLst>
                                        </p:cTn>
                                        <p:tgtEl>
                                          <p:spTgt spid="782347"/>
                                        </p:tgtEl>
                                        <p:attrNameLst>
                                          <p:attrName>style.visibility</p:attrName>
                                        </p:attrNameLst>
                                      </p:cBhvr>
                                      <p:to>
                                        <p:strVal val="visible"/>
                                      </p:to>
                                    </p:set>
                                    <p:animEffect transition="in" filter="checkerboard(across)">
                                      <p:cBhvr>
                                        <p:cTn id="21" dur="500"/>
                                        <p:tgtEl>
                                          <p:spTgt spid="7823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2345" grpId="0" animBg="1"/>
      <p:bldP spid="782346" grpId="0" animBg="1"/>
      <p:bldP spid="78234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Phase II: Server Key Exchange and Authentication</a:t>
            </a:r>
            <a:endParaRPr lang="en-US" dirty="0"/>
          </a:p>
        </p:txBody>
      </p:sp>
      <p:sp>
        <p:nvSpPr>
          <p:cNvPr id="3" name="Content Placeholder 2"/>
          <p:cNvSpPr>
            <a:spLocks noGrp="1"/>
          </p:cNvSpPr>
          <p:nvPr>
            <p:ph idx="1"/>
          </p:nvPr>
        </p:nvSpPr>
        <p:spPr/>
        <p:txBody>
          <a:bodyPr/>
          <a:lstStyle/>
          <a:p>
            <a:r>
              <a:rPr lang="en-US" dirty="0" smtClean="0"/>
              <a:t>In </a:t>
            </a:r>
            <a:r>
              <a:rPr lang="en-US" dirty="0"/>
              <a:t>Phase II, the server authenticates itself if needed. </a:t>
            </a:r>
            <a:endParaRPr lang="en-US" dirty="0" smtClean="0"/>
          </a:p>
          <a:p>
            <a:r>
              <a:rPr lang="en-US" dirty="0" smtClean="0"/>
              <a:t>The </a:t>
            </a:r>
            <a:r>
              <a:rPr lang="en-US" dirty="0"/>
              <a:t>sender may send its certificate, its public key, and may </a:t>
            </a:r>
            <a:r>
              <a:rPr lang="en-US" dirty="0" smtClean="0"/>
              <a:t>also request </a:t>
            </a:r>
            <a:r>
              <a:rPr lang="en-US" dirty="0"/>
              <a:t>certificates from the client.</a:t>
            </a:r>
            <a:r>
              <a:rPr lang="en-US" dirty="0" smtClean="0"/>
              <a:t> </a:t>
            </a:r>
            <a:br>
              <a:rPr lang="en-US" dirty="0" smtClean="0"/>
            </a:br>
            <a:endParaRPr lang="en-US" dirty="0"/>
          </a:p>
        </p:txBody>
      </p:sp>
      <p:pic>
        <p:nvPicPr>
          <p:cNvPr id="4" name="Google Shape;68;p13"/>
          <p:cNvPicPr preferRelativeResize="0"/>
          <p:nvPr/>
        </p:nvPicPr>
        <p:blipFill>
          <a:blip r:embed="rId2">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263471023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2"/>
          <p:cNvSpPr>
            <a:spLocks noGrp="1"/>
          </p:cNvSpPr>
          <p:nvPr>
            <p:ph type="sldNum" sz="quarter" idx="4294967295"/>
          </p:nvPr>
        </p:nvSpPr>
        <p:spPr>
          <a:xfrm>
            <a:off x="3124200" y="4767263"/>
            <a:ext cx="2895600" cy="273844"/>
          </a:xfrm>
          <a:prstGeom prst="rect">
            <a:avLst/>
          </a:prstGeom>
        </p:spPr>
        <p:txBody>
          <a:bodyPr/>
          <a:lstStyle/>
          <a:p>
            <a:fld id="{73E90A06-204C-4E3E-A21A-3F4D90259002}" type="slidenum">
              <a:rPr lang="en-US"/>
              <a:pPr/>
              <a:t>73</a:t>
            </a:fld>
            <a:endParaRPr lang="en-US"/>
          </a:p>
        </p:txBody>
      </p:sp>
      <p:sp>
        <p:nvSpPr>
          <p:cNvPr id="784391" name="Rectangle 7"/>
          <p:cNvSpPr>
            <a:spLocks noChangeArrowheads="1"/>
          </p:cNvSpPr>
          <p:nvPr/>
        </p:nvSpPr>
        <p:spPr bwMode="gray">
          <a:xfrm>
            <a:off x="711200" y="0"/>
            <a:ext cx="31750" cy="78938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sp>
        <p:nvSpPr>
          <p:cNvPr id="784392" name="Rectangle 8"/>
          <p:cNvSpPr>
            <a:spLocks noChangeArrowheads="1"/>
          </p:cNvSpPr>
          <p:nvPr/>
        </p:nvSpPr>
        <p:spPr bwMode="gray">
          <a:xfrm>
            <a:off x="442914" y="400050"/>
            <a:ext cx="8226425" cy="23813"/>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sp>
        <p:nvSpPr>
          <p:cNvPr id="784393" name="Line 9"/>
          <p:cNvSpPr>
            <a:spLocks noChangeShapeType="1"/>
          </p:cNvSpPr>
          <p:nvPr/>
        </p:nvSpPr>
        <p:spPr bwMode="auto">
          <a:xfrm>
            <a:off x="609600" y="20574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4394" name="Line 10"/>
          <p:cNvSpPr>
            <a:spLocks noChangeShapeType="1"/>
          </p:cNvSpPr>
          <p:nvPr/>
        </p:nvSpPr>
        <p:spPr bwMode="auto">
          <a:xfrm>
            <a:off x="609600" y="371475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4395" name="Rectangle 11"/>
          <p:cNvSpPr>
            <a:spLocks noChangeArrowheads="1"/>
          </p:cNvSpPr>
          <p:nvPr/>
        </p:nvSpPr>
        <p:spPr bwMode="auto">
          <a:xfrm>
            <a:off x="647700" y="2094310"/>
            <a:ext cx="8077200" cy="2062103"/>
          </a:xfrm>
          <a:prstGeom prst="rect">
            <a:avLst/>
          </a:prstGeom>
          <a:solidFill>
            <a:srgbClr val="3333CC"/>
          </a:solidFill>
          <a:ln>
            <a:noFill/>
          </a:ln>
          <a:effectLst/>
          <a:extLst>
            <a:ext uri="{91240B29-F687-4F45-9708-019B960494DF}">
              <a14:hiddenLine xmlns:a14="http://schemas.microsoft.com/office/drawing/2010/main" w="7620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3200" i="1">
                <a:solidFill>
                  <a:schemeClr val="bg1"/>
                </a:solidFill>
                <a:latin typeface="Arial" charset="0"/>
              </a:rPr>
              <a:t>After Phase II, the server is authenticated to the client, and </a:t>
            </a:r>
            <a:br>
              <a:rPr lang="en-US" sz="3200" i="1">
                <a:solidFill>
                  <a:schemeClr val="bg1"/>
                </a:solidFill>
                <a:latin typeface="Arial" charset="0"/>
              </a:rPr>
            </a:br>
            <a:r>
              <a:rPr lang="en-US" sz="3200" i="1">
                <a:solidFill>
                  <a:schemeClr val="bg1"/>
                </a:solidFill>
                <a:latin typeface="Arial" charset="0"/>
              </a:rPr>
              <a:t>the client knows the public</a:t>
            </a:r>
          </a:p>
          <a:p>
            <a:pPr algn="ctr"/>
            <a:r>
              <a:rPr lang="en-US" sz="3200" i="1">
                <a:solidFill>
                  <a:schemeClr val="bg1"/>
                </a:solidFill>
                <a:latin typeface="Arial" charset="0"/>
              </a:rPr>
              <a:t>key of the server if required.</a:t>
            </a:r>
          </a:p>
        </p:txBody>
      </p:sp>
      <p:grpSp>
        <p:nvGrpSpPr>
          <p:cNvPr id="2" name="Group 12"/>
          <p:cNvGrpSpPr>
            <a:grpSpLocks/>
          </p:cNvGrpSpPr>
          <p:nvPr/>
        </p:nvGrpSpPr>
        <p:grpSpPr bwMode="auto">
          <a:xfrm>
            <a:off x="609600" y="1543049"/>
            <a:ext cx="1143000" cy="522685"/>
            <a:chOff x="1200" y="1248"/>
            <a:chExt cx="720" cy="439"/>
          </a:xfrm>
        </p:grpSpPr>
        <p:pic>
          <p:nvPicPr>
            <p:cNvPr id="784397"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84398" name="Text Box 14"/>
            <p:cNvSpPr txBox="1">
              <a:spLocks noChangeArrowheads="1"/>
            </p:cNvSpPr>
            <p:nvPr/>
          </p:nvSpPr>
          <p:spPr bwMode="auto">
            <a:xfrm>
              <a:off x="1284" y="1248"/>
              <a:ext cx="542" cy="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i="1">
                  <a:solidFill>
                    <a:schemeClr val="hlink"/>
                  </a:solidFill>
                  <a:latin typeface="Times New Roman" pitchFamily="18" charset="0"/>
                </a:rPr>
                <a:t>Note</a:t>
              </a:r>
            </a:p>
          </p:txBody>
        </p:sp>
      </p:grpSp>
      <p:pic>
        <p:nvPicPr>
          <p:cNvPr id="11" name="Google Shape;68;p13"/>
          <p:cNvPicPr preferRelativeResize="0"/>
          <p:nvPr/>
        </p:nvPicPr>
        <p:blipFill>
          <a:blip r:embed="rId4">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3413430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2000" fill="hold" nodeType="afterEffect">
                                  <p:stCondLst>
                                    <p:cond delay="0"/>
                                  </p:stCondLst>
                                  <p:childTnLst>
                                    <p:anim calcmode="discrete" valueType="str">
                                      <p:cBhvr>
                                        <p:cTn id="9" dur="500" fill="hold"/>
                                        <p:tgtEl>
                                          <p:spTgt spid="2"/>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1000"/>
                            </p:stCondLst>
                            <p:childTnLst>
                              <p:par>
                                <p:cTn id="11" presetID="5" presetClass="entr" presetSubtype="10" fill="hold" grpId="0" nodeType="afterEffect">
                                  <p:stCondLst>
                                    <p:cond delay="0"/>
                                  </p:stCondLst>
                                  <p:childTnLst>
                                    <p:set>
                                      <p:cBhvr>
                                        <p:cTn id="12" dur="1" fill="hold">
                                          <p:stCondLst>
                                            <p:cond delay="0"/>
                                          </p:stCondLst>
                                        </p:cTn>
                                        <p:tgtEl>
                                          <p:spTgt spid="784393"/>
                                        </p:tgtEl>
                                        <p:attrNameLst>
                                          <p:attrName>style.visibility</p:attrName>
                                        </p:attrNameLst>
                                      </p:cBhvr>
                                      <p:to>
                                        <p:strVal val="visible"/>
                                      </p:to>
                                    </p:set>
                                    <p:animEffect transition="in" filter="checkerboard(across)">
                                      <p:cBhvr>
                                        <p:cTn id="13" dur="500"/>
                                        <p:tgtEl>
                                          <p:spTgt spid="784393"/>
                                        </p:tgtEl>
                                      </p:cBhvr>
                                    </p:animEffect>
                                  </p:childTnLst>
                                </p:cTn>
                              </p:par>
                            </p:childTnLst>
                          </p:cTn>
                        </p:par>
                        <p:par>
                          <p:cTn id="14" fill="hold" nodeType="afterGroup">
                            <p:stCondLst>
                              <p:cond delay="1500"/>
                            </p:stCondLst>
                            <p:childTnLst>
                              <p:par>
                                <p:cTn id="15" presetID="5" presetClass="entr" presetSubtype="10" fill="hold" grpId="0" nodeType="afterEffect">
                                  <p:stCondLst>
                                    <p:cond delay="0"/>
                                  </p:stCondLst>
                                  <p:childTnLst>
                                    <p:set>
                                      <p:cBhvr>
                                        <p:cTn id="16" dur="1" fill="hold">
                                          <p:stCondLst>
                                            <p:cond delay="0"/>
                                          </p:stCondLst>
                                        </p:cTn>
                                        <p:tgtEl>
                                          <p:spTgt spid="784394"/>
                                        </p:tgtEl>
                                        <p:attrNameLst>
                                          <p:attrName>style.visibility</p:attrName>
                                        </p:attrNameLst>
                                      </p:cBhvr>
                                      <p:to>
                                        <p:strVal val="visible"/>
                                      </p:to>
                                    </p:set>
                                    <p:animEffect transition="in" filter="checkerboard(across)">
                                      <p:cBhvr>
                                        <p:cTn id="17" dur="500"/>
                                        <p:tgtEl>
                                          <p:spTgt spid="784394"/>
                                        </p:tgtEl>
                                      </p:cBhvr>
                                    </p:animEffect>
                                  </p:childTnLst>
                                </p:cTn>
                              </p:par>
                            </p:childTnLst>
                          </p:cTn>
                        </p:par>
                        <p:par>
                          <p:cTn id="18" fill="hold" nodeType="afterGroup">
                            <p:stCondLst>
                              <p:cond delay="2000"/>
                            </p:stCondLst>
                            <p:childTnLst>
                              <p:par>
                                <p:cTn id="19" presetID="5" presetClass="entr" presetSubtype="10" fill="hold" grpId="0" nodeType="afterEffect">
                                  <p:stCondLst>
                                    <p:cond delay="0"/>
                                  </p:stCondLst>
                                  <p:childTnLst>
                                    <p:set>
                                      <p:cBhvr>
                                        <p:cTn id="20" dur="1" fill="hold">
                                          <p:stCondLst>
                                            <p:cond delay="0"/>
                                          </p:stCondLst>
                                        </p:cTn>
                                        <p:tgtEl>
                                          <p:spTgt spid="784395"/>
                                        </p:tgtEl>
                                        <p:attrNameLst>
                                          <p:attrName>style.visibility</p:attrName>
                                        </p:attrNameLst>
                                      </p:cBhvr>
                                      <p:to>
                                        <p:strVal val="visible"/>
                                      </p:to>
                                    </p:set>
                                    <p:animEffect transition="in" filter="checkerboard(across)">
                                      <p:cBhvr>
                                        <p:cTn id="21" dur="500"/>
                                        <p:tgtEl>
                                          <p:spTgt spid="784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4393" grpId="0" animBg="1"/>
      <p:bldP spid="784394" grpId="0" animBg="1"/>
      <p:bldP spid="78439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Phase </a:t>
            </a:r>
            <a:r>
              <a:rPr lang="en-US" dirty="0"/>
              <a:t>III is designed to authenticate the client.</a:t>
            </a:r>
            <a:r>
              <a:rPr lang="en-US" dirty="0" smtClean="0"/>
              <a:t> </a:t>
            </a:r>
            <a:br>
              <a:rPr lang="en-US" dirty="0" smtClean="0"/>
            </a:br>
            <a:endParaRPr lang="en-US" dirty="0"/>
          </a:p>
        </p:txBody>
      </p:sp>
      <p:sp>
        <p:nvSpPr>
          <p:cNvPr id="3" name="Content Placeholder 2"/>
          <p:cNvSpPr>
            <a:spLocks noGrp="1"/>
          </p:cNvSpPr>
          <p:nvPr>
            <p:ph idx="1"/>
          </p:nvPr>
        </p:nvSpPr>
        <p:spPr/>
        <p:txBody>
          <a:bodyPr/>
          <a:lstStyle/>
          <a:p>
            <a:r>
              <a:rPr lang="en-US" dirty="0"/>
              <a:t>Phase III is designed to authenticate the client.</a:t>
            </a:r>
            <a:r>
              <a:rPr lang="en-US" dirty="0" smtClean="0"/>
              <a:t> </a:t>
            </a:r>
            <a:br>
              <a:rPr lang="en-US" dirty="0" smtClean="0"/>
            </a:br>
            <a:endParaRPr lang="en-US" dirty="0"/>
          </a:p>
        </p:txBody>
      </p:sp>
      <p:pic>
        <p:nvPicPr>
          <p:cNvPr id="4" name="Google Shape;68;p13"/>
          <p:cNvPicPr preferRelativeResize="0"/>
          <p:nvPr/>
        </p:nvPicPr>
        <p:blipFill>
          <a:blip r:embed="rId2">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220170600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2"/>
          <p:cNvSpPr>
            <a:spLocks noGrp="1"/>
          </p:cNvSpPr>
          <p:nvPr>
            <p:ph type="sldNum" sz="quarter" idx="4294967295"/>
          </p:nvPr>
        </p:nvSpPr>
        <p:spPr>
          <a:xfrm>
            <a:off x="3124200" y="4767263"/>
            <a:ext cx="2895600" cy="273844"/>
          </a:xfrm>
          <a:prstGeom prst="rect">
            <a:avLst/>
          </a:prstGeom>
        </p:spPr>
        <p:txBody>
          <a:bodyPr/>
          <a:lstStyle/>
          <a:p>
            <a:fld id="{5A157C3B-6F16-42CA-8EB2-E1B1063C009F}" type="slidenum">
              <a:rPr lang="en-US"/>
              <a:pPr/>
              <a:t>75</a:t>
            </a:fld>
            <a:endParaRPr lang="en-US"/>
          </a:p>
        </p:txBody>
      </p:sp>
      <p:sp>
        <p:nvSpPr>
          <p:cNvPr id="786439" name="Rectangle 7"/>
          <p:cNvSpPr>
            <a:spLocks noChangeArrowheads="1"/>
          </p:cNvSpPr>
          <p:nvPr/>
        </p:nvSpPr>
        <p:spPr bwMode="gray">
          <a:xfrm>
            <a:off x="711200" y="0"/>
            <a:ext cx="31750" cy="78938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sp>
        <p:nvSpPr>
          <p:cNvPr id="786440" name="Rectangle 8"/>
          <p:cNvSpPr>
            <a:spLocks noChangeArrowheads="1"/>
          </p:cNvSpPr>
          <p:nvPr/>
        </p:nvSpPr>
        <p:spPr bwMode="gray">
          <a:xfrm>
            <a:off x="442914" y="400050"/>
            <a:ext cx="8226425" cy="23813"/>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sp>
        <p:nvSpPr>
          <p:cNvPr id="786441" name="Line 9"/>
          <p:cNvSpPr>
            <a:spLocks noChangeShapeType="1"/>
          </p:cNvSpPr>
          <p:nvPr/>
        </p:nvSpPr>
        <p:spPr bwMode="auto">
          <a:xfrm>
            <a:off x="609600" y="1910954"/>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6442" name="Line 10"/>
          <p:cNvSpPr>
            <a:spLocks noChangeShapeType="1"/>
          </p:cNvSpPr>
          <p:nvPr/>
        </p:nvSpPr>
        <p:spPr bwMode="auto">
          <a:xfrm>
            <a:off x="609600" y="3601641"/>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6443" name="Rectangle 11"/>
          <p:cNvSpPr>
            <a:spLocks noChangeArrowheads="1"/>
          </p:cNvSpPr>
          <p:nvPr/>
        </p:nvSpPr>
        <p:spPr bwMode="auto">
          <a:xfrm>
            <a:off x="647700" y="1980010"/>
            <a:ext cx="8077200" cy="2062103"/>
          </a:xfrm>
          <a:prstGeom prst="rect">
            <a:avLst/>
          </a:prstGeom>
          <a:solidFill>
            <a:srgbClr val="3333CC"/>
          </a:solidFill>
          <a:ln>
            <a:noFill/>
          </a:ln>
          <a:effectLst/>
          <a:extLst>
            <a:ext uri="{91240B29-F687-4F45-9708-019B960494DF}">
              <a14:hiddenLine xmlns:a14="http://schemas.microsoft.com/office/drawing/2010/main" w="7620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3200" i="1">
                <a:solidFill>
                  <a:schemeClr val="bg1"/>
                </a:solidFill>
                <a:latin typeface="Arial" charset="0"/>
              </a:rPr>
              <a:t>After Phase III, The client is authenticated for the serve, and </a:t>
            </a:r>
            <a:br>
              <a:rPr lang="en-US" sz="3200" i="1">
                <a:solidFill>
                  <a:schemeClr val="bg1"/>
                </a:solidFill>
                <a:latin typeface="Arial" charset="0"/>
              </a:rPr>
            </a:br>
            <a:r>
              <a:rPr lang="en-US" sz="3200" i="1">
                <a:solidFill>
                  <a:schemeClr val="bg1"/>
                </a:solidFill>
                <a:latin typeface="Arial" charset="0"/>
              </a:rPr>
              <a:t>both the client and the server </a:t>
            </a:r>
            <a:br>
              <a:rPr lang="en-US" sz="3200" i="1">
                <a:solidFill>
                  <a:schemeClr val="bg1"/>
                </a:solidFill>
                <a:latin typeface="Arial" charset="0"/>
              </a:rPr>
            </a:br>
            <a:r>
              <a:rPr lang="en-US" sz="3200" i="1">
                <a:solidFill>
                  <a:schemeClr val="bg1"/>
                </a:solidFill>
                <a:latin typeface="Arial" charset="0"/>
              </a:rPr>
              <a:t>know the pre-master secret.</a:t>
            </a:r>
          </a:p>
        </p:txBody>
      </p:sp>
      <p:grpSp>
        <p:nvGrpSpPr>
          <p:cNvPr id="2" name="Group 12"/>
          <p:cNvGrpSpPr>
            <a:grpSpLocks/>
          </p:cNvGrpSpPr>
          <p:nvPr/>
        </p:nvGrpSpPr>
        <p:grpSpPr bwMode="auto">
          <a:xfrm>
            <a:off x="609600" y="1428749"/>
            <a:ext cx="1143000" cy="522685"/>
            <a:chOff x="1200" y="1248"/>
            <a:chExt cx="720" cy="439"/>
          </a:xfrm>
        </p:grpSpPr>
        <p:pic>
          <p:nvPicPr>
            <p:cNvPr id="786445"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86446" name="Text Box 14"/>
            <p:cNvSpPr txBox="1">
              <a:spLocks noChangeArrowheads="1"/>
            </p:cNvSpPr>
            <p:nvPr/>
          </p:nvSpPr>
          <p:spPr bwMode="auto">
            <a:xfrm>
              <a:off x="1284" y="1248"/>
              <a:ext cx="542" cy="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i="1">
                  <a:solidFill>
                    <a:schemeClr val="hlink"/>
                  </a:solidFill>
                  <a:latin typeface="Times New Roman" pitchFamily="18" charset="0"/>
                </a:rPr>
                <a:t>Note</a:t>
              </a:r>
            </a:p>
          </p:txBody>
        </p:sp>
      </p:grpSp>
      <p:pic>
        <p:nvPicPr>
          <p:cNvPr id="11" name="Google Shape;68;p13"/>
          <p:cNvPicPr preferRelativeResize="0"/>
          <p:nvPr/>
        </p:nvPicPr>
        <p:blipFill>
          <a:blip r:embed="rId4">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3231090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2000" fill="hold" nodeType="afterEffect">
                                  <p:stCondLst>
                                    <p:cond delay="0"/>
                                  </p:stCondLst>
                                  <p:childTnLst>
                                    <p:anim calcmode="discrete" valueType="str">
                                      <p:cBhvr>
                                        <p:cTn id="9" dur="500" fill="hold"/>
                                        <p:tgtEl>
                                          <p:spTgt spid="2"/>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1000"/>
                            </p:stCondLst>
                            <p:childTnLst>
                              <p:par>
                                <p:cTn id="11" presetID="5" presetClass="entr" presetSubtype="10" fill="hold" grpId="0" nodeType="afterEffect">
                                  <p:stCondLst>
                                    <p:cond delay="0"/>
                                  </p:stCondLst>
                                  <p:childTnLst>
                                    <p:set>
                                      <p:cBhvr>
                                        <p:cTn id="12" dur="1" fill="hold">
                                          <p:stCondLst>
                                            <p:cond delay="0"/>
                                          </p:stCondLst>
                                        </p:cTn>
                                        <p:tgtEl>
                                          <p:spTgt spid="786441"/>
                                        </p:tgtEl>
                                        <p:attrNameLst>
                                          <p:attrName>style.visibility</p:attrName>
                                        </p:attrNameLst>
                                      </p:cBhvr>
                                      <p:to>
                                        <p:strVal val="visible"/>
                                      </p:to>
                                    </p:set>
                                    <p:animEffect transition="in" filter="checkerboard(across)">
                                      <p:cBhvr>
                                        <p:cTn id="13" dur="500"/>
                                        <p:tgtEl>
                                          <p:spTgt spid="786441"/>
                                        </p:tgtEl>
                                      </p:cBhvr>
                                    </p:animEffect>
                                  </p:childTnLst>
                                </p:cTn>
                              </p:par>
                            </p:childTnLst>
                          </p:cTn>
                        </p:par>
                        <p:par>
                          <p:cTn id="14" fill="hold" nodeType="afterGroup">
                            <p:stCondLst>
                              <p:cond delay="1500"/>
                            </p:stCondLst>
                            <p:childTnLst>
                              <p:par>
                                <p:cTn id="15" presetID="5" presetClass="entr" presetSubtype="10" fill="hold" grpId="0" nodeType="afterEffect">
                                  <p:stCondLst>
                                    <p:cond delay="0"/>
                                  </p:stCondLst>
                                  <p:childTnLst>
                                    <p:set>
                                      <p:cBhvr>
                                        <p:cTn id="16" dur="1" fill="hold">
                                          <p:stCondLst>
                                            <p:cond delay="0"/>
                                          </p:stCondLst>
                                        </p:cTn>
                                        <p:tgtEl>
                                          <p:spTgt spid="786442"/>
                                        </p:tgtEl>
                                        <p:attrNameLst>
                                          <p:attrName>style.visibility</p:attrName>
                                        </p:attrNameLst>
                                      </p:cBhvr>
                                      <p:to>
                                        <p:strVal val="visible"/>
                                      </p:to>
                                    </p:set>
                                    <p:animEffect transition="in" filter="checkerboard(across)">
                                      <p:cBhvr>
                                        <p:cTn id="17" dur="500"/>
                                        <p:tgtEl>
                                          <p:spTgt spid="786442"/>
                                        </p:tgtEl>
                                      </p:cBhvr>
                                    </p:animEffect>
                                  </p:childTnLst>
                                </p:cTn>
                              </p:par>
                            </p:childTnLst>
                          </p:cTn>
                        </p:par>
                        <p:par>
                          <p:cTn id="18" fill="hold" nodeType="afterGroup">
                            <p:stCondLst>
                              <p:cond delay="2000"/>
                            </p:stCondLst>
                            <p:childTnLst>
                              <p:par>
                                <p:cTn id="19" presetID="5" presetClass="entr" presetSubtype="10" fill="hold" grpId="0" nodeType="afterEffect">
                                  <p:stCondLst>
                                    <p:cond delay="0"/>
                                  </p:stCondLst>
                                  <p:childTnLst>
                                    <p:set>
                                      <p:cBhvr>
                                        <p:cTn id="20" dur="1" fill="hold">
                                          <p:stCondLst>
                                            <p:cond delay="0"/>
                                          </p:stCondLst>
                                        </p:cTn>
                                        <p:tgtEl>
                                          <p:spTgt spid="786443"/>
                                        </p:tgtEl>
                                        <p:attrNameLst>
                                          <p:attrName>style.visibility</p:attrName>
                                        </p:attrNameLst>
                                      </p:cBhvr>
                                      <p:to>
                                        <p:strVal val="visible"/>
                                      </p:to>
                                    </p:set>
                                    <p:animEffect transition="in" filter="checkerboard(across)">
                                      <p:cBhvr>
                                        <p:cTn id="21" dur="500"/>
                                        <p:tgtEl>
                                          <p:spTgt spid="786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6441" grpId="0" animBg="1"/>
      <p:bldP spid="786442" grpId="0" animBg="1"/>
      <p:bldP spid="78644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Phase IV: Finalizing and Finishing</a:t>
            </a:r>
            <a:endParaRPr lang="en-US" dirty="0"/>
          </a:p>
        </p:txBody>
      </p:sp>
      <p:sp>
        <p:nvSpPr>
          <p:cNvPr id="3" name="Content Placeholder 2"/>
          <p:cNvSpPr>
            <a:spLocks noGrp="1"/>
          </p:cNvSpPr>
          <p:nvPr>
            <p:ph idx="1"/>
          </p:nvPr>
        </p:nvSpPr>
        <p:spPr/>
        <p:txBody>
          <a:bodyPr/>
          <a:lstStyle/>
          <a:p>
            <a:r>
              <a:rPr lang="en-US" dirty="0" smtClean="0"/>
              <a:t>In </a:t>
            </a:r>
            <a:r>
              <a:rPr lang="en-US" dirty="0"/>
              <a:t>Phase IV, the client and server send messages to change cipher specification and to finish the handshaking protocol</a:t>
            </a:r>
            <a:r>
              <a:rPr lang="en-US" dirty="0" smtClean="0"/>
              <a:t> </a:t>
            </a:r>
            <a:br>
              <a:rPr lang="en-US" dirty="0" smtClean="0"/>
            </a:br>
            <a:endParaRPr lang="en-US" dirty="0"/>
          </a:p>
        </p:txBody>
      </p:sp>
      <p:pic>
        <p:nvPicPr>
          <p:cNvPr id="5" name="Google Shape;68;p13"/>
          <p:cNvPicPr preferRelativeResize="0"/>
          <p:nvPr/>
        </p:nvPicPr>
        <p:blipFill>
          <a:blip r:embed="rId2">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377426840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Record Protocol</a:t>
            </a:r>
            <a:endParaRPr lang="en-US" dirty="0"/>
          </a:p>
        </p:txBody>
      </p:sp>
      <p:sp>
        <p:nvSpPr>
          <p:cNvPr id="3" name="Content Placeholder 2"/>
          <p:cNvSpPr>
            <a:spLocks noGrp="1"/>
          </p:cNvSpPr>
          <p:nvPr>
            <p:ph idx="1"/>
          </p:nvPr>
        </p:nvSpPr>
        <p:spPr>
          <a:xfrm>
            <a:off x="457200" y="971551"/>
            <a:ext cx="8229600" cy="3623072"/>
          </a:xfrm>
        </p:spPr>
        <p:txBody>
          <a:bodyPr>
            <a:noAutofit/>
          </a:bodyPr>
          <a:lstStyle/>
          <a:p>
            <a:r>
              <a:rPr lang="en-US" sz="2800" dirty="0"/>
              <a:t>The </a:t>
            </a:r>
            <a:r>
              <a:rPr lang="en-US" sz="2800" b="1" dirty="0"/>
              <a:t>Record Protocol </a:t>
            </a:r>
            <a:r>
              <a:rPr lang="en-US" sz="2800" dirty="0"/>
              <a:t>carries messages from the upper layer (Handshake </a:t>
            </a:r>
            <a:r>
              <a:rPr lang="en-US" sz="2800" dirty="0" err="1" smtClean="0"/>
              <a:t>Protocol,ChangeCipherSpec</a:t>
            </a:r>
            <a:r>
              <a:rPr lang="en-US" sz="2800" dirty="0" smtClean="0"/>
              <a:t> </a:t>
            </a:r>
            <a:r>
              <a:rPr lang="en-US" sz="2800" dirty="0"/>
              <a:t>Protocol, Alert Protocol, or application layer). </a:t>
            </a:r>
            <a:endParaRPr lang="en-US" sz="2800" dirty="0" smtClean="0"/>
          </a:p>
          <a:p>
            <a:r>
              <a:rPr lang="en-US" sz="2800" dirty="0" smtClean="0"/>
              <a:t>The </a:t>
            </a:r>
            <a:r>
              <a:rPr lang="en-US" sz="2800" dirty="0"/>
              <a:t>message is fragmented and optionally compressed; a MAC is added to the compressed message </a:t>
            </a:r>
            <a:r>
              <a:rPr lang="en-US" sz="2800" dirty="0" smtClean="0"/>
              <a:t>using the </a:t>
            </a:r>
            <a:r>
              <a:rPr lang="en-US" sz="2800" dirty="0"/>
              <a:t>negotiated hash algorithm. </a:t>
            </a:r>
            <a:endParaRPr lang="en-US" sz="2800" dirty="0" smtClean="0"/>
          </a:p>
          <a:p>
            <a:r>
              <a:rPr lang="en-US" sz="2800" dirty="0" smtClean="0"/>
              <a:t>The </a:t>
            </a:r>
            <a:r>
              <a:rPr lang="en-US" sz="2800" dirty="0"/>
              <a:t>compressed fragment and the MAC are </a:t>
            </a:r>
            <a:r>
              <a:rPr lang="en-US" sz="2800" dirty="0" smtClean="0"/>
              <a:t>encrypted using </a:t>
            </a:r>
            <a:r>
              <a:rPr lang="en-US" sz="2800" dirty="0"/>
              <a:t>the negotiated encryption algorithm. </a:t>
            </a:r>
            <a:endParaRPr lang="en-US" sz="2800" dirty="0" smtClean="0"/>
          </a:p>
          <a:p>
            <a:r>
              <a:rPr lang="en-US" sz="2800" dirty="0" smtClean="0"/>
              <a:t>Finally</a:t>
            </a:r>
            <a:r>
              <a:rPr lang="en-US" sz="2800" dirty="0"/>
              <a:t>, the SSL header is added to </a:t>
            </a:r>
            <a:r>
              <a:rPr lang="en-US" sz="2800" dirty="0" smtClean="0"/>
              <a:t>the encrypted </a:t>
            </a:r>
            <a:r>
              <a:rPr lang="en-US" sz="2800" dirty="0"/>
              <a:t>message. Figure </a:t>
            </a:r>
            <a:r>
              <a:rPr lang="en-US" sz="2800" dirty="0" smtClean="0"/>
              <a:t> </a:t>
            </a:r>
            <a:r>
              <a:rPr lang="en-US" sz="2800" dirty="0"/>
              <a:t>shows this process at the sender. The process at </a:t>
            </a:r>
            <a:r>
              <a:rPr lang="en-US" sz="2800" dirty="0" smtClean="0"/>
              <a:t>the receiver </a:t>
            </a:r>
            <a:r>
              <a:rPr lang="en-US" sz="2800" dirty="0"/>
              <a:t>is reversed.</a:t>
            </a:r>
            <a:r>
              <a:rPr lang="en-US" sz="2800" dirty="0" smtClean="0"/>
              <a:t> </a:t>
            </a:r>
            <a:br>
              <a:rPr lang="en-US" sz="2800" dirty="0" smtClean="0"/>
            </a:br>
            <a:endParaRPr lang="en-US" sz="2800" dirty="0"/>
          </a:p>
        </p:txBody>
      </p:sp>
      <p:pic>
        <p:nvPicPr>
          <p:cNvPr id="4" name="Google Shape;68;p13"/>
          <p:cNvPicPr preferRelativeResize="0"/>
          <p:nvPr/>
        </p:nvPicPr>
        <p:blipFill>
          <a:blip r:embed="rId2">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134162438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2"/>
          <p:cNvSpPr>
            <a:spLocks noGrp="1"/>
          </p:cNvSpPr>
          <p:nvPr>
            <p:ph type="sldNum" sz="quarter" idx="4294967295"/>
          </p:nvPr>
        </p:nvSpPr>
        <p:spPr>
          <a:xfrm>
            <a:off x="3124200" y="4767263"/>
            <a:ext cx="2895600" cy="273844"/>
          </a:xfrm>
          <a:prstGeom prst="rect">
            <a:avLst/>
          </a:prstGeom>
        </p:spPr>
        <p:txBody>
          <a:bodyPr/>
          <a:lstStyle/>
          <a:p>
            <a:fld id="{BA111877-77CB-48DA-A9B3-E12286980A99}" type="slidenum">
              <a:rPr lang="en-US"/>
              <a:pPr/>
              <a:t>78</a:t>
            </a:fld>
            <a:endParaRPr lang="en-US"/>
          </a:p>
        </p:txBody>
      </p:sp>
      <p:sp>
        <p:nvSpPr>
          <p:cNvPr id="704514" name="Text Box 2"/>
          <p:cNvSpPr txBox="1">
            <a:spLocks noChangeArrowheads="1"/>
          </p:cNvSpPr>
          <p:nvPr/>
        </p:nvSpPr>
        <p:spPr bwMode="auto">
          <a:xfrm>
            <a:off x="990600" y="67866"/>
            <a:ext cx="5715000" cy="307777"/>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dirty="0" smtClean="0">
                <a:solidFill>
                  <a:srgbClr val="0000FF"/>
                </a:solidFill>
                <a:latin typeface="Times New Roman" pitchFamily="18" charset="0"/>
              </a:rPr>
              <a:t> </a:t>
            </a:r>
            <a:r>
              <a:rPr lang="en-US" altLang="en-US" i="1" dirty="0" smtClean="0">
                <a:latin typeface="Times New Roman" pitchFamily="18" charset="0"/>
              </a:rPr>
              <a:t>Processing </a:t>
            </a:r>
            <a:r>
              <a:rPr lang="en-US" altLang="en-US" i="1" dirty="0">
                <a:latin typeface="Times New Roman" pitchFamily="18" charset="0"/>
              </a:rPr>
              <a:t>done by the record protocol</a:t>
            </a:r>
          </a:p>
        </p:txBody>
      </p:sp>
      <p:sp>
        <p:nvSpPr>
          <p:cNvPr id="704521" name="Rectangle 9"/>
          <p:cNvSpPr>
            <a:spLocks noChangeArrowheads="1"/>
          </p:cNvSpPr>
          <p:nvPr/>
        </p:nvSpPr>
        <p:spPr bwMode="gray">
          <a:xfrm>
            <a:off x="442914" y="400050"/>
            <a:ext cx="8226425" cy="23813"/>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pic>
        <p:nvPicPr>
          <p:cNvPr id="70452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688" y="821531"/>
            <a:ext cx="7605712" cy="3636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Google Shape;68;p13"/>
          <p:cNvPicPr preferRelativeResize="0"/>
          <p:nvPr/>
        </p:nvPicPr>
        <p:blipFill>
          <a:blip r:embed="rId4">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89929821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prstGeom prst="rect">
            <a:avLst/>
          </a:prstGeom>
        </p:spPr>
        <p:txBody>
          <a:bodyPr spcFirstLastPara="1" wrap="square" lIns="91425" tIns="91425" rIns="91425" bIns="91425" anchor="b" anchorCtr="0">
            <a:noAutofit/>
          </a:bodyPr>
          <a:lstStyle/>
          <a:p>
            <a:r>
              <a:rPr lang="en" sz="3800" dirty="0">
                <a:solidFill>
                  <a:srgbClr val="741B47"/>
                </a:solidFill>
                <a:latin typeface="Cambria"/>
                <a:ea typeface="Cambria"/>
                <a:cs typeface="Cambria"/>
                <a:sym typeface="Cambria"/>
              </a:rPr>
              <a:t>Asynchronous Transfer Mode </a:t>
            </a:r>
            <a:endParaRPr sz="3800" dirty="0">
              <a:solidFill>
                <a:srgbClr val="741B47"/>
              </a:solidFill>
              <a:latin typeface="Cambria"/>
              <a:ea typeface="Cambria"/>
              <a:cs typeface="Cambria"/>
              <a:sym typeface="Cambria"/>
            </a:endParaRPr>
          </a:p>
        </p:txBody>
      </p:sp>
      <p:sp>
        <p:nvSpPr>
          <p:cNvPr id="67" name="Google Shape;67;p13"/>
          <p:cNvSpPr txBox="1">
            <a:spLocks noGrp="1"/>
          </p:cNvSpPr>
          <p:nvPr>
            <p:ph type="subTitle" idx="1"/>
          </p:nvPr>
        </p:nvSpPr>
        <p:spPr>
          <a:prstGeom prst="rect">
            <a:avLst/>
          </a:prstGeom>
        </p:spPr>
        <p:txBody>
          <a:bodyPr spcFirstLastPara="1" wrap="square" lIns="91425" tIns="91425" rIns="91425" bIns="91425" anchor="t" anchorCtr="0">
            <a:noAutofit/>
          </a:bodyPr>
          <a:lstStyle/>
          <a:p>
            <a:pPr marL="0" indent="0"/>
            <a:r>
              <a:rPr lang="en" sz="5400" b="1" dirty="0">
                <a:solidFill>
                  <a:schemeClr val="accent1"/>
                </a:solidFill>
                <a:latin typeface="Cambria"/>
                <a:ea typeface="Cambria"/>
                <a:cs typeface="Cambria"/>
                <a:sym typeface="Cambria"/>
              </a:rPr>
              <a:t>ATM</a:t>
            </a:r>
            <a:endParaRPr dirty="0"/>
          </a:p>
        </p:txBody>
      </p:sp>
      <p:pic>
        <p:nvPicPr>
          <p:cNvPr id="68" name="Google Shape;68;p13"/>
          <p:cNvPicPr preferRelativeResize="0"/>
          <p:nvPr/>
        </p:nvPicPr>
        <p:blipFill>
          <a:blip r:embed="rId3">
            <a:alphaModFix/>
          </a:blip>
          <a:stretch>
            <a:fillRect/>
          </a:stretch>
        </p:blipFill>
        <p:spPr>
          <a:xfrm>
            <a:off x="8001001" y="742950"/>
            <a:ext cx="934101" cy="389213"/>
          </a:xfrm>
          <a:prstGeom prst="rect">
            <a:avLst/>
          </a:prstGeom>
          <a:noFill/>
          <a:ln>
            <a:noFill/>
          </a:ln>
        </p:spPr>
      </p:pic>
      <p:sp>
        <p:nvSpPr>
          <p:cNvPr id="69" name="Google Shape;69;p13"/>
          <p:cNvSpPr txBox="1"/>
          <p:nvPr/>
        </p:nvSpPr>
        <p:spPr>
          <a:xfrm>
            <a:off x="232800" y="4226213"/>
            <a:ext cx="3303300" cy="166275"/>
          </a:xfrm>
          <a:prstGeom prst="rect">
            <a:avLst/>
          </a:prstGeom>
          <a:noFill/>
          <a:ln>
            <a:noFill/>
          </a:ln>
        </p:spPr>
        <p:txBody>
          <a:bodyPr spcFirstLastPara="1" wrap="square" lIns="91425" tIns="91425" rIns="91425" bIns="91425" anchor="t" anchorCtr="0">
            <a:noAutofit/>
          </a:bodyPr>
          <a:lstStyle/>
          <a:p>
            <a:pPr>
              <a:buClr>
                <a:srgbClr val="000000"/>
              </a:buClr>
            </a:pPr>
            <a:r>
              <a:rPr lang="en" sz="1000" kern="0">
                <a:solidFill>
                  <a:srgbClr val="000000"/>
                </a:solidFill>
                <a:latin typeface="Cambria"/>
                <a:ea typeface="Cambria"/>
                <a:cs typeface="Cambria"/>
                <a:sym typeface="Cambria"/>
              </a:rPr>
              <a:t>School of Computing - SRMIST Kattankulathur Campus</a:t>
            </a:r>
            <a:endParaRPr sz="1000" kern="0">
              <a:solidFill>
                <a:srgbClr val="000000"/>
              </a:solidFill>
              <a:latin typeface="Cambria"/>
              <a:ea typeface="Cambria"/>
              <a:cs typeface="Cambria"/>
              <a:sym typeface="Cambria"/>
            </a:endParaRPr>
          </a:p>
        </p:txBody>
      </p:sp>
      <p:pic>
        <p:nvPicPr>
          <p:cNvPr id="6" name="Google Shape;77;p14">
            <a:extLst>
              <a:ext uri="{FF2B5EF4-FFF2-40B4-BE49-F238E27FC236}">
                <a16:creationId xmlns:a16="http://schemas.microsoft.com/office/drawing/2014/main" xmlns="" id="{D23926DA-5031-4849-BF2A-A5C17ADFC320}"/>
              </a:ext>
            </a:extLst>
          </p:cNvPr>
          <p:cNvPicPr preferRelativeResize="0"/>
          <p:nvPr/>
        </p:nvPicPr>
        <p:blipFill>
          <a:blip r:embed="rId3">
            <a:alphaModFix/>
          </a:blip>
          <a:stretch>
            <a:fillRect/>
          </a:stretch>
        </p:blipFill>
        <p:spPr>
          <a:xfrm>
            <a:off x="8089177" y="719306"/>
            <a:ext cx="934101" cy="389213"/>
          </a:xfrm>
          <a:prstGeom prst="rect">
            <a:avLst/>
          </a:prstGeom>
          <a:noFill/>
          <a:ln>
            <a:noFill/>
          </a:ln>
        </p:spPr>
      </p:pic>
    </p:spTree>
    <p:extLst>
      <p:ext uri="{BB962C8B-B14F-4D97-AF65-F5344CB8AC3E}">
        <p14:creationId xmlns:p14="http://schemas.microsoft.com/office/powerpoint/2010/main" val="3102776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Telephone Company Site : DSLAM</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8</a:t>
            </a:fld>
            <a:endParaRPr lang="en"/>
          </a:p>
        </p:txBody>
      </p:sp>
      <p:sp>
        <p:nvSpPr>
          <p:cNvPr id="5" name="Rectangle 3"/>
          <p:cNvSpPr txBox="1">
            <a:spLocks noChangeArrowheads="1"/>
          </p:cNvSpPr>
          <p:nvPr/>
        </p:nvSpPr>
        <p:spPr>
          <a:xfrm>
            <a:off x="488731" y="1326931"/>
            <a:ext cx="8229600" cy="3434255"/>
          </a:xfrm>
          <a:prstGeom prst="rect">
            <a:avLst/>
          </a:prstGeom>
          <a:noFill/>
          <a:ln>
            <a:noFill/>
          </a:ln>
        </p:spPr>
        <p:txBody>
          <a:bodyPr spcFirstLastPara="1" wrap="square" lIns="91425" tIns="91425" rIns="91425" bIns="91425" anchor="t" anchorCtr="0">
            <a:noAutofit/>
          </a:bodyPr>
          <a:lstStyle/>
          <a:p>
            <a:pPr marL="457200" marR="0" lvl="0" indent="-342900" algn="l" defTabSz="914400" rtl="0" eaLnBrk="1" fontAlgn="auto" latinLnBrk="0" hangingPunct="1">
              <a:lnSpc>
                <a:spcPct val="115000"/>
              </a:lnSpc>
              <a:spcBef>
                <a:spcPts val="0"/>
              </a:spcBef>
              <a:spcAft>
                <a:spcPts val="0"/>
              </a:spcAft>
              <a:buClr>
                <a:schemeClr val="dk2"/>
              </a:buClr>
              <a:buSzPts val="1800"/>
              <a:tabLst/>
              <a:defRPr/>
            </a:pPr>
            <a:endParaRPr kumimoji="0" lang="en-US" altLang="ko-KR" sz="1800" b="0" i="0" u="none" strike="noStrike" kern="0" cap="none" spc="0" normalizeH="0" baseline="0" noProof="0" dirty="0">
              <a:ln>
                <a:noFill/>
              </a:ln>
              <a:solidFill>
                <a:schemeClr val="dk2"/>
              </a:solidFill>
              <a:effectLst/>
              <a:uLnTx/>
              <a:uFillTx/>
              <a:latin typeface="Open Sans"/>
              <a:ea typeface="Open Sans"/>
              <a:cs typeface="Open Sans"/>
              <a:sym typeface="Open Sans"/>
            </a:endParaRPr>
          </a:p>
        </p:txBody>
      </p:sp>
      <p:pic>
        <p:nvPicPr>
          <p:cNvPr id="6" name="Picture 4"/>
          <p:cNvPicPr>
            <a:picLocks noChangeAspect="1" noChangeArrowheads="1"/>
          </p:cNvPicPr>
          <p:nvPr/>
        </p:nvPicPr>
        <p:blipFill>
          <a:blip r:embed="rId2"/>
          <a:srcRect/>
          <a:stretch>
            <a:fillRect/>
          </a:stretch>
        </p:blipFill>
        <p:spPr bwMode="auto">
          <a:xfrm>
            <a:off x="528197" y="1615964"/>
            <a:ext cx="8226669" cy="2546133"/>
          </a:xfrm>
          <a:prstGeom prst="rect">
            <a:avLst/>
          </a:prstGeom>
          <a:noFill/>
          <a:ln w="9525">
            <a:noFill/>
            <a:miter lim="800000"/>
            <a:headEnd/>
            <a:tailEnd/>
          </a:ln>
          <a:effectLst/>
        </p:spPr>
      </p:pic>
      <p:pic>
        <p:nvPicPr>
          <p:cNvPr id="7" name="Google Shape;68;p13"/>
          <p:cNvPicPr preferRelativeResize="0"/>
          <p:nvPr/>
        </p:nvPicPr>
        <p:blipFill>
          <a:blip r:embed="rId3">
            <a:alphaModFix/>
          </a:blip>
          <a:stretch>
            <a:fillRect/>
          </a:stretch>
        </p:blipFill>
        <p:spPr>
          <a:xfrm>
            <a:off x="8089175" y="101825"/>
            <a:ext cx="934101" cy="518950"/>
          </a:xfrm>
          <a:prstGeom prst="rect">
            <a:avLst/>
          </a:prstGeom>
          <a:noFill/>
          <a:ln>
            <a:noFill/>
          </a:ln>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6" name="Google Shape;76;p14"/>
          <p:cNvSpPr txBox="1">
            <a:spLocks noGrp="1"/>
          </p:cNvSpPr>
          <p:nvPr>
            <p:ph type="sldNum" idx="12"/>
          </p:nvPr>
        </p:nvSpPr>
        <p:spPr>
          <a:prstGeom prst="rect">
            <a:avLst/>
          </a:prstGeom>
        </p:spPr>
        <p:txBody>
          <a:bodyPr spcFirstLastPara="1" wrap="square" lIns="91425" tIns="91425" rIns="91425" bIns="91425" anchor="ctr" anchorCtr="0">
            <a:noAutofit/>
          </a:bodyPr>
          <a:lstStyle/>
          <a:p>
            <a:fld id="{00000000-1234-1234-1234-123412341234}" type="slidenum">
              <a:rPr lang="en"/>
              <a:pPr/>
              <a:t>80</a:t>
            </a:fld>
            <a:endParaRPr/>
          </a:p>
        </p:txBody>
      </p:sp>
      <p:sp>
        <p:nvSpPr>
          <p:cNvPr id="74" name="Google Shape;74;p14"/>
          <p:cNvSpPr txBox="1">
            <a:spLocks noGrp="1"/>
          </p:cNvSpPr>
          <p:nvPr>
            <p:ph type="title" idx="4294967295"/>
          </p:nvPr>
        </p:nvSpPr>
        <p:spPr>
          <a:xfrm>
            <a:off x="499458" y="512795"/>
            <a:ext cx="8521700" cy="707231"/>
          </a:xfrm>
          <a:prstGeom prst="rect">
            <a:avLst/>
          </a:prstGeom>
        </p:spPr>
        <p:txBody>
          <a:bodyPr spcFirstLastPara="1" wrap="square" lIns="91425" tIns="91425" rIns="91425" bIns="91425" anchor="t" anchorCtr="0">
            <a:noAutofit/>
          </a:bodyPr>
          <a:lstStyle/>
          <a:p>
            <a:r>
              <a:rPr lang="en" sz="3200" dirty="0">
                <a:latin typeface="Cambria"/>
                <a:ea typeface="Cambria"/>
                <a:cs typeface="Cambria"/>
                <a:sym typeface="Cambria"/>
              </a:rPr>
              <a:t>ATM Features</a:t>
            </a:r>
            <a:endParaRPr sz="3200" dirty="0">
              <a:latin typeface="Cambria"/>
              <a:ea typeface="Cambria"/>
              <a:cs typeface="Cambria"/>
              <a:sym typeface="Cambria"/>
            </a:endParaRPr>
          </a:p>
        </p:txBody>
      </p:sp>
      <p:sp>
        <p:nvSpPr>
          <p:cNvPr id="75" name="Google Shape;75;p14"/>
          <p:cNvSpPr txBox="1">
            <a:spLocks noGrp="1"/>
          </p:cNvSpPr>
          <p:nvPr>
            <p:ph type="body" idx="4294967295"/>
          </p:nvPr>
        </p:nvSpPr>
        <p:spPr>
          <a:xfrm>
            <a:off x="990600" y="1307909"/>
            <a:ext cx="8521700" cy="3302794"/>
          </a:xfrm>
          <a:prstGeom prst="rect">
            <a:avLst/>
          </a:prstGeom>
        </p:spPr>
        <p:txBody>
          <a:bodyPr spcFirstLastPara="1" wrap="square" lIns="91425" tIns="91425" rIns="91425" bIns="91425" anchor="t" anchorCtr="0">
            <a:noAutofit/>
          </a:bodyPr>
          <a:lstStyle/>
          <a:p>
            <a:pPr indent="-317500">
              <a:lnSpc>
                <a:spcPct val="150000"/>
              </a:lnSpc>
              <a:spcBef>
                <a:spcPts val="1600"/>
              </a:spcBef>
              <a:buClr>
                <a:srgbClr val="000000"/>
              </a:buClr>
              <a:buSzPts val="1400"/>
              <a:buFont typeface="Cambria"/>
              <a:buChar char="●"/>
            </a:pPr>
            <a:r>
              <a:rPr lang="en" sz="1400" dirty="0">
                <a:solidFill>
                  <a:srgbClr val="000000"/>
                </a:solidFill>
                <a:latin typeface="Cambria"/>
                <a:ea typeface="Cambria"/>
                <a:cs typeface="Cambria"/>
                <a:sym typeface="Cambria"/>
              </a:rPr>
              <a:t>Cell relay protocol.</a:t>
            </a:r>
          </a:p>
          <a:p>
            <a:pPr indent="-317500">
              <a:lnSpc>
                <a:spcPct val="150000"/>
              </a:lnSpc>
              <a:spcBef>
                <a:spcPts val="1600"/>
              </a:spcBef>
              <a:buClr>
                <a:srgbClr val="000000"/>
              </a:buClr>
              <a:buSzPts val="1400"/>
              <a:buFont typeface="Cambria"/>
              <a:buChar char="●"/>
            </a:pPr>
            <a:r>
              <a:rPr lang="en" sz="1400" dirty="0">
                <a:solidFill>
                  <a:srgbClr val="000000"/>
                </a:solidFill>
                <a:latin typeface="Cambria"/>
                <a:ea typeface="Cambria"/>
                <a:cs typeface="Cambria"/>
                <a:sym typeface="Cambria"/>
              </a:rPr>
              <a:t>Works along with SONET to provide </a:t>
            </a:r>
            <a:r>
              <a:rPr lang="en" sz="1400" dirty="0">
                <a:solidFill>
                  <a:srgbClr val="FF0000"/>
                </a:solidFill>
                <a:latin typeface="Cambria"/>
                <a:ea typeface="Cambria"/>
                <a:cs typeface="Cambria"/>
                <a:sym typeface="Cambria"/>
              </a:rPr>
              <a:t>high speed interconnection</a:t>
            </a:r>
            <a:r>
              <a:rPr lang="en" sz="1400" dirty="0">
                <a:solidFill>
                  <a:srgbClr val="000000"/>
                </a:solidFill>
                <a:latin typeface="Cambria"/>
                <a:ea typeface="Cambria"/>
                <a:cs typeface="Cambria"/>
                <a:sym typeface="Cambria"/>
              </a:rPr>
              <a:t>.</a:t>
            </a:r>
          </a:p>
          <a:p>
            <a:pPr indent="-317500">
              <a:lnSpc>
                <a:spcPct val="150000"/>
              </a:lnSpc>
              <a:spcBef>
                <a:spcPts val="1600"/>
              </a:spcBef>
              <a:buClr>
                <a:srgbClr val="000000"/>
              </a:buClr>
              <a:buSzPts val="1400"/>
              <a:buFont typeface="Cambria"/>
              <a:buChar char="●"/>
            </a:pPr>
            <a:r>
              <a:rPr lang="en" sz="1400" dirty="0">
                <a:solidFill>
                  <a:srgbClr val="000000"/>
                </a:solidFill>
                <a:latin typeface="Cambria"/>
                <a:ea typeface="Cambria"/>
                <a:cs typeface="Cambria"/>
                <a:sym typeface="Cambria"/>
              </a:rPr>
              <a:t>Designed by ATM Forum and adopted by ITU-T.</a:t>
            </a:r>
          </a:p>
          <a:p>
            <a:pPr indent="-317500">
              <a:spcBef>
                <a:spcPts val="1600"/>
              </a:spcBef>
              <a:buClr>
                <a:srgbClr val="000000"/>
              </a:buClr>
              <a:buSzPts val="1400"/>
              <a:buFont typeface="Cambria"/>
              <a:buChar char="●"/>
            </a:pPr>
            <a:endParaRPr sz="1400" dirty="0">
              <a:solidFill>
                <a:srgbClr val="000000"/>
              </a:solidFill>
              <a:latin typeface="Cambria"/>
              <a:ea typeface="Cambria"/>
              <a:cs typeface="Cambria"/>
              <a:sym typeface="Cambria"/>
            </a:endParaRPr>
          </a:p>
          <a:p>
            <a:pPr marL="0" indent="0">
              <a:spcBef>
                <a:spcPts val="1600"/>
              </a:spcBef>
              <a:spcAft>
                <a:spcPts val="1600"/>
              </a:spcAft>
              <a:buNone/>
            </a:pPr>
            <a:endParaRPr sz="1400" dirty="0">
              <a:latin typeface="Cambria"/>
              <a:ea typeface="Cambria"/>
              <a:cs typeface="Cambria"/>
              <a:sym typeface="Cambria"/>
            </a:endParaRPr>
          </a:p>
        </p:txBody>
      </p:sp>
      <p:pic>
        <p:nvPicPr>
          <p:cNvPr id="77" name="Google Shape;77;p14"/>
          <p:cNvPicPr preferRelativeResize="0"/>
          <p:nvPr/>
        </p:nvPicPr>
        <p:blipFill>
          <a:blip r:embed="rId3">
            <a:alphaModFix/>
          </a:blip>
          <a:stretch>
            <a:fillRect/>
          </a:stretch>
        </p:blipFill>
        <p:spPr>
          <a:xfrm>
            <a:off x="8087058" y="104890"/>
            <a:ext cx="934101" cy="389213"/>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body" idx="4294967295"/>
          </p:nvPr>
        </p:nvSpPr>
        <p:spPr>
          <a:xfrm>
            <a:off x="762000" y="1257300"/>
            <a:ext cx="8521700" cy="3302794"/>
          </a:xfrm>
        </p:spPr>
        <p:txBody>
          <a:bodyPr>
            <a:normAutofit fontScale="70000" lnSpcReduction="20000"/>
          </a:bodyPr>
          <a:lstStyle/>
          <a:p>
            <a:pPr>
              <a:lnSpc>
                <a:spcPct val="150000"/>
              </a:lnSpc>
            </a:pPr>
            <a:r>
              <a:rPr lang="en-US" sz="1400" dirty="0"/>
              <a:t>Destined to replace most existing WAN technologies</a:t>
            </a:r>
          </a:p>
          <a:p>
            <a:pPr marL="114300" indent="0">
              <a:lnSpc>
                <a:spcPct val="150000"/>
              </a:lnSpc>
              <a:buNone/>
            </a:pPr>
            <a:endParaRPr lang="en-US" sz="1400" dirty="0"/>
          </a:p>
          <a:p>
            <a:pPr>
              <a:lnSpc>
                <a:spcPct val="150000"/>
              </a:lnSpc>
            </a:pPr>
            <a:r>
              <a:rPr lang="en-US" sz="1400" dirty="0"/>
              <a:t>Improves on performance of Frame Relay</a:t>
            </a:r>
          </a:p>
          <a:p>
            <a:pPr marL="114300" indent="0">
              <a:lnSpc>
                <a:spcPct val="150000"/>
              </a:lnSpc>
              <a:buNone/>
            </a:pPr>
            <a:endParaRPr lang="en-US" sz="1400" dirty="0"/>
          </a:p>
          <a:p>
            <a:pPr>
              <a:lnSpc>
                <a:spcPct val="150000"/>
              </a:lnSpc>
            </a:pPr>
            <a:r>
              <a:rPr lang="en-US" sz="1400" dirty="0"/>
              <a:t>53-byte cells of fixed size=48 byte data+5 header</a:t>
            </a:r>
          </a:p>
          <a:p>
            <a:pPr marL="114300" indent="0">
              <a:lnSpc>
                <a:spcPct val="150000"/>
              </a:lnSpc>
              <a:buNone/>
            </a:pPr>
            <a:endParaRPr lang="en-US" sz="1400" dirty="0"/>
          </a:p>
          <a:p>
            <a:pPr>
              <a:lnSpc>
                <a:spcPct val="150000"/>
              </a:lnSpc>
            </a:pPr>
            <a:r>
              <a:rPr lang="en-US" sz="1400" dirty="0"/>
              <a:t>The standard-sized cells allow switching mechanisms to achieve faster switching rates</a:t>
            </a:r>
          </a:p>
          <a:p>
            <a:pPr marL="114300" indent="0">
              <a:lnSpc>
                <a:spcPct val="150000"/>
              </a:lnSpc>
              <a:buNone/>
            </a:pPr>
            <a:endParaRPr lang="en-US" sz="1400" dirty="0"/>
          </a:p>
          <a:p>
            <a:pPr>
              <a:lnSpc>
                <a:spcPct val="150000"/>
              </a:lnSpc>
            </a:pPr>
            <a:r>
              <a:rPr lang="en-US" sz="1400" dirty="0"/>
              <a:t>Rates of 155 – 622 Mbps are achieved with theoretical rates up to 1.2 Gbps</a:t>
            </a:r>
          </a:p>
          <a:p>
            <a:pPr marL="114300" indent="0">
              <a:lnSpc>
                <a:spcPct val="150000"/>
              </a:lnSpc>
              <a:buNone/>
            </a:pPr>
            <a:endParaRPr lang="en-US" sz="1400" dirty="0"/>
          </a:p>
          <a:p>
            <a:pPr>
              <a:lnSpc>
                <a:spcPct val="150000"/>
              </a:lnSpc>
            </a:pPr>
            <a:r>
              <a:rPr lang="en-US" sz="1400" dirty="0"/>
              <a:t>Compatible with twisted-pair, coax, and fiber</a:t>
            </a:r>
          </a:p>
          <a:p>
            <a:pPr marL="114300" indent="0">
              <a:lnSpc>
                <a:spcPct val="150000"/>
              </a:lnSpc>
              <a:buNone/>
            </a:pPr>
            <a:endParaRPr lang="en-US" sz="1400" dirty="0"/>
          </a:p>
          <a:p>
            <a:pPr>
              <a:lnSpc>
                <a:spcPct val="150000"/>
              </a:lnSpc>
            </a:pPr>
            <a:r>
              <a:rPr lang="en-US" sz="1400" dirty="0"/>
              <a:t>ATM uses Asynchronous Time Division Multiplexing</a:t>
            </a:r>
          </a:p>
          <a:p>
            <a:pPr marL="114300" indent="0">
              <a:lnSpc>
                <a:spcPct val="150000"/>
              </a:lnSpc>
              <a:buNone/>
            </a:pPr>
            <a:endParaRPr lang="en-US" sz="1400" dirty="0"/>
          </a:p>
          <a:p>
            <a:pPr>
              <a:lnSpc>
                <a:spcPct val="150000"/>
              </a:lnSpc>
            </a:pPr>
            <a:r>
              <a:rPr lang="en-US" sz="1400" dirty="0"/>
              <a:t>Allows any-speed and even variable rate connection</a:t>
            </a:r>
          </a:p>
          <a:p>
            <a:endParaRPr lang="en-US" dirty="0"/>
          </a:p>
          <a:p>
            <a:endParaRPr lang="en-US" dirty="0"/>
          </a:p>
          <a:p>
            <a:endParaRPr lang="en-US" dirty="0"/>
          </a:p>
          <a:p>
            <a:endParaRPr lang="en-US" dirty="0"/>
          </a:p>
          <a:p>
            <a:endParaRPr lang="en-US" dirty="0"/>
          </a:p>
        </p:txBody>
      </p:sp>
      <p:sp>
        <p:nvSpPr>
          <p:cNvPr id="41986" name="Rectangle 2"/>
          <p:cNvSpPr>
            <a:spLocks noGrp="1" noChangeArrowheads="1"/>
          </p:cNvSpPr>
          <p:nvPr>
            <p:ph type="title" idx="4294967295"/>
          </p:nvPr>
        </p:nvSpPr>
        <p:spPr>
          <a:xfrm>
            <a:off x="457200" y="457201"/>
            <a:ext cx="8521700" cy="707231"/>
          </a:xfrm>
        </p:spPr>
        <p:txBody>
          <a:bodyPr/>
          <a:lstStyle/>
          <a:p>
            <a:r>
              <a:rPr lang="en-US" sz="3200" dirty="0">
                <a:latin typeface="Cambria" panose="02040503050406030204" pitchFamily="18" charset="0"/>
                <a:ea typeface="Cambria" panose="02040503050406030204" pitchFamily="18" charset="0"/>
              </a:rPr>
              <a:t>ATM</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63EA0EA7-5035-4355-87FB-CB41CAC14615}" type="slidenum">
              <a:rPr lang="en-US"/>
              <a:pPr/>
              <a:t>82</a:t>
            </a:fld>
            <a:endParaRPr lang="en-US"/>
          </a:p>
        </p:txBody>
      </p:sp>
      <p:sp>
        <p:nvSpPr>
          <p:cNvPr id="101378" name="Rectangle 2"/>
          <p:cNvSpPr>
            <a:spLocks noGrp="1" noChangeArrowheads="1"/>
          </p:cNvSpPr>
          <p:nvPr>
            <p:ph type="title" idx="4294967295"/>
          </p:nvPr>
        </p:nvSpPr>
        <p:spPr>
          <a:xfrm>
            <a:off x="311150" y="220266"/>
            <a:ext cx="8521700" cy="707231"/>
          </a:xfrm>
        </p:spPr>
        <p:txBody>
          <a:bodyPr/>
          <a:lstStyle/>
          <a:p>
            <a:r>
              <a:rPr lang="en-US" sz="3200" dirty="0">
                <a:latin typeface="Cambria" panose="02040503050406030204" pitchFamily="18" charset="0"/>
                <a:ea typeface="Cambria" panose="02040503050406030204" pitchFamily="18" charset="0"/>
              </a:rPr>
              <a:t>Issues Driving LAN Changes</a:t>
            </a:r>
          </a:p>
        </p:txBody>
      </p:sp>
      <p:sp>
        <p:nvSpPr>
          <p:cNvPr id="101379" name="Rectangle 3"/>
          <p:cNvSpPr>
            <a:spLocks noGrp="1" noChangeArrowheads="1"/>
          </p:cNvSpPr>
          <p:nvPr>
            <p:ph type="body" idx="4294967295"/>
          </p:nvPr>
        </p:nvSpPr>
        <p:spPr>
          <a:xfrm>
            <a:off x="499458" y="908447"/>
            <a:ext cx="8521700" cy="3302794"/>
          </a:xfrm>
        </p:spPr>
        <p:txBody>
          <a:bodyPr/>
          <a:lstStyle/>
          <a:p>
            <a:pPr>
              <a:lnSpc>
                <a:spcPct val="150000"/>
              </a:lnSpc>
            </a:pPr>
            <a:r>
              <a:rPr lang="en-US" sz="1400" dirty="0">
                <a:latin typeface="Cambria" panose="02040503050406030204" pitchFamily="18" charset="0"/>
                <a:ea typeface="Cambria" panose="02040503050406030204" pitchFamily="18" charset="0"/>
              </a:rPr>
              <a:t>Traffic Integration</a:t>
            </a:r>
          </a:p>
          <a:p>
            <a:pPr lvl="1">
              <a:lnSpc>
                <a:spcPct val="150000"/>
              </a:lnSpc>
            </a:pPr>
            <a:r>
              <a:rPr lang="en-US" dirty="0">
                <a:latin typeface="Cambria" panose="02040503050406030204" pitchFamily="18" charset="0"/>
                <a:ea typeface="Cambria" panose="02040503050406030204" pitchFamily="18" charset="0"/>
              </a:rPr>
              <a:t>Voice, video and data traffic</a:t>
            </a:r>
          </a:p>
          <a:p>
            <a:pPr lvl="1">
              <a:lnSpc>
                <a:spcPct val="150000"/>
              </a:lnSpc>
            </a:pPr>
            <a:r>
              <a:rPr lang="en-US" i="1" dirty="0">
                <a:solidFill>
                  <a:schemeClr val="accent2"/>
                </a:solidFill>
                <a:latin typeface="Cambria" panose="02040503050406030204" pitchFamily="18" charset="0"/>
                <a:ea typeface="Cambria" panose="02040503050406030204" pitchFamily="18" charset="0"/>
              </a:rPr>
              <a:t>Multimedia</a:t>
            </a:r>
            <a:r>
              <a:rPr lang="en-US" i="1" dirty="0">
                <a:latin typeface="Cambria" panose="02040503050406030204" pitchFamily="18" charset="0"/>
                <a:ea typeface="Cambria" panose="02040503050406030204" pitchFamily="18" charset="0"/>
              </a:rPr>
              <a:t> </a:t>
            </a:r>
            <a:r>
              <a:rPr lang="en-US" dirty="0">
                <a:latin typeface="Cambria" panose="02040503050406030204" pitchFamily="18" charset="0"/>
                <a:ea typeface="Cambria" panose="02040503050406030204" pitchFamily="18" charset="0"/>
              </a:rPr>
              <a:t>became the ‘buzz word’</a:t>
            </a:r>
          </a:p>
          <a:p>
            <a:pPr lvl="2">
              <a:lnSpc>
                <a:spcPct val="150000"/>
              </a:lnSpc>
            </a:pPr>
            <a:r>
              <a:rPr lang="en-US" dirty="0">
                <a:latin typeface="Cambria" panose="02040503050406030204" pitchFamily="18" charset="0"/>
                <a:ea typeface="Cambria" panose="02040503050406030204" pitchFamily="18" charset="0"/>
              </a:rPr>
              <a:t>One-way batch		Web traffic</a:t>
            </a:r>
          </a:p>
          <a:p>
            <a:pPr lvl="2">
              <a:lnSpc>
                <a:spcPct val="150000"/>
              </a:lnSpc>
            </a:pPr>
            <a:r>
              <a:rPr lang="en-US" dirty="0">
                <a:latin typeface="Cambria" panose="02040503050406030204" pitchFamily="18" charset="0"/>
                <a:ea typeface="Cambria" panose="02040503050406030204" pitchFamily="18" charset="0"/>
              </a:rPr>
              <a:t>Two-way batch		voice messages</a:t>
            </a:r>
          </a:p>
          <a:p>
            <a:pPr lvl="2">
              <a:lnSpc>
                <a:spcPct val="150000"/>
              </a:lnSpc>
            </a:pPr>
            <a:r>
              <a:rPr lang="en-US" dirty="0">
                <a:latin typeface="Cambria" panose="02040503050406030204" pitchFamily="18" charset="0"/>
                <a:ea typeface="Cambria" panose="02040503050406030204" pitchFamily="18" charset="0"/>
              </a:rPr>
              <a:t>One-way interactive	</a:t>
            </a:r>
            <a:r>
              <a:rPr lang="en-US" dirty="0" err="1">
                <a:latin typeface="Cambria" panose="02040503050406030204" pitchFamily="18" charset="0"/>
                <a:ea typeface="Cambria" panose="02040503050406030204" pitchFamily="18" charset="0"/>
              </a:rPr>
              <a:t>Mbone</a:t>
            </a:r>
            <a:r>
              <a:rPr lang="en-US" dirty="0">
                <a:latin typeface="Cambria" panose="02040503050406030204" pitchFamily="18" charset="0"/>
                <a:ea typeface="Cambria" panose="02040503050406030204" pitchFamily="18" charset="0"/>
              </a:rPr>
              <a:t> broadcasts</a:t>
            </a:r>
          </a:p>
          <a:p>
            <a:pPr lvl="2">
              <a:lnSpc>
                <a:spcPct val="150000"/>
              </a:lnSpc>
            </a:pPr>
            <a:r>
              <a:rPr lang="en-US" dirty="0">
                <a:latin typeface="Cambria" panose="02040503050406030204" pitchFamily="18" charset="0"/>
                <a:ea typeface="Cambria" panose="02040503050406030204" pitchFamily="18" charset="0"/>
              </a:rPr>
              <a:t>Two-way interactive	video conferencing</a:t>
            </a:r>
          </a:p>
          <a:p>
            <a:pPr>
              <a:lnSpc>
                <a:spcPct val="150000"/>
              </a:lnSpc>
            </a:pPr>
            <a:r>
              <a:rPr lang="en-US" sz="1400" dirty="0">
                <a:latin typeface="Cambria" panose="02040503050406030204" pitchFamily="18" charset="0"/>
                <a:ea typeface="Cambria" panose="02040503050406030204" pitchFamily="18" charset="0"/>
              </a:rPr>
              <a:t>Quality of Service guarantees (e.g. limited jitter, non-blocking streams)</a:t>
            </a:r>
          </a:p>
          <a:p>
            <a:pPr marL="114300" indent="0">
              <a:lnSpc>
                <a:spcPct val="150000"/>
              </a:lnSpc>
              <a:buNone/>
            </a:pPr>
            <a:endParaRPr lang="en-US" sz="1400" dirty="0">
              <a:latin typeface="Cambria" panose="02040503050406030204" pitchFamily="18" charset="0"/>
              <a:ea typeface="Cambria" panose="02040503050406030204" pitchFamily="18" charset="0"/>
            </a:endParaRPr>
          </a:p>
          <a:p>
            <a:pPr>
              <a:lnSpc>
                <a:spcPct val="150000"/>
              </a:lnSpc>
            </a:pPr>
            <a:r>
              <a:rPr lang="en-US" sz="1400" dirty="0">
                <a:latin typeface="Cambria" panose="02040503050406030204" pitchFamily="18" charset="0"/>
                <a:ea typeface="Cambria" panose="02040503050406030204" pitchFamily="18" charset="0"/>
              </a:rPr>
              <a:t>LAN Interoperability</a:t>
            </a:r>
          </a:p>
          <a:p>
            <a:pPr marL="114300" indent="0">
              <a:lnSpc>
                <a:spcPct val="150000"/>
              </a:lnSpc>
              <a:buNone/>
            </a:pPr>
            <a:endParaRPr lang="en-US" sz="1400" dirty="0">
              <a:latin typeface="Cambria" panose="02040503050406030204" pitchFamily="18" charset="0"/>
              <a:ea typeface="Cambria" panose="02040503050406030204" pitchFamily="18" charset="0"/>
            </a:endParaRPr>
          </a:p>
          <a:p>
            <a:pPr>
              <a:lnSpc>
                <a:spcPct val="150000"/>
              </a:lnSpc>
            </a:pPr>
            <a:r>
              <a:rPr lang="en-US" sz="1400" dirty="0">
                <a:latin typeface="Cambria" panose="02040503050406030204" pitchFamily="18" charset="0"/>
                <a:ea typeface="Cambria" panose="02040503050406030204" pitchFamily="18" charset="0"/>
              </a:rPr>
              <a:t>Mobile and Wireless nodes</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idx="12"/>
          </p:nvPr>
        </p:nvSpPr>
        <p:spPr/>
        <p:txBody>
          <a:bodyPr/>
          <a:lstStyle/>
          <a:p>
            <a:fld id="{8AE2C757-4EE6-488D-B6A6-A7E334F1D1E9}" type="slidenum">
              <a:rPr lang="en-US"/>
              <a:pPr/>
              <a:t>83</a:t>
            </a:fld>
            <a:endParaRPr lang="en-US"/>
          </a:p>
        </p:txBody>
      </p:sp>
      <p:sp>
        <p:nvSpPr>
          <p:cNvPr id="99331" name="Rectangle 3"/>
          <p:cNvSpPr>
            <a:spLocks noChangeArrowheads="1"/>
          </p:cNvSpPr>
          <p:nvPr/>
        </p:nvSpPr>
        <p:spPr bwMode="auto">
          <a:xfrm>
            <a:off x="1981200" y="231522"/>
            <a:ext cx="4953000" cy="457200"/>
          </a:xfrm>
          <a:prstGeom prst="rect">
            <a:avLst/>
          </a:prstGeom>
          <a:solidFill>
            <a:srgbClr val="FFFFCC"/>
          </a:solidFill>
          <a:ln w="9525">
            <a:solidFill>
              <a:schemeClr val="tx1"/>
            </a:solidFill>
            <a:miter lim="800000"/>
            <a:headEnd/>
            <a:tailEnd/>
          </a:ln>
          <a:effectLst/>
        </p:spPr>
        <p:txBody>
          <a:bodyPr wrap="none" anchor="ctr"/>
          <a:lstStyle/>
          <a:p>
            <a:pPr algn="ctr"/>
            <a:r>
              <a:rPr lang="en-US" sz="3200" dirty="0">
                <a:solidFill>
                  <a:schemeClr val="bg2"/>
                </a:solidFill>
                <a:latin typeface="Cambria" panose="02040503050406030204" pitchFamily="18" charset="0"/>
                <a:ea typeface="Cambria" panose="02040503050406030204" pitchFamily="18" charset="0"/>
              </a:rPr>
              <a:t>ATM LAN</a:t>
            </a:r>
          </a:p>
        </p:txBody>
      </p:sp>
      <p:sp>
        <p:nvSpPr>
          <p:cNvPr id="10" name="TextBox 9">
            <a:extLst>
              <a:ext uri="{FF2B5EF4-FFF2-40B4-BE49-F238E27FC236}">
                <a16:creationId xmlns:a16="http://schemas.microsoft.com/office/drawing/2014/main" xmlns="" id="{A16D21D4-D115-4612-9B70-C0751BF34F76}"/>
              </a:ext>
            </a:extLst>
          </p:cNvPr>
          <p:cNvSpPr txBox="1"/>
          <p:nvPr/>
        </p:nvSpPr>
        <p:spPr>
          <a:xfrm>
            <a:off x="533400" y="4514850"/>
            <a:ext cx="7939058" cy="246221"/>
          </a:xfrm>
          <a:prstGeom prst="rect">
            <a:avLst/>
          </a:prstGeom>
          <a:noFill/>
        </p:spPr>
        <p:txBody>
          <a:bodyPr wrap="square" rtlCol="0">
            <a:spAutoFit/>
          </a:bodyPr>
          <a:lstStyle/>
          <a:p>
            <a:r>
              <a:rPr lang="en-IN" sz="1000" dirty="0">
                <a:solidFill>
                  <a:schemeClr val="bg2"/>
                </a:solidFill>
                <a:latin typeface="Cambria" panose="02040503050406030204" pitchFamily="18" charset="0"/>
                <a:ea typeface="Cambria" panose="02040503050406030204" pitchFamily="18" charset="0"/>
              </a:rPr>
              <a:t>Source: William </a:t>
            </a:r>
            <a:r>
              <a:rPr lang="en-IN" sz="1000" dirty="0" err="1">
                <a:solidFill>
                  <a:schemeClr val="bg2"/>
                </a:solidFill>
                <a:latin typeface="Cambria" panose="02040503050406030204" pitchFamily="18" charset="0"/>
                <a:ea typeface="Cambria" panose="02040503050406030204" pitchFamily="18" charset="0"/>
              </a:rPr>
              <a:t>stallings</a:t>
            </a:r>
            <a:r>
              <a:rPr lang="en-IN" sz="1000" dirty="0">
                <a:solidFill>
                  <a:schemeClr val="bg2"/>
                </a:solidFill>
                <a:latin typeface="Cambria" panose="02040503050406030204" pitchFamily="18" charset="0"/>
                <a:ea typeface="Cambria" panose="02040503050406030204" pitchFamily="18" charset="0"/>
              </a:rPr>
              <a:t>, Data and computer communications, </a:t>
            </a:r>
            <a:r>
              <a:rPr lang="en-IN" sz="1000" dirty="0" err="1">
                <a:solidFill>
                  <a:schemeClr val="bg2"/>
                </a:solidFill>
                <a:latin typeface="Cambria" panose="02040503050406030204" pitchFamily="18" charset="0"/>
                <a:ea typeface="Cambria" panose="02040503050406030204" pitchFamily="18" charset="0"/>
              </a:rPr>
              <a:t>Eigth</a:t>
            </a:r>
            <a:r>
              <a:rPr lang="en-IN" sz="1000" dirty="0">
                <a:solidFill>
                  <a:schemeClr val="bg2"/>
                </a:solidFill>
                <a:latin typeface="Cambria" panose="02040503050406030204" pitchFamily="18" charset="0"/>
                <a:ea typeface="Cambria" panose="02040503050406030204" pitchFamily="18" charset="0"/>
              </a:rPr>
              <a:t> edition  </a:t>
            </a:r>
          </a:p>
        </p:txBody>
      </p:sp>
      <p:pic>
        <p:nvPicPr>
          <p:cNvPr id="12" name="Picture 11">
            <a:extLst>
              <a:ext uri="{FF2B5EF4-FFF2-40B4-BE49-F238E27FC236}">
                <a16:creationId xmlns:a16="http://schemas.microsoft.com/office/drawing/2014/main" xmlns="" id="{0854825E-16F7-46AC-B794-A15EF286BBEF}"/>
              </a:ext>
            </a:extLst>
          </p:cNvPr>
          <p:cNvPicPr>
            <a:picLocks noChangeAspect="1"/>
          </p:cNvPicPr>
          <p:nvPr/>
        </p:nvPicPr>
        <p:blipFill>
          <a:blip r:embed="rId2"/>
          <a:stretch>
            <a:fillRect/>
          </a:stretch>
        </p:blipFill>
        <p:spPr>
          <a:xfrm>
            <a:off x="900113" y="953691"/>
            <a:ext cx="7343775" cy="3236119"/>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idx="12"/>
          </p:nvPr>
        </p:nvSpPr>
        <p:spPr/>
        <p:txBody>
          <a:bodyPr/>
          <a:lstStyle/>
          <a:p>
            <a:fld id="{4A6D38F7-2810-4047-90CD-59FFA13C53BB}" type="slidenum">
              <a:rPr lang="en-US"/>
              <a:pPr/>
              <a:t>84</a:t>
            </a:fld>
            <a:endParaRPr lang="en-US"/>
          </a:p>
        </p:txBody>
      </p:sp>
      <p:sp>
        <p:nvSpPr>
          <p:cNvPr id="102404" name="Rectangle 4"/>
          <p:cNvSpPr>
            <a:spLocks noChangeArrowheads="1"/>
          </p:cNvSpPr>
          <p:nvPr/>
        </p:nvSpPr>
        <p:spPr bwMode="auto">
          <a:xfrm>
            <a:off x="2209800" y="86916"/>
            <a:ext cx="4953000" cy="400050"/>
          </a:xfrm>
          <a:prstGeom prst="rect">
            <a:avLst/>
          </a:prstGeom>
          <a:solidFill>
            <a:srgbClr val="FFFFCC"/>
          </a:solidFill>
          <a:ln w="9525">
            <a:solidFill>
              <a:schemeClr val="tx1"/>
            </a:solidFill>
            <a:miter lim="800000"/>
            <a:headEnd/>
            <a:tailEnd/>
          </a:ln>
          <a:effectLst/>
        </p:spPr>
        <p:txBody>
          <a:bodyPr wrap="none" anchor="ctr"/>
          <a:lstStyle/>
          <a:p>
            <a:pPr algn="ctr"/>
            <a:r>
              <a:rPr lang="en-US" sz="3200" dirty="0">
                <a:solidFill>
                  <a:schemeClr val="bg2"/>
                </a:solidFill>
                <a:latin typeface="Cambria" panose="02040503050406030204" pitchFamily="18" charset="0"/>
                <a:ea typeface="Cambria" panose="02040503050406030204" pitchFamily="18" charset="0"/>
              </a:rPr>
              <a:t>ATM LAN Hub configuration</a:t>
            </a:r>
          </a:p>
        </p:txBody>
      </p:sp>
      <p:pic>
        <p:nvPicPr>
          <p:cNvPr id="10" name="Picture 9">
            <a:extLst>
              <a:ext uri="{FF2B5EF4-FFF2-40B4-BE49-F238E27FC236}">
                <a16:creationId xmlns:a16="http://schemas.microsoft.com/office/drawing/2014/main" xmlns="" id="{0DDD83FB-3869-4CFC-B6DC-DB0BC8AEB6A9}"/>
              </a:ext>
            </a:extLst>
          </p:cNvPr>
          <p:cNvPicPr>
            <a:picLocks noChangeAspect="1"/>
          </p:cNvPicPr>
          <p:nvPr/>
        </p:nvPicPr>
        <p:blipFill>
          <a:blip r:embed="rId2"/>
          <a:stretch>
            <a:fillRect/>
          </a:stretch>
        </p:blipFill>
        <p:spPr>
          <a:xfrm>
            <a:off x="515334" y="660797"/>
            <a:ext cx="7790467" cy="3500476"/>
          </a:xfrm>
          <a:prstGeom prst="rect">
            <a:avLst/>
          </a:prstGeom>
        </p:spPr>
      </p:pic>
      <p:sp>
        <p:nvSpPr>
          <p:cNvPr id="13" name="TextBox 12">
            <a:extLst>
              <a:ext uri="{FF2B5EF4-FFF2-40B4-BE49-F238E27FC236}">
                <a16:creationId xmlns:a16="http://schemas.microsoft.com/office/drawing/2014/main" xmlns="" id="{5E519826-C7B3-4D35-ADB1-5E95221E00BC}"/>
              </a:ext>
            </a:extLst>
          </p:cNvPr>
          <p:cNvSpPr txBox="1"/>
          <p:nvPr/>
        </p:nvSpPr>
        <p:spPr>
          <a:xfrm>
            <a:off x="533400" y="4514850"/>
            <a:ext cx="7939058" cy="246221"/>
          </a:xfrm>
          <a:prstGeom prst="rect">
            <a:avLst/>
          </a:prstGeom>
          <a:noFill/>
        </p:spPr>
        <p:txBody>
          <a:bodyPr wrap="square" rtlCol="0">
            <a:spAutoFit/>
          </a:bodyPr>
          <a:lstStyle/>
          <a:p>
            <a:r>
              <a:rPr lang="en-IN" sz="1000" dirty="0">
                <a:solidFill>
                  <a:schemeClr val="bg2"/>
                </a:solidFill>
                <a:latin typeface="Cambria" panose="02040503050406030204" pitchFamily="18" charset="0"/>
                <a:ea typeface="Cambria" panose="02040503050406030204" pitchFamily="18" charset="0"/>
              </a:rPr>
              <a:t>Source: William </a:t>
            </a:r>
            <a:r>
              <a:rPr lang="en-IN" sz="1000" dirty="0" err="1">
                <a:solidFill>
                  <a:schemeClr val="bg2"/>
                </a:solidFill>
                <a:latin typeface="Cambria" panose="02040503050406030204" pitchFamily="18" charset="0"/>
                <a:ea typeface="Cambria" panose="02040503050406030204" pitchFamily="18" charset="0"/>
              </a:rPr>
              <a:t>stallings</a:t>
            </a:r>
            <a:r>
              <a:rPr lang="en-IN" sz="1000" dirty="0">
                <a:solidFill>
                  <a:schemeClr val="bg2"/>
                </a:solidFill>
                <a:latin typeface="Cambria" panose="02040503050406030204" pitchFamily="18" charset="0"/>
                <a:ea typeface="Cambria" panose="02040503050406030204" pitchFamily="18" charset="0"/>
              </a:rPr>
              <a:t>, Data and computer communications, </a:t>
            </a:r>
            <a:r>
              <a:rPr lang="en-IN" sz="1000" dirty="0" err="1">
                <a:solidFill>
                  <a:schemeClr val="bg2"/>
                </a:solidFill>
                <a:latin typeface="Cambria" panose="02040503050406030204" pitchFamily="18" charset="0"/>
                <a:ea typeface="Cambria" panose="02040503050406030204" pitchFamily="18" charset="0"/>
              </a:rPr>
              <a:t>Eigth</a:t>
            </a:r>
            <a:r>
              <a:rPr lang="en-IN" sz="1000" dirty="0">
                <a:solidFill>
                  <a:schemeClr val="bg2"/>
                </a:solidFill>
                <a:latin typeface="Cambria" panose="02040503050406030204" pitchFamily="18" charset="0"/>
                <a:ea typeface="Cambria" panose="02040503050406030204" pitchFamily="18" charset="0"/>
              </a:rPr>
              <a:t> edition  </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lide Number Placeholder 5"/>
          <p:cNvSpPr>
            <a:spLocks noGrp="1"/>
          </p:cNvSpPr>
          <p:nvPr>
            <p:ph type="sldNum" idx="12"/>
          </p:nvPr>
        </p:nvSpPr>
        <p:spPr/>
        <p:txBody>
          <a:bodyPr/>
          <a:lstStyle/>
          <a:p>
            <a:fld id="{0A25587B-5467-4BDE-9B2F-FE4C5E7F2105}" type="slidenum">
              <a:rPr lang="en-US"/>
              <a:pPr/>
              <a:t>85</a:t>
            </a:fld>
            <a:endParaRPr lang="en-US"/>
          </a:p>
        </p:txBody>
      </p:sp>
      <p:sp>
        <p:nvSpPr>
          <p:cNvPr id="56322" name="Freeform 2"/>
          <p:cNvSpPr>
            <a:spLocks/>
          </p:cNvSpPr>
          <p:nvPr/>
        </p:nvSpPr>
        <p:spPr bwMode="auto">
          <a:xfrm>
            <a:off x="609601" y="690563"/>
            <a:ext cx="1382713" cy="427435"/>
          </a:xfrm>
          <a:custGeom>
            <a:avLst/>
            <a:gdLst/>
            <a:ahLst/>
            <a:cxnLst>
              <a:cxn ang="0">
                <a:pos x="24" y="129"/>
              </a:cxn>
              <a:cxn ang="0">
                <a:pos x="51" y="92"/>
              </a:cxn>
              <a:cxn ang="0">
                <a:pos x="70" y="92"/>
              </a:cxn>
              <a:cxn ang="0">
                <a:pos x="70" y="138"/>
              </a:cxn>
              <a:cxn ang="0">
                <a:pos x="88" y="175"/>
              </a:cxn>
              <a:cxn ang="0">
                <a:pos x="125" y="147"/>
              </a:cxn>
              <a:cxn ang="0">
                <a:pos x="161" y="110"/>
              </a:cxn>
              <a:cxn ang="0">
                <a:pos x="180" y="147"/>
              </a:cxn>
              <a:cxn ang="0">
                <a:pos x="217" y="110"/>
              </a:cxn>
              <a:cxn ang="0">
                <a:pos x="253" y="73"/>
              </a:cxn>
              <a:cxn ang="0">
                <a:pos x="281" y="46"/>
              </a:cxn>
              <a:cxn ang="0">
                <a:pos x="299" y="9"/>
              </a:cxn>
              <a:cxn ang="0">
                <a:pos x="299" y="46"/>
              </a:cxn>
              <a:cxn ang="0">
                <a:pos x="290" y="83"/>
              </a:cxn>
              <a:cxn ang="0">
                <a:pos x="290" y="129"/>
              </a:cxn>
              <a:cxn ang="0">
                <a:pos x="290" y="165"/>
              </a:cxn>
              <a:cxn ang="0">
                <a:pos x="290" y="202"/>
              </a:cxn>
              <a:cxn ang="0">
                <a:pos x="281" y="239"/>
              </a:cxn>
              <a:cxn ang="0">
                <a:pos x="281" y="294"/>
              </a:cxn>
              <a:cxn ang="0">
                <a:pos x="290" y="340"/>
              </a:cxn>
              <a:cxn ang="0">
                <a:pos x="309" y="349"/>
              </a:cxn>
              <a:cxn ang="0">
                <a:pos x="336" y="322"/>
              </a:cxn>
              <a:cxn ang="0">
                <a:pos x="355" y="322"/>
              </a:cxn>
              <a:cxn ang="0">
                <a:pos x="382" y="349"/>
              </a:cxn>
              <a:cxn ang="0">
                <a:pos x="428" y="322"/>
              </a:cxn>
              <a:cxn ang="0">
                <a:pos x="465" y="303"/>
              </a:cxn>
              <a:cxn ang="0">
                <a:pos x="502" y="303"/>
              </a:cxn>
              <a:cxn ang="0">
                <a:pos x="538" y="276"/>
              </a:cxn>
              <a:cxn ang="0">
                <a:pos x="584" y="221"/>
              </a:cxn>
              <a:cxn ang="0">
                <a:pos x="621" y="175"/>
              </a:cxn>
              <a:cxn ang="0">
                <a:pos x="640" y="129"/>
              </a:cxn>
              <a:cxn ang="0">
                <a:pos x="658" y="101"/>
              </a:cxn>
              <a:cxn ang="0">
                <a:pos x="676" y="55"/>
              </a:cxn>
              <a:cxn ang="0">
                <a:pos x="686" y="18"/>
              </a:cxn>
              <a:cxn ang="0">
                <a:pos x="686" y="18"/>
              </a:cxn>
              <a:cxn ang="0">
                <a:pos x="686" y="64"/>
              </a:cxn>
              <a:cxn ang="0">
                <a:pos x="695" y="101"/>
              </a:cxn>
              <a:cxn ang="0">
                <a:pos x="695" y="138"/>
              </a:cxn>
              <a:cxn ang="0">
                <a:pos x="732" y="129"/>
              </a:cxn>
              <a:cxn ang="0">
                <a:pos x="759" y="147"/>
              </a:cxn>
              <a:cxn ang="0">
                <a:pos x="778" y="184"/>
              </a:cxn>
              <a:cxn ang="0">
                <a:pos x="796" y="230"/>
              </a:cxn>
              <a:cxn ang="0">
                <a:pos x="805" y="267"/>
              </a:cxn>
              <a:cxn ang="0">
                <a:pos x="833" y="285"/>
              </a:cxn>
              <a:cxn ang="0">
                <a:pos x="851" y="322"/>
              </a:cxn>
              <a:cxn ang="0">
                <a:pos x="870" y="358"/>
              </a:cxn>
            </a:cxnLst>
            <a:rect l="0" t="0" r="r" b="b"/>
            <a:pathLst>
              <a:path w="871" h="359">
                <a:moveTo>
                  <a:pt x="0" y="131"/>
                </a:moveTo>
                <a:lnTo>
                  <a:pt x="24" y="129"/>
                </a:lnTo>
                <a:lnTo>
                  <a:pt x="42" y="110"/>
                </a:lnTo>
                <a:lnTo>
                  <a:pt x="51" y="92"/>
                </a:lnTo>
                <a:lnTo>
                  <a:pt x="60" y="73"/>
                </a:lnTo>
                <a:lnTo>
                  <a:pt x="70" y="92"/>
                </a:lnTo>
                <a:lnTo>
                  <a:pt x="70" y="110"/>
                </a:lnTo>
                <a:lnTo>
                  <a:pt x="70" y="138"/>
                </a:lnTo>
                <a:lnTo>
                  <a:pt x="79" y="156"/>
                </a:lnTo>
                <a:lnTo>
                  <a:pt x="88" y="175"/>
                </a:lnTo>
                <a:lnTo>
                  <a:pt x="106" y="165"/>
                </a:lnTo>
                <a:lnTo>
                  <a:pt x="125" y="147"/>
                </a:lnTo>
                <a:lnTo>
                  <a:pt x="143" y="129"/>
                </a:lnTo>
                <a:lnTo>
                  <a:pt x="161" y="110"/>
                </a:lnTo>
                <a:lnTo>
                  <a:pt x="171" y="129"/>
                </a:lnTo>
                <a:lnTo>
                  <a:pt x="180" y="147"/>
                </a:lnTo>
                <a:lnTo>
                  <a:pt x="198" y="129"/>
                </a:lnTo>
                <a:lnTo>
                  <a:pt x="217" y="110"/>
                </a:lnTo>
                <a:lnTo>
                  <a:pt x="235" y="101"/>
                </a:lnTo>
                <a:lnTo>
                  <a:pt x="253" y="73"/>
                </a:lnTo>
                <a:lnTo>
                  <a:pt x="263" y="55"/>
                </a:lnTo>
                <a:lnTo>
                  <a:pt x="281" y="46"/>
                </a:lnTo>
                <a:lnTo>
                  <a:pt x="290" y="27"/>
                </a:lnTo>
                <a:lnTo>
                  <a:pt x="299" y="9"/>
                </a:lnTo>
                <a:lnTo>
                  <a:pt x="299" y="27"/>
                </a:lnTo>
                <a:lnTo>
                  <a:pt x="299" y="46"/>
                </a:lnTo>
                <a:lnTo>
                  <a:pt x="299" y="64"/>
                </a:lnTo>
                <a:lnTo>
                  <a:pt x="290" y="83"/>
                </a:lnTo>
                <a:lnTo>
                  <a:pt x="290" y="101"/>
                </a:lnTo>
                <a:lnTo>
                  <a:pt x="290" y="129"/>
                </a:lnTo>
                <a:lnTo>
                  <a:pt x="290" y="147"/>
                </a:lnTo>
                <a:lnTo>
                  <a:pt x="290" y="165"/>
                </a:lnTo>
                <a:lnTo>
                  <a:pt x="290" y="184"/>
                </a:lnTo>
                <a:lnTo>
                  <a:pt x="290" y="202"/>
                </a:lnTo>
                <a:lnTo>
                  <a:pt x="290" y="221"/>
                </a:lnTo>
                <a:lnTo>
                  <a:pt x="281" y="239"/>
                </a:lnTo>
                <a:lnTo>
                  <a:pt x="281" y="276"/>
                </a:lnTo>
                <a:lnTo>
                  <a:pt x="281" y="294"/>
                </a:lnTo>
                <a:lnTo>
                  <a:pt x="281" y="322"/>
                </a:lnTo>
                <a:lnTo>
                  <a:pt x="290" y="340"/>
                </a:lnTo>
                <a:lnTo>
                  <a:pt x="290" y="358"/>
                </a:lnTo>
                <a:lnTo>
                  <a:pt x="309" y="349"/>
                </a:lnTo>
                <a:lnTo>
                  <a:pt x="318" y="331"/>
                </a:lnTo>
                <a:lnTo>
                  <a:pt x="336" y="322"/>
                </a:lnTo>
                <a:lnTo>
                  <a:pt x="345" y="303"/>
                </a:lnTo>
                <a:lnTo>
                  <a:pt x="355" y="322"/>
                </a:lnTo>
                <a:lnTo>
                  <a:pt x="373" y="331"/>
                </a:lnTo>
                <a:lnTo>
                  <a:pt x="382" y="349"/>
                </a:lnTo>
                <a:lnTo>
                  <a:pt x="401" y="340"/>
                </a:lnTo>
                <a:lnTo>
                  <a:pt x="428" y="322"/>
                </a:lnTo>
                <a:lnTo>
                  <a:pt x="447" y="303"/>
                </a:lnTo>
                <a:lnTo>
                  <a:pt x="465" y="303"/>
                </a:lnTo>
                <a:lnTo>
                  <a:pt x="483" y="303"/>
                </a:lnTo>
                <a:lnTo>
                  <a:pt x="502" y="303"/>
                </a:lnTo>
                <a:lnTo>
                  <a:pt x="520" y="294"/>
                </a:lnTo>
                <a:lnTo>
                  <a:pt x="538" y="276"/>
                </a:lnTo>
                <a:lnTo>
                  <a:pt x="566" y="248"/>
                </a:lnTo>
                <a:lnTo>
                  <a:pt x="584" y="221"/>
                </a:lnTo>
                <a:lnTo>
                  <a:pt x="603" y="202"/>
                </a:lnTo>
                <a:lnTo>
                  <a:pt x="621" y="175"/>
                </a:lnTo>
                <a:lnTo>
                  <a:pt x="621" y="156"/>
                </a:lnTo>
                <a:lnTo>
                  <a:pt x="640" y="129"/>
                </a:lnTo>
                <a:lnTo>
                  <a:pt x="658" y="119"/>
                </a:lnTo>
                <a:lnTo>
                  <a:pt x="658" y="101"/>
                </a:lnTo>
                <a:lnTo>
                  <a:pt x="667" y="83"/>
                </a:lnTo>
                <a:lnTo>
                  <a:pt x="676" y="55"/>
                </a:lnTo>
                <a:lnTo>
                  <a:pt x="676" y="37"/>
                </a:lnTo>
                <a:lnTo>
                  <a:pt x="686" y="18"/>
                </a:lnTo>
                <a:lnTo>
                  <a:pt x="686" y="0"/>
                </a:lnTo>
                <a:lnTo>
                  <a:pt x="686" y="18"/>
                </a:lnTo>
                <a:lnTo>
                  <a:pt x="686" y="37"/>
                </a:lnTo>
                <a:lnTo>
                  <a:pt x="686" y="64"/>
                </a:lnTo>
                <a:lnTo>
                  <a:pt x="686" y="83"/>
                </a:lnTo>
                <a:lnTo>
                  <a:pt x="695" y="101"/>
                </a:lnTo>
                <a:lnTo>
                  <a:pt x="695" y="119"/>
                </a:lnTo>
                <a:lnTo>
                  <a:pt x="695" y="138"/>
                </a:lnTo>
                <a:lnTo>
                  <a:pt x="713" y="138"/>
                </a:lnTo>
                <a:lnTo>
                  <a:pt x="732" y="129"/>
                </a:lnTo>
                <a:lnTo>
                  <a:pt x="750" y="129"/>
                </a:lnTo>
                <a:lnTo>
                  <a:pt x="759" y="147"/>
                </a:lnTo>
                <a:lnTo>
                  <a:pt x="768" y="165"/>
                </a:lnTo>
                <a:lnTo>
                  <a:pt x="778" y="184"/>
                </a:lnTo>
                <a:lnTo>
                  <a:pt x="787" y="211"/>
                </a:lnTo>
                <a:lnTo>
                  <a:pt x="796" y="230"/>
                </a:lnTo>
                <a:lnTo>
                  <a:pt x="796" y="248"/>
                </a:lnTo>
                <a:lnTo>
                  <a:pt x="805" y="267"/>
                </a:lnTo>
                <a:lnTo>
                  <a:pt x="814" y="285"/>
                </a:lnTo>
                <a:lnTo>
                  <a:pt x="833" y="285"/>
                </a:lnTo>
                <a:lnTo>
                  <a:pt x="842" y="303"/>
                </a:lnTo>
                <a:lnTo>
                  <a:pt x="851" y="322"/>
                </a:lnTo>
                <a:lnTo>
                  <a:pt x="860" y="340"/>
                </a:lnTo>
                <a:lnTo>
                  <a:pt x="870" y="358"/>
                </a:lnTo>
              </a:path>
            </a:pathLst>
          </a:custGeom>
          <a:noFill/>
          <a:ln w="12700" cap="rnd" cmpd="sng">
            <a:solidFill>
              <a:srgbClr val="0070C0"/>
            </a:solidFill>
            <a:prstDash val="solid"/>
            <a:round/>
            <a:headEnd type="none" w="med" len="med"/>
            <a:tailEnd type="none" w="med" len="med"/>
          </a:ln>
          <a:effectLst/>
        </p:spPr>
        <p:txBody>
          <a:bodyPr/>
          <a:lstStyle/>
          <a:p>
            <a:endParaRPr lang="en-US" dirty="0"/>
          </a:p>
        </p:txBody>
      </p:sp>
      <p:sp>
        <p:nvSpPr>
          <p:cNvPr id="56323" name="Line 3"/>
          <p:cNvSpPr>
            <a:spLocks noChangeShapeType="1"/>
          </p:cNvSpPr>
          <p:nvPr/>
        </p:nvSpPr>
        <p:spPr bwMode="auto">
          <a:xfrm>
            <a:off x="2147889" y="960835"/>
            <a:ext cx="485775" cy="0"/>
          </a:xfrm>
          <a:prstGeom prst="line">
            <a:avLst/>
          </a:prstGeom>
          <a:noFill/>
          <a:ln w="12700">
            <a:solidFill>
              <a:srgbClr val="0070C0"/>
            </a:solidFill>
            <a:round/>
            <a:headEnd/>
            <a:tailEnd type="triangle" w="med" len="med"/>
          </a:ln>
          <a:effectLst/>
        </p:spPr>
        <p:txBody>
          <a:bodyPr wrap="none" anchor="ctr"/>
          <a:lstStyle/>
          <a:p>
            <a:endParaRPr lang="en-US" dirty="0">
              <a:highlight>
                <a:srgbClr val="0000FF"/>
              </a:highlight>
            </a:endParaRPr>
          </a:p>
        </p:txBody>
      </p:sp>
      <p:sp>
        <p:nvSpPr>
          <p:cNvPr id="56324" name="Rectangle 4"/>
          <p:cNvSpPr>
            <a:spLocks noChangeArrowheads="1"/>
          </p:cNvSpPr>
          <p:nvPr/>
        </p:nvSpPr>
        <p:spPr bwMode="auto">
          <a:xfrm>
            <a:off x="2728913" y="825104"/>
            <a:ext cx="798512" cy="335989"/>
          </a:xfrm>
          <a:prstGeom prst="rect">
            <a:avLst/>
          </a:prstGeom>
          <a:noFill/>
          <a:ln w="12700">
            <a:solidFill>
              <a:schemeClr val="tx1"/>
            </a:solidFill>
            <a:miter lim="800000"/>
            <a:headEnd/>
            <a:tailEnd/>
          </a:ln>
          <a:effectLst/>
        </p:spPr>
        <p:txBody>
          <a:bodyPr lIns="90488" tIns="44450" rIns="90488" bIns="44450">
            <a:spAutoFit/>
          </a:bodyPr>
          <a:lstStyle/>
          <a:p>
            <a:pPr algn="ctr" eaLnBrk="0" hangingPunct="0"/>
            <a:r>
              <a:rPr lang="en-US" sz="1600" dirty="0">
                <a:solidFill>
                  <a:schemeClr val="bg2"/>
                </a:solidFill>
              </a:rPr>
              <a:t>A/D</a:t>
            </a:r>
          </a:p>
        </p:txBody>
      </p:sp>
      <p:sp>
        <p:nvSpPr>
          <p:cNvPr id="56325" name="Line 5"/>
          <p:cNvSpPr>
            <a:spLocks noChangeShapeType="1"/>
          </p:cNvSpPr>
          <p:nvPr/>
        </p:nvSpPr>
        <p:spPr bwMode="auto">
          <a:xfrm>
            <a:off x="3713163" y="960835"/>
            <a:ext cx="1130300" cy="0"/>
          </a:xfrm>
          <a:prstGeom prst="line">
            <a:avLst/>
          </a:prstGeom>
          <a:noFill/>
          <a:ln w="12700">
            <a:solidFill>
              <a:srgbClr val="0070C0"/>
            </a:solidFill>
            <a:round/>
            <a:headEnd/>
            <a:tailEnd type="triangle" w="med" len="med"/>
          </a:ln>
          <a:effectLst/>
        </p:spPr>
        <p:txBody>
          <a:bodyPr wrap="none" anchor="ctr"/>
          <a:lstStyle/>
          <a:p>
            <a:endParaRPr lang="en-US"/>
          </a:p>
        </p:txBody>
      </p:sp>
      <p:sp>
        <p:nvSpPr>
          <p:cNvPr id="56327" name="Line 7"/>
          <p:cNvSpPr>
            <a:spLocks noChangeShapeType="1"/>
          </p:cNvSpPr>
          <p:nvPr/>
        </p:nvSpPr>
        <p:spPr bwMode="auto">
          <a:xfrm>
            <a:off x="6153150" y="970360"/>
            <a:ext cx="749300" cy="0"/>
          </a:xfrm>
          <a:prstGeom prst="line">
            <a:avLst/>
          </a:prstGeom>
          <a:noFill/>
          <a:ln w="12700">
            <a:solidFill>
              <a:srgbClr val="0070C0"/>
            </a:solidFill>
            <a:round/>
            <a:headEnd/>
            <a:tailEnd type="triangle" w="med" len="med"/>
          </a:ln>
          <a:effectLst/>
        </p:spPr>
        <p:txBody>
          <a:bodyPr wrap="none" anchor="ctr"/>
          <a:lstStyle/>
          <a:p>
            <a:endParaRPr lang="en-US"/>
          </a:p>
        </p:txBody>
      </p:sp>
      <p:sp>
        <p:nvSpPr>
          <p:cNvPr id="56328" name="Line 8"/>
          <p:cNvSpPr>
            <a:spLocks noChangeShapeType="1"/>
          </p:cNvSpPr>
          <p:nvPr/>
        </p:nvSpPr>
        <p:spPr bwMode="auto">
          <a:xfrm>
            <a:off x="611188" y="1016794"/>
            <a:ext cx="1435100" cy="0"/>
          </a:xfrm>
          <a:prstGeom prst="line">
            <a:avLst/>
          </a:prstGeom>
          <a:noFill/>
          <a:ln w="9525">
            <a:solidFill>
              <a:srgbClr val="0070C0"/>
            </a:solidFill>
            <a:round/>
            <a:headEnd/>
            <a:tailEnd/>
          </a:ln>
          <a:effectLst/>
        </p:spPr>
        <p:txBody>
          <a:bodyPr wrap="none" anchor="ctr"/>
          <a:lstStyle/>
          <a:p>
            <a:endParaRPr lang="en-US" dirty="0">
              <a:highlight>
                <a:srgbClr val="0000FF"/>
              </a:highlight>
            </a:endParaRPr>
          </a:p>
        </p:txBody>
      </p:sp>
      <p:sp>
        <p:nvSpPr>
          <p:cNvPr id="56329" name="Text Box 9"/>
          <p:cNvSpPr txBox="1">
            <a:spLocks noChangeArrowheads="1"/>
          </p:cNvSpPr>
          <p:nvPr/>
        </p:nvSpPr>
        <p:spPr bwMode="auto">
          <a:xfrm>
            <a:off x="485775" y="233363"/>
            <a:ext cx="819150" cy="369332"/>
          </a:xfrm>
          <a:prstGeom prst="rect">
            <a:avLst/>
          </a:prstGeom>
          <a:noFill/>
          <a:ln w="9525">
            <a:noFill/>
            <a:miter lim="800000"/>
            <a:headEnd/>
            <a:tailEnd/>
          </a:ln>
          <a:effectLst/>
        </p:spPr>
        <p:txBody>
          <a:bodyPr>
            <a:spAutoFit/>
          </a:bodyPr>
          <a:lstStyle/>
          <a:p>
            <a:pPr eaLnBrk="0" hangingPunct="0">
              <a:spcBef>
                <a:spcPct val="50000"/>
              </a:spcBef>
            </a:pPr>
            <a:r>
              <a:rPr lang="en-US" sz="1800" dirty="0">
                <a:solidFill>
                  <a:schemeClr val="bg2"/>
                </a:solidFill>
              </a:rPr>
              <a:t>Voice</a:t>
            </a:r>
            <a:endParaRPr lang="en-US" sz="2800" dirty="0">
              <a:solidFill>
                <a:schemeClr val="bg2"/>
              </a:solidFill>
            </a:endParaRPr>
          </a:p>
        </p:txBody>
      </p:sp>
      <p:sp>
        <p:nvSpPr>
          <p:cNvPr id="56330" name="Text Box 10"/>
          <p:cNvSpPr txBox="1">
            <a:spLocks noChangeArrowheads="1"/>
          </p:cNvSpPr>
          <p:nvPr/>
        </p:nvSpPr>
        <p:spPr bwMode="auto">
          <a:xfrm>
            <a:off x="3760788" y="988219"/>
            <a:ext cx="1422400" cy="369332"/>
          </a:xfrm>
          <a:prstGeom prst="rect">
            <a:avLst/>
          </a:prstGeom>
          <a:noFill/>
          <a:ln w="9525">
            <a:noFill/>
            <a:miter lim="800000"/>
            <a:headEnd/>
            <a:tailEnd/>
          </a:ln>
          <a:effectLst/>
        </p:spPr>
        <p:txBody>
          <a:bodyPr>
            <a:spAutoFit/>
          </a:bodyPr>
          <a:lstStyle/>
          <a:p>
            <a:pPr eaLnBrk="0" hangingPunct="0">
              <a:spcBef>
                <a:spcPct val="50000"/>
              </a:spcBef>
            </a:pPr>
            <a:r>
              <a:rPr lang="en-US" sz="1800" i="1" dirty="0">
                <a:solidFill>
                  <a:schemeClr val="bg2"/>
                </a:solidFill>
              </a:rPr>
              <a:t>s</a:t>
            </a:r>
            <a:r>
              <a:rPr lang="en-US" sz="1800" i="1" baseline="-25000" dirty="0">
                <a:solidFill>
                  <a:schemeClr val="bg2"/>
                </a:solidFill>
              </a:rPr>
              <a:t>1 ,</a:t>
            </a:r>
            <a:r>
              <a:rPr lang="en-US" sz="1800" i="1" dirty="0">
                <a:solidFill>
                  <a:schemeClr val="bg2"/>
                </a:solidFill>
              </a:rPr>
              <a:t> s</a:t>
            </a:r>
            <a:r>
              <a:rPr lang="en-US" sz="1800" i="1" baseline="-25000" dirty="0">
                <a:solidFill>
                  <a:schemeClr val="bg2"/>
                </a:solidFill>
              </a:rPr>
              <a:t>2</a:t>
            </a:r>
            <a:r>
              <a:rPr lang="en-US" sz="1800" i="1" dirty="0">
                <a:solidFill>
                  <a:schemeClr val="bg2"/>
                </a:solidFill>
              </a:rPr>
              <a:t> …</a:t>
            </a:r>
            <a:endParaRPr lang="en-US" dirty="0">
              <a:solidFill>
                <a:schemeClr val="bg2"/>
              </a:solidFill>
            </a:endParaRPr>
          </a:p>
        </p:txBody>
      </p:sp>
      <p:sp>
        <p:nvSpPr>
          <p:cNvPr id="56331" name="Text Box 11"/>
          <p:cNvSpPr txBox="1">
            <a:spLocks noChangeArrowheads="1"/>
          </p:cNvSpPr>
          <p:nvPr/>
        </p:nvSpPr>
        <p:spPr bwMode="auto">
          <a:xfrm>
            <a:off x="3430589" y="1298972"/>
            <a:ext cx="2155825" cy="338554"/>
          </a:xfrm>
          <a:prstGeom prst="rect">
            <a:avLst/>
          </a:prstGeom>
          <a:noFill/>
          <a:ln w="9525">
            <a:noFill/>
            <a:miter lim="800000"/>
            <a:headEnd/>
            <a:tailEnd/>
          </a:ln>
          <a:effectLst/>
        </p:spPr>
        <p:txBody>
          <a:bodyPr>
            <a:spAutoFit/>
          </a:bodyPr>
          <a:lstStyle/>
          <a:p>
            <a:pPr eaLnBrk="0" hangingPunct="0">
              <a:spcBef>
                <a:spcPct val="50000"/>
              </a:spcBef>
            </a:pPr>
            <a:r>
              <a:rPr lang="en-US" sz="1600" dirty="0">
                <a:solidFill>
                  <a:schemeClr val="bg2"/>
                </a:solidFill>
              </a:rPr>
              <a:t>Digital voice samples</a:t>
            </a:r>
            <a:endParaRPr lang="en-US" dirty="0">
              <a:solidFill>
                <a:schemeClr val="bg2"/>
              </a:solidFill>
            </a:endParaRPr>
          </a:p>
        </p:txBody>
      </p:sp>
      <p:sp>
        <p:nvSpPr>
          <p:cNvPr id="56332" name="Line 12"/>
          <p:cNvSpPr>
            <a:spLocks noChangeShapeType="1"/>
          </p:cNvSpPr>
          <p:nvPr/>
        </p:nvSpPr>
        <p:spPr bwMode="auto">
          <a:xfrm>
            <a:off x="250825" y="2333625"/>
            <a:ext cx="704850" cy="0"/>
          </a:xfrm>
          <a:prstGeom prst="line">
            <a:avLst/>
          </a:prstGeom>
          <a:noFill/>
          <a:ln w="12700">
            <a:solidFill>
              <a:srgbClr val="0070C0"/>
            </a:solidFill>
            <a:round/>
            <a:headEnd/>
            <a:tailEnd type="triangle" w="med" len="med"/>
          </a:ln>
          <a:effectLst/>
        </p:spPr>
        <p:txBody>
          <a:bodyPr wrap="none" anchor="ctr"/>
          <a:lstStyle/>
          <a:p>
            <a:endParaRPr lang="en-US"/>
          </a:p>
        </p:txBody>
      </p:sp>
      <p:sp>
        <p:nvSpPr>
          <p:cNvPr id="56333" name="Rectangle 13"/>
          <p:cNvSpPr>
            <a:spLocks noChangeArrowheads="1"/>
          </p:cNvSpPr>
          <p:nvPr/>
        </p:nvSpPr>
        <p:spPr bwMode="auto">
          <a:xfrm>
            <a:off x="1062038" y="2225279"/>
            <a:ext cx="798512" cy="335989"/>
          </a:xfrm>
          <a:prstGeom prst="rect">
            <a:avLst/>
          </a:prstGeom>
          <a:noFill/>
          <a:ln w="12700">
            <a:solidFill>
              <a:srgbClr val="0070C0"/>
            </a:solidFill>
            <a:miter lim="800000"/>
            <a:headEnd/>
            <a:tailEnd/>
          </a:ln>
          <a:effectLst/>
        </p:spPr>
        <p:txBody>
          <a:bodyPr lIns="90488" tIns="44450" rIns="90488" bIns="44450">
            <a:spAutoFit/>
          </a:bodyPr>
          <a:lstStyle/>
          <a:p>
            <a:pPr algn="ctr" eaLnBrk="0" hangingPunct="0"/>
            <a:r>
              <a:rPr lang="en-US" sz="1600" dirty="0">
                <a:solidFill>
                  <a:schemeClr val="bg2"/>
                </a:solidFill>
              </a:rPr>
              <a:t>A/D</a:t>
            </a:r>
          </a:p>
        </p:txBody>
      </p:sp>
      <p:sp>
        <p:nvSpPr>
          <p:cNvPr id="56335" name="Line 15"/>
          <p:cNvSpPr>
            <a:spLocks noChangeShapeType="1"/>
          </p:cNvSpPr>
          <p:nvPr/>
        </p:nvSpPr>
        <p:spPr bwMode="auto">
          <a:xfrm>
            <a:off x="7423151" y="2321719"/>
            <a:ext cx="473075" cy="0"/>
          </a:xfrm>
          <a:prstGeom prst="line">
            <a:avLst/>
          </a:prstGeom>
          <a:noFill/>
          <a:ln w="12700">
            <a:solidFill>
              <a:srgbClr val="0070C0"/>
            </a:solidFill>
            <a:round/>
            <a:headEnd/>
            <a:tailEnd type="triangle" w="med" len="med"/>
          </a:ln>
          <a:effectLst/>
        </p:spPr>
        <p:txBody>
          <a:bodyPr wrap="none" anchor="ctr"/>
          <a:lstStyle/>
          <a:p>
            <a:endParaRPr lang="en-US"/>
          </a:p>
        </p:txBody>
      </p:sp>
      <p:sp>
        <p:nvSpPr>
          <p:cNvPr id="56336" name="Text Box 16"/>
          <p:cNvSpPr txBox="1">
            <a:spLocks noChangeArrowheads="1"/>
          </p:cNvSpPr>
          <p:nvPr/>
        </p:nvSpPr>
        <p:spPr bwMode="auto">
          <a:xfrm>
            <a:off x="193675" y="1813322"/>
            <a:ext cx="819150" cy="369332"/>
          </a:xfrm>
          <a:prstGeom prst="rect">
            <a:avLst/>
          </a:prstGeom>
          <a:noFill/>
          <a:ln w="9525">
            <a:noFill/>
            <a:miter lim="800000"/>
            <a:headEnd/>
            <a:tailEnd/>
          </a:ln>
          <a:effectLst/>
        </p:spPr>
        <p:txBody>
          <a:bodyPr>
            <a:spAutoFit/>
          </a:bodyPr>
          <a:lstStyle/>
          <a:p>
            <a:pPr eaLnBrk="0" hangingPunct="0">
              <a:spcBef>
                <a:spcPct val="50000"/>
              </a:spcBef>
            </a:pPr>
            <a:r>
              <a:rPr lang="en-US" sz="1800" dirty="0">
                <a:solidFill>
                  <a:schemeClr val="bg2"/>
                </a:solidFill>
              </a:rPr>
              <a:t>Video</a:t>
            </a:r>
            <a:endParaRPr lang="en-US" sz="2800" dirty="0">
              <a:solidFill>
                <a:schemeClr val="bg2"/>
              </a:solidFill>
            </a:endParaRPr>
          </a:p>
        </p:txBody>
      </p:sp>
      <p:grpSp>
        <p:nvGrpSpPr>
          <p:cNvPr id="2" name="Group 17"/>
          <p:cNvGrpSpPr>
            <a:grpSpLocks/>
          </p:cNvGrpSpPr>
          <p:nvPr/>
        </p:nvGrpSpPr>
        <p:grpSpPr bwMode="auto">
          <a:xfrm>
            <a:off x="2144714" y="2220518"/>
            <a:ext cx="1284287" cy="369125"/>
            <a:chOff x="1634" y="1838"/>
            <a:chExt cx="923" cy="357"/>
          </a:xfrm>
        </p:grpSpPr>
        <p:sp>
          <p:nvSpPr>
            <p:cNvPr id="56338" name="AutoShape 18"/>
            <p:cNvSpPr>
              <a:spLocks noChangeArrowheads="1"/>
            </p:cNvSpPr>
            <p:nvPr/>
          </p:nvSpPr>
          <p:spPr bwMode="auto">
            <a:xfrm rot="-2642390">
              <a:off x="1634" y="1875"/>
              <a:ext cx="405" cy="144"/>
            </a:xfrm>
            <a:prstGeom prst="parallelogram">
              <a:avLst>
                <a:gd name="adj" fmla="val 119440"/>
              </a:avLst>
            </a:prstGeom>
            <a:noFill/>
            <a:ln w="9525">
              <a:solidFill>
                <a:srgbClr val="0070C0"/>
              </a:solidFill>
              <a:miter lim="800000"/>
              <a:headEnd/>
              <a:tailEnd/>
            </a:ln>
            <a:effectLst/>
          </p:spPr>
          <p:txBody>
            <a:bodyPr wrap="none" anchor="ctr"/>
            <a:lstStyle/>
            <a:p>
              <a:endParaRPr lang="en-US"/>
            </a:p>
          </p:txBody>
        </p:sp>
        <p:sp>
          <p:nvSpPr>
            <p:cNvPr id="56339" name="AutoShape 19"/>
            <p:cNvSpPr>
              <a:spLocks noChangeArrowheads="1"/>
            </p:cNvSpPr>
            <p:nvPr/>
          </p:nvSpPr>
          <p:spPr bwMode="auto">
            <a:xfrm rot="-2642390">
              <a:off x="1813" y="1872"/>
              <a:ext cx="405" cy="143"/>
            </a:xfrm>
            <a:prstGeom prst="parallelogram">
              <a:avLst>
                <a:gd name="adj" fmla="val 120275"/>
              </a:avLst>
            </a:prstGeom>
            <a:noFill/>
            <a:ln w="9525">
              <a:solidFill>
                <a:srgbClr val="0070C0"/>
              </a:solidFill>
              <a:miter lim="800000"/>
              <a:headEnd/>
              <a:tailEnd/>
            </a:ln>
            <a:effectLst/>
          </p:spPr>
          <p:txBody>
            <a:bodyPr wrap="none" anchor="ctr"/>
            <a:lstStyle/>
            <a:p>
              <a:endParaRPr lang="en-US"/>
            </a:p>
          </p:txBody>
        </p:sp>
        <p:sp>
          <p:nvSpPr>
            <p:cNvPr id="56340" name="AutoShape 20"/>
            <p:cNvSpPr>
              <a:spLocks noChangeArrowheads="1"/>
            </p:cNvSpPr>
            <p:nvPr/>
          </p:nvSpPr>
          <p:spPr bwMode="auto">
            <a:xfrm rot="-2642390">
              <a:off x="2152" y="1869"/>
              <a:ext cx="405" cy="143"/>
            </a:xfrm>
            <a:prstGeom prst="parallelogram">
              <a:avLst>
                <a:gd name="adj" fmla="val 120275"/>
              </a:avLst>
            </a:prstGeom>
            <a:noFill/>
            <a:ln w="9525">
              <a:solidFill>
                <a:srgbClr val="0070C0"/>
              </a:solidFill>
              <a:miter lim="800000"/>
              <a:headEnd/>
              <a:tailEnd/>
            </a:ln>
            <a:effectLst/>
          </p:spPr>
          <p:txBody>
            <a:bodyPr wrap="none" anchor="ctr"/>
            <a:lstStyle/>
            <a:p>
              <a:endParaRPr lang="en-US"/>
            </a:p>
          </p:txBody>
        </p:sp>
        <p:sp>
          <p:nvSpPr>
            <p:cNvPr id="56341" name="Text Box 21"/>
            <p:cNvSpPr txBox="1">
              <a:spLocks noChangeArrowheads="1"/>
            </p:cNvSpPr>
            <p:nvPr/>
          </p:nvSpPr>
          <p:spPr bwMode="auto">
            <a:xfrm>
              <a:off x="1998" y="1838"/>
              <a:ext cx="299" cy="357"/>
            </a:xfrm>
            <a:prstGeom prst="rect">
              <a:avLst/>
            </a:prstGeom>
            <a:noFill/>
            <a:ln w="9525">
              <a:solidFill>
                <a:srgbClr val="0070C0"/>
              </a:solidFill>
              <a:miter lim="800000"/>
              <a:headEnd/>
              <a:tailEnd/>
            </a:ln>
            <a:effectLst/>
          </p:spPr>
          <p:txBody>
            <a:bodyPr wrap="none" anchor="ctr">
              <a:spAutoFit/>
            </a:bodyPr>
            <a:lstStyle/>
            <a:p>
              <a:pPr algn="ctr" eaLnBrk="0" hangingPunct="0">
                <a:spcBef>
                  <a:spcPct val="50000"/>
                </a:spcBef>
              </a:pPr>
              <a:r>
                <a:rPr lang="en-US" sz="1800" i="1"/>
                <a:t>…</a:t>
              </a:r>
            </a:p>
          </p:txBody>
        </p:sp>
      </p:grpSp>
      <p:sp>
        <p:nvSpPr>
          <p:cNvPr id="56342" name="Line 22"/>
          <p:cNvSpPr>
            <a:spLocks noChangeShapeType="1"/>
          </p:cNvSpPr>
          <p:nvPr/>
        </p:nvSpPr>
        <p:spPr bwMode="auto">
          <a:xfrm>
            <a:off x="1854201" y="2332435"/>
            <a:ext cx="485775" cy="0"/>
          </a:xfrm>
          <a:prstGeom prst="line">
            <a:avLst/>
          </a:prstGeom>
          <a:noFill/>
          <a:ln w="12700">
            <a:solidFill>
              <a:srgbClr val="0070C0"/>
            </a:solidFill>
            <a:round/>
            <a:headEnd/>
            <a:tailEnd type="triangle" w="med" len="med"/>
          </a:ln>
          <a:effectLst/>
        </p:spPr>
        <p:txBody>
          <a:bodyPr wrap="none" anchor="ctr"/>
          <a:lstStyle/>
          <a:p>
            <a:endParaRPr lang="en-US"/>
          </a:p>
        </p:txBody>
      </p:sp>
      <p:sp>
        <p:nvSpPr>
          <p:cNvPr id="56343" name="Line 23"/>
          <p:cNvSpPr>
            <a:spLocks noChangeShapeType="1"/>
          </p:cNvSpPr>
          <p:nvPr/>
        </p:nvSpPr>
        <p:spPr bwMode="auto">
          <a:xfrm>
            <a:off x="3286126" y="2337197"/>
            <a:ext cx="485775"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56344" name="Rectangle 24"/>
          <p:cNvSpPr>
            <a:spLocks noChangeArrowheads="1"/>
          </p:cNvSpPr>
          <p:nvPr/>
        </p:nvSpPr>
        <p:spPr bwMode="auto">
          <a:xfrm>
            <a:off x="3776663" y="2187179"/>
            <a:ext cx="1395412" cy="335989"/>
          </a:xfrm>
          <a:prstGeom prst="rect">
            <a:avLst/>
          </a:prstGeom>
          <a:noFill/>
          <a:ln w="12700">
            <a:solidFill>
              <a:srgbClr val="0070C0"/>
            </a:solidFill>
            <a:miter lim="800000"/>
            <a:headEnd/>
            <a:tailEnd/>
          </a:ln>
          <a:effectLst/>
        </p:spPr>
        <p:txBody>
          <a:bodyPr lIns="90488" tIns="44450" rIns="90488" bIns="44450">
            <a:spAutoFit/>
          </a:bodyPr>
          <a:lstStyle/>
          <a:p>
            <a:pPr algn="ctr" eaLnBrk="0" hangingPunct="0"/>
            <a:r>
              <a:rPr lang="en-US" sz="1600" dirty="0">
                <a:solidFill>
                  <a:schemeClr val="bg2"/>
                </a:solidFill>
              </a:rPr>
              <a:t>Compression</a:t>
            </a:r>
          </a:p>
        </p:txBody>
      </p:sp>
      <p:sp>
        <p:nvSpPr>
          <p:cNvPr id="56345" name="Line 25"/>
          <p:cNvSpPr>
            <a:spLocks noChangeShapeType="1"/>
          </p:cNvSpPr>
          <p:nvPr/>
        </p:nvSpPr>
        <p:spPr bwMode="auto">
          <a:xfrm>
            <a:off x="5300663" y="2332435"/>
            <a:ext cx="1130300" cy="0"/>
          </a:xfrm>
          <a:prstGeom prst="line">
            <a:avLst/>
          </a:prstGeom>
          <a:noFill/>
          <a:ln w="12700">
            <a:solidFill>
              <a:srgbClr val="0070C0"/>
            </a:solidFill>
            <a:round/>
            <a:headEnd/>
            <a:tailEnd type="triangle" w="med" len="med"/>
          </a:ln>
          <a:effectLst/>
        </p:spPr>
        <p:txBody>
          <a:bodyPr wrap="none" anchor="ctr"/>
          <a:lstStyle/>
          <a:p>
            <a:endParaRPr lang="en-US"/>
          </a:p>
        </p:txBody>
      </p:sp>
      <p:sp>
        <p:nvSpPr>
          <p:cNvPr id="56346" name="Rectangle 26"/>
          <p:cNvSpPr>
            <a:spLocks noChangeArrowheads="1"/>
          </p:cNvSpPr>
          <p:nvPr/>
        </p:nvSpPr>
        <p:spPr bwMode="auto">
          <a:xfrm>
            <a:off x="5484814" y="1890712"/>
            <a:ext cx="122237" cy="444104"/>
          </a:xfrm>
          <a:prstGeom prst="rect">
            <a:avLst/>
          </a:prstGeom>
          <a:noFill/>
          <a:ln w="9525">
            <a:solidFill>
              <a:srgbClr val="0070C0"/>
            </a:solidFill>
            <a:miter lim="800000"/>
            <a:headEnd/>
            <a:tailEnd/>
          </a:ln>
          <a:effectLst/>
        </p:spPr>
        <p:txBody>
          <a:bodyPr wrap="none" anchor="ctr"/>
          <a:lstStyle/>
          <a:p>
            <a:endParaRPr lang="en-US"/>
          </a:p>
        </p:txBody>
      </p:sp>
      <p:sp>
        <p:nvSpPr>
          <p:cNvPr id="56347" name="Rectangle 27"/>
          <p:cNvSpPr>
            <a:spLocks noChangeArrowheads="1"/>
          </p:cNvSpPr>
          <p:nvPr/>
        </p:nvSpPr>
        <p:spPr bwMode="auto">
          <a:xfrm>
            <a:off x="5757864" y="2022872"/>
            <a:ext cx="122237" cy="308372"/>
          </a:xfrm>
          <a:prstGeom prst="rect">
            <a:avLst/>
          </a:prstGeom>
          <a:noFill/>
          <a:ln w="9525">
            <a:solidFill>
              <a:srgbClr val="0070C0"/>
            </a:solidFill>
            <a:miter lim="800000"/>
            <a:headEnd/>
            <a:tailEnd/>
          </a:ln>
          <a:effectLst/>
        </p:spPr>
        <p:txBody>
          <a:bodyPr wrap="none" anchor="ctr"/>
          <a:lstStyle/>
          <a:p>
            <a:endParaRPr lang="en-US"/>
          </a:p>
        </p:txBody>
      </p:sp>
      <p:sp>
        <p:nvSpPr>
          <p:cNvPr id="56348" name="Rectangle 28"/>
          <p:cNvSpPr>
            <a:spLocks noChangeArrowheads="1"/>
          </p:cNvSpPr>
          <p:nvPr/>
        </p:nvSpPr>
        <p:spPr bwMode="auto">
          <a:xfrm>
            <a:off x="6018214" y="2019301"/>
            <a:ext cx="122237" cy="317897"/>
          </a:xfrm>
          <a:prstGeom prst="rect">
            <a:avLst/>
          </a:prstGeom>
          <a:noFill/>
          <a:ln w="9525">
            <a:solidFill>
              <a:srgbClr val="0070C0"/>
            </a:solidFill>
            <a:miter lim="800000"/>
            <a:headEnd/>
            <a:tailEnd/>
          </a:ln>
          <a:effectLst/>
        </p:spPr>
        <p:txBody>
          <a:bodyPr wrap="none" anchor="ctr"/>
          <a:lstStyle/>
          <a:p>
            <a:endParaRPr lang="en-US"/>
          </a:p>
        </p:txBody>
      </p:sp>
      <p:sp>
        <p:nvSpPr>
          <p:cNvPr id="56349" name="Text Box 29"/>
          <p:cNvSpPr txBox="1">
            <a:spLocks noChangeArrowheads="1"/>
          </p:cNvSpPr>
          <p:nvPr/>
        </p:nvSpPr>
        <p:spPr bwMode="auto">
          <a:xfrm>
            <a:off x="5232401" y="2471738"/>
            <a:ext cx="1420813" cy="584775"/>
          </a:xfrm>
          <a:prstGeom prst="rect">
            <a:avLst/>
          </a:prstGeom>
          <a:noFill/>
          <a:ln w="9525">
            <a:noFill/>
            <a:miter lim="800000"/>
            <a:headEnd/>
            <a:tailEnd/>
          </a:ln>
          <a:effectLst/>
        </p:spPr>
        <p:txBody>
          <a:bodyPr>
            <a:spAutoFit/>
          </a:bodyPr>
          <a:lstStyle/>
          <a:p>
            <a:pPr algn="ctr" eaLnBrk="0" hangingPunct="0">
              <a:spcBef>
                <a:spcPct val="50000"/>
              </a:spcBef>
            </a:pPr>
            <a:r>
              <a:rPr lang="en-US" sz="1600" dirty="0">
                <a:solidFill>
                  <a:schemeClr val="bg2"/>
                </a:solidFill>
              </a:rPr>
              <a:t>compressed frames</a:t>
            </a:r>
            <a:endParaRPr lang="en-US" dirty="0">
              <a:solidFill>
                <a:schemeClr val="bg2"/>
              </a:solidFill>
            </a:endParaRPr>
          </a:p>
        </p:txBody>
      </p:sp>
      <p:sp>
        <p:nvSpPr>
          <p:cNvPr id="56350" name="Text Box 30"/>
          <p:cNvSpPr txBox="1">
            <a:spLocks noChangeArrowheads="1"/>
          </p:cNvSpPr>
          <p:nvPr/>
        </p:nvSpPr>
        <p:spPr bwMode="auto">
          <a:xfrm>
            <a:off x="2139951" y="2549129"/>
            <a:ext cx="1420813" cy="584775"/>
          </a:xfrm>
          <a:prstGeom prst="rect">
            <a:avLst/>
          </a:prstGeom>
          <a:noFill/>
          <a:ln w="9525">
            <a:noFill/>
            <a:miter lim="800000"/>
            <a:headEnd/>
            <a:tailEnd/>
          </a:ln>
          <a:effectLst/>
        </p:spPr>
        <p:txBody>
          <a:bodyPr>
            <a:spAutoFit/>
          </a:bodyPr>
          <a:lstStyle/>
          <a:p>
            <a:pPr algn="ctr" eaLnBrk="0" hangingPunct="0">
              <a:spcBef>
                <a:spcPct val="50000"/>
              </a:spcBef>
            </a:pPr>
            <a:r>
              <a:rPr lang="en-US" sz="1600" dirty="0">
                <a:solidFill>
                  <a:schemeClr val="bg2"/>
                </a:solidFill>
              </a:rPr>
              <a:t>picture frames</a:t>
            </a:r>
            <a:endParaRPr lang="en-US" dirty="0">
              <a:solidFill>
                <a:schemeClr val="bg2"/>
              </a:solidFill>
            </a:endParaRPr>
          </a:p>
        </p:txBody>
      </p:sp>
      <p:sp>
        <p:nvSpPr>
          <p:cNvPr id="56351" name="Line 31"/>
          <p:cNvSpPr>
            <a:spLocks noChangeShapeType="1"/>
          </p:cNvSpPr>
          <p:nvPr/>
        </p:nvSpPr>
        <p:spPr bwMode="auto">
          <a:xfrm>
            <a:off x="2247900" y="3868341"/>
            <a:ext cx="704850" cy="0"/>
          </a:xfrm>
          <a:prstGeom prst="line">
            <a:avLst/>
          </a:prstGeom>
          <a:noFill/>
          <a:ln w="12700">
            <a:solidFill>
              <a:srgbClr val="0070C0"/>
            </a:solidFill>
            <a:round/>
            <a:headEnd/>
            <a:tailEnd type="triangle" w="med" len="med"/>
          </a:ln>
          <a:effectLst/>
        </p:spPr>
        <p:txBody>
          <a:bodyPr wrap="none" anchor="ctr"/>
          <a:lstStyle/>
          <a:p>
            <a:endParaRPr lang="en-US"/>
          </a:p>
        </p:txBody>
      </p:sp>
      <p:sp>
        <p:nvSpPr>
          <p:cNvPr id="56354" name="Text Box 34"/>
          <p:cNvSpPr txBox="1">
            <a:spLocks noChangeArrowheads="1"/>
          </p:cNvSpPr>
          <p:nvPr/>
        </p:nvSpPr>
        <p:spPr bwMode="auto">
          <a:xfrm>
            <a:off x="1022350" y="3709988"/>
            <a:ext cx="819150" cy="369332"/>
          </a:xfrm>
          <a:prstGeom prst="rect">
            <a:avLst/>
          </a:prstGeom>
          <a:noFill/>
          <a:ln w="9525">
            <a:noFill/>
            <a:miter lim="800000"/>
            <a:headEnd/>
            <a:tailEnd/>
          </a:ln>
          <a:effectLst/>
        </p:spPr>
        <p:txBody>
          <a:bodyPr>
            <a:spAutoFit/>
          </a:bodyPr>
          <a:lstStyle/>
          <a:p>
            <a:pPr eaLnBrk="0" hangingPunct="0">
              <a:spcBef>
                <a:spcPct val="50000"/>
              </a:spcBef>
            </a:pPr>
            <a:r>
              <a:rPr lang="en-US" sz="1800" dirty="0">
                <a:solidFill>
                  <a:schemeClr val="bg2"/>
                </a:solidFill>
              </a:rPr>
              <a:t>Data</a:t>
            </a:r>
            <a:endParaRPr lang="en-US" sz="2800" dirty="0">
              <a:solidFill>
                <a:schemeClr val="bg2"/>
              </a:solidFill>
            </a:endParaRPr>
          </a:p>
        </p:txBody>
      </p:sp>
      <p:sp>
        <p:nvSpPr>
          <p:cNvPr id="56355" name="Line 35"/>
          <p:cNvSpPr>
            <a:spLocks noChangeShapeType="1"/>
          </p:cNvSpPr>
          <p:nvPr/>
        </p:nvSpPr>
        <p:spPr bwMode="auto">
          <a:xfrm flipV="1">
            <a:off x="3270250" y="3860006"/>
            <a:ext cx="1974850" cy="0"/>
          </a:xfrm>
          <a:prstGeom prst="line">
            <a:avLst/>
          </a:prstGeom>
          <a:noFill/>
          <a:ln w="12700">
            <a:solidFill>
              <a:srgbClr val="0070C0"/>
            </a:solidFill>
            <a:round/>
            <a:headEnd/>
            <a:tailEnd type="triangle" w="med" len="med"/>
          </a:ln>
          <a:effectLst/>
        </p:spPr>
        <p:txBody>
          <a:bodyPr wrap="none" anchor="ctr"/>
          <a:lstStyle/>
          <a:p>
            <a:endParaRPr lang="en-US"/>
          </a:p>
        </p:txBody>
      </p:sp>
      <p:sp>
        <p:nvSpPr>
          <p:cNvPr id="56356" name="Rectangle 36"/>
          <p:cNvSpPr>
            <a:spLocks noChangeArrowheads="1"/>
          </p:cNvSpPr>
          <p:nvPr/>
        </p:nvSpPr>
        <p:spPr bwMode="auto">
          <a:xfrm>
            <a:off x="3540125" y="3415904"/>
            <a:ext cx="122238" cy="444103"/>
          </a:xfrm>
          <a:prstGeom prst="rect">
            <a:avLst/>
          </a:prstGeom>
          <a:noFill/>
          <a:ln w="9525">
            <a:solidFill>
              <a:srgbClr val="0070C0"/>
            </a:solidFill>
            <a:miter lim="800000"/>
            <a:headEnd/>
            <a:tailEnd/>
          </a:ln>
          <a:effectLst/>
        </p:spPr>
        <p:txBody>
          <a:bodyPr wrap="none" anchor="ctr"/>
          <a:lstStyle/>
          <a:p>
            <a:endParaRPr lang="en-US"/>
          </a:p>
        </p:txBody>
      </p:sp>
      <p:sp>
        <p:nvSpPr>
          <p:cNvPr id="56357" name="Rectangle 37"/>
          <p:cNvSpPr>
            <a:spLocks noChangeArrowheads="1"/>
          </p:cNvSpPr>
          <p:nvPr/>
        </p:nvSpPr>
        <p:spPr bwMode="auto">
          <a:xfrm>
            <a:off x="4175125" y="3556397"/>
            <a:ext cx="122238" cy="308372"/>
          </a:xfrm>
          <a:prstGeom prst="rect">
            <a:avLst/>
          </a:prstGeom>
          <a:noFill/>
          <a:ln w="9525">
            <a:solidFill>
              <a:srgbClr val="0070C0"/>
            </a:solidFill>
            <a:miter lim="800000"/>
            <a:headEnd/>
            <a:tailEnd/>
          </a:ln>
          <a:effectLst/>
        </p:spPr>
        <p:txBody>
          <a:bodyPr wrap="none" anchor="ctr"/>
          <a:lstStyle/>
          <a:p>
            <a:endParaRPr lang="en-US"/>
          </a:p>
        </p:txBody>
      </p:sp>
      <p:sp>
        <p:nvSpPr>
          <p:cNvPr id="56358" name="Rectangle 38"/>
          <p:cNvSpPr>
            <a:spLocks noChangeArrowheads="1"/>
          </p:cNvSpPr>
          <p:nvPr/>
        </p:nvSpPr>
        <p:spPr bwMode="auto">
          <a:xfrm>
            <a:off x="4808539" y="3544491"/>
            <a:ext cx="122237" cy="317897"/>
          </a:xfrm>
          <a:prstGeom prst="rect">
            <a:avLst/>
          </a:prstGeom>
          <a:noFill/>
          <a:ln w="9525">
            <a:solidFill>
              <a:srgbClr val="0070C0"/>
            </a:solidFill>
            <a:miter lim="800000"/>
            <a:headEnd/>
            <a:tailEnd/>
          </a:ln>
          <a:effectLst/>
        </p:spPr>
        <p:txBody>
          <a:bodyPr wrap="none" anchor="ctr"/>
          <a:lstStyle/>
          <a:p>
            <a:endParaRPr lang="en-US"/>
          </a:p>
        </p:txBody>
      </p:sp>
      <p:sp>
        <p:nvSpPr>
          <p:cNvPr id="56359" name="Text Box 39"/>
          <p:cNvSpPr txBox="1">
            <a:spLocks noChangeArrowheads="1"/>
          </p:cNvSpPr>
          <p:nvPr/>
        </p:nvSpPr>
        <p:spPr bwMode="auto">
          <a:xfrm>
            <a:off x="2984500" y="3943350"/>
            <a:ext cx="2325688" cy="584775"/>
          </a:xfrm>
          <a:prstGeom prst="rect">
            <a:avLst/>
          </a:prstGeom>
          <a:noFill/>
          <a:ln w="9525">
            <a:noFill/>
            <a:miter lim="800000"/>
            <a:headEnd/>
            <a:tailEnd/>
          </a:ln>
          <a:effectLst/>
        </p:spPr>
        <p:txBody>
          <a:bodyPr>
            <a:spAutoFit/>
          </a:bodyPr>
          <a:lstStyle/>
          <a:p>
            <a:pPr algn="ctr" eaLnBrk="0" hangingPunct="0">
              <a:spcBef>
                <a:spcPct val="50000"/>
              </a:spcBef>
            </a:pPr>
            <a:r>
              <a:rPr lang="en-US" sz="1600" dirty="0" err="1">
                <a:solidFill>
                  <a:schemeClr val="bg2"/>
                </a:solidFill>
              </a:rPr>
              <a:t>Bursty</a:t>
            </a:r>
            <a:r>
              <a:rPr lang="en-US" sz="1600" dirty="0">
                <a:solidFill>
                  <a:schemeClr val="bg2"/>
                </a:solidFill>
              </a:rPr>
              <a:t>  variable-length packets</a:t>
            </a:r>
            <a:endParaRPr lang="en-US" dirty="0">
              <a:solidFill>
                <a:schemeClr val="bg2"/>
              </a:solidFill>
            </a:endParaRPr>
          </a:p>
        </p:txBody>
      </p:sp>
      <p:grpSp>
        <p:nvGrpSpPr>
          <p:cNvPr id="3" name="Group 40"/>
          <p:cNvGrpSpPr>
            <a:grpSpLocks/>
          </p:cNvGrpSpPr>
          <p:nvPr/>
        </p:nvGrpSpPr>
        <p:grpSpPr bwMode="auto">
          <a:xfrm>
            <a:off x="7108826" y="873919"/>
            <a:ext cx="1146175" cy="508397"/>
            <a:chOff x="4510" y="710"/>
            <a:chExt cx="722" cy="427"/>
          </a:xfrm>
        </p:grpSpPr>
        <p:sp>
          <p:nvSpPr>
            <p:cNvPr id="56361" name="Line 41"/>
            <p:cNvSpPr>
              <a:spLocks noChangeShapeType="1"/>
            </p:cNvSpPr>
            <p:nvPr/>
          </p:nvSpPr>
          <p:spPr bwMode="auto">
            <a:xfrm>
              <a:off x="4510" y="836"/>
              <a:ext cx="722" cy="1"/>
            </a:xfrm>
            <a:prstGeom prst="line">
              <a:avLst/>
            </a:prstGeom>
            <a:noFill/>
            <a:ln w="9525">
              <a:solidFill>
                <a:srgbClr val="0070C0"/>
              </a:solidFill>
              <a:round/>
              <a:headEnd/>
              <a:tailEnd/>
            </a:ln>
            <a:effectLst/>
          </p:spPr>
          <p:txBody>
            <a:bodyPr wrap="none" anchor="ctr"/>
            <a:lstStyle/>
            <a:p>
              <a:endParaRPr lang="en-US"/>
            </a:p>
          </p:txBody>
        </p:sp>
        <p:sp>
          <p:nvSpPr>
            <p:cNvPr id="56362" name="Rectangle 42"/>
            <p:cNvSpPr>
              <a:spLocks noChangeArrowheads="1"/>
            </p:cNvSpPr>
            <p:nvPr/>
          </p:nvSpPr>
          <p:spPr bwMode="auto">
            <a:xfrm>
              <a:off x="4642" y="710"/>
              <a:ext cx="197" cy="122"/>
            </a:xfrm>
            <a:prstGeom prst="rect">
              <a:avLst/>
            </a:prstGeom>
            <a:noFill/>
            <a:ln w="9525">
              <a:solidFill>
                <a:srgbClr val="0070C0"/>
              </a:solidFill>
              <a:miter lim="800000"/>
              <a:headEnd/>
              <a:tailEnd/>
            </a:ln>
            <a:effectLst/>
          </p:spPr>
          <p:txBody>
            <a:bodyPr wrap="none" anchor="ctr"/>
            <a:lstStyle/>
            <a:p>
              <a:endParaRPr lang="en-US"/>
            </a:p>
          </p:txBody>
        </p:sp>
        <p:sp>
          <p:nvSpPr>
            <p:cNvPr id="56363" name="Text Box 43"/>
            <p:cNvSpPr txBox="1">
              <a:spLocks noChangeArrowheads="1"/>
            </p:cNvSpPr>
            <p:nvPr/>
          </p:nvSpPr>
          <p:spPr bwMode="auto">
            <a:xfrm>
              <a:off x="4647" y="853"/>
              <a:ext cx="423" cy="284"/>
            </a:xfrm>
            <a:prstGeom prst="rect">
              <a:avLst/>
            </a:prstGeom>
            <a:noFill/>
            <a:ln w="9525">
              <a:solidFill>
                <a:srgbClr val="0070C0"/>
              </a:solidFill>
              <a:miter lim="800000"/>
              <a:headEnd/>
              <a:tailEnd/>
            </a:ln>
            <a:effectLst/>
          </p:spPr>
          <p:txBody>
            <a:bodyPr>
              <a:spAutoFit/>
            </a:bodyPr>
            <a:lstStyle/>
            <a:p>
              <a:pPr eaLnBrk="0" hangingPunct="0">
                <a:spcBef>
                  <a:spcPct val="50000"/>
                </a:spcBef>
              </a:pPr>
              <a:r>
                <a:rPr lang="en-US" sz="1600" dirty="0">
                  <a:solidFill>
                    <a:schemeClr val="bg2"/>
                  </a:solidFill>
                </a:rPr>
                <a:t>cells</a:t>
              </a:r>
              <a:endParaRPr lang="en-US" dirty="0">
                <a:solidFill>
                  <a:schemeClr val="bg2"/>
                </a:solidFill>
              </a:endParaRPr>
            </a:p>
          </p:txBody>
        </p:sp>
        <p:sp>
          <p:nvSpPr>
            <p:cNvPr id="56364" name="Rectangle 44"/>
            <p:cNvSpPr>
              <a:spLocks noChangeArrowheads="1"/>
            </p:cNvSpPr>
            <p:nvPr/>
          </p:nvSpPr>
          <p:spPr bwMode="auto">
            <a:xfrm>
              <a:off x="4930" y="710"/>
              <a:ext cx="197" cy="122"/>
            </a:xfrm>
            <a:prstGeom prst="rect">
              <a:avLst/>
            </a:prstGeom>
            <a:noFill/>
            <a:ln w="9525">
              <a:solidFill>
                <a:srgbClr val="0070C0"/>
              </a:solidFill>
              <a:miter lim="800000"/>
              <a:headEnd/>
              <a:tailEnd/>
            </a:ln>
            <a:effectLst/>
          </p:spPr>
          <p:txBody>
            <a:bodyPr wrap="none" anchor="ctr"/>
            <a:lstStyle/>
            <a:p>
              <a:endParaRPr lang="en-US"/>
            </a:p>
          </p:txBody>
        </p:sp>
      </p:grpSp>
      <p:grpSp>
        <p:nvGrpSpPr>
          <p:cNvPr id="4" name="Group 45"/>
          <p:cNvGrpSpPr>
            <a:grpSpLocks/>
          </p:cNvGrpSpPr>
          <p:nvPr/>
        </p:nvGrpSpPr>
        <p:grpSpPr bwMode="auto">
          <a:xfrm>
            <a:off x="7224714" y="3700463"/>
            <a:ext cx="1146175" cy="508397"/>
            <a:chOff x="4510" y="710"/>
            <a:chExt cx="722" cy="427"/>
          </a:xfrm>
        </p:grpSpPr>
        <p:sp>
          <p:nvSpPr>
            <p:cNvPr id="56366" name="Line 46"/>
            <p:cNvSpPr>
              <a:spLocks noChangeShapeType="1"/>
            </p:cNvSpPr>
            <p:nvPr/>
          </p:nvSpPr>
          <p:spPr bwMode="auto">
            <a:xfrm>
              <a:off x="4510" y="836"/>
              <a:ext cx="722" cy="1"/>
            </a:xfrm>
            <a:prstGeom prst="line">
              <a:avLst/>
            </a:prstGeom>
            <a:noFill/>
            <a:ln w="9525">
              <a:solidFill>
                <a:srgbClr val="0070C0"/>
              </a:solidFill>
              <a:round/>
              <a:headEnd/>
              <a:tailEnd/>
            </a:ln>
            <a:effectLst/>
          </p:spPr>
          <p:txBody>
            <a:bodyPr wrap="none" anchor="ctr"/>
            <a:lstStyle/>
            <a:p>
              <a:endParaRPr lang="en-US"/>
            </a:p>
          </p:txBody>
        </p:sp>
        <p:sp>
          <p:nvSpPr>
            <p:cNvPr id="56367" name="Rectangle 47"/>
            <p:cNvSpPr>
              <a:spLocks noChangeArrowheads="1"/>
            </p:cNvSpPr>
            <p:nvPr/>
          </p:nvSpPr>
          <p:spPr bwMode="auto">
            <a:xfrm>
              <a:off x="4642" y="710"/>
              <a:ext cx="197" cy="122"/>
            </a:xfrm>
            <a:prstGeom prst="rect">
              <a:avLst/>
            </a:prstGeom>
            <a:noFill/>
            <a:ln w="9525">
              <a:solidFill>
                <a:srgbClr val="0070C0"/>
              </a:solidFill>
              <a:miter lim="800000"/>
              <a:headEnd/>
              <a:tailEnd/>
            </a:ln>
            <a:effectLst/>
          </p:spPr>
          <p:txBody>
            <a:bodyPr wrap="none" anchor="ctr"/>
            <a:lstStyle/>
            <a:p>
              <a:endParaRPr lang="en-US"/>
            </a:p>
          </p:txBody>
        </p:sp>
        <p:sp>
          <p:nvSpPr>
            <p:cNvPr id="56368" name="Text Box 48"/>
            <p:cNvSpPr txBox="1">
              <a:spLocks noChangeArrowheads="1"/>
            </p:cNvSpPr>
            <p:nvPr/>
          </p:nvSpPr>
          <p:spPr bwMode="auto">
            <a:xfrm>
              <a:off x="4647" y="853"/>
              <a:ext cx="423" cy="284"/>
            </a:xfrm>
            <a:prstGeom prst="rect">
              <a:avLst/>
            </a:prstGeom>
            <a:noFill/>
            <a:ln w="9525">
              <a:solidFill>
                <a:srgbClr val="0070C0"/>
              </a:solidFill>
              <a:miter lim="800000"/>
              <a:headEnd/>
              <a:tailEnd/>
            </a:ln>
            <a:effectLst/>
          </p:spPr>
          <p:txBody>
            <a:bodyPr>
              <a:spAutoFit/>
            </a:bodyPr>
            <a:lstStyle/>
            <a:p>
              <a:pPr eaLnBrk="0" hangingPunct="0">
                <a:spcBef>
                  <a:spcPct val="50000"/>
                </a:spcBef>
              </a:pPr>
              <a:r>
                <a:rPr lang="en-US" sz="1600" dirty="0">
                  <a:solidFill>
                    <a:schemeClr val="bg2"/>
                  </a:solidFill>
                </a:rPr>
                <a:t>cells</a:t>
              </a:r>
              <a:endParaRPr lang="en-US" dirty="0">
                <a:solidFill>
                  <a:schemeClr val="bg2"/>
                </a:solidFill>
              </a:endParaRPr>
            </a:p>
          </p:txBody>
        </p:sp>
        <p:sp>
          <p:nvSpPr>
            <p:cNvPr id="56369" name="Rectangle 49"/>
            <p:cNvSpPr>
              <a:spLocks noChangeArrowheads="1"/>
            </p:cNvSpPr>
            <p:nvPr/>
          </p:nvSpPr>
          <p:spPr bwMode="auto">
            <a:xfrm>
              <a:off x="4930" y="710"/>
              <a:ext cx="197" cy="122"/>
            </a:xfrm>
            <a:prstGeom prst="rect">
              <a:avLst/>
            </a:prstGeom>
            <a:noFill/>
            <a:ln w="9525">
              <a:solidFill>
                <a:srgbClr val="0070C0"/>
              </a:solidFill>
              <a:miter lim="800000"/>
              <a:headEnd/>
              <a:tailEnd/>
            </a:ln>
            <a:effectLst/>
          </p:spPr>
          <p:txBody>
            <a:bodyPr wrap="none" anchor="ctr"/>
            <a:lstStyle/>
            <a:p>
              <a:endParaRPr lang="en-US"/>
            </a:p>
          </p:txBody>
        </p:sp>
      </p:grpSp>
      <p:grpSp>
        <p:nvGrpSpPr>
          <p:cNvPr id="5" name="Group 50"/>
          <p:cNvGrpSpPr>
            <a:grpSpLocks/>
          </p:cNvGrpSpPr>
          <p:nvPr/>
        </p:nvGrpSpPr>
        <p:grpSpPr bwMode="auto">
          <a:xfrm>
            <a:off x="7947026" y="2177653"/>
            <a:ext cx="1146175" cy="508397"/>
            <a:chOff x="4510" y="710"/>
            <a:chExt cx="722" cy="427"/>
          </a:xfrm>
        </p:grpSpPr>
        <p:sp>
          <p:nvSpPr>
            <p:cNvPr id="56371" name="Line 51"/>
            <p:cNvSpPr>
              <a:spLocks noChangeShapeType="1"/>
            </p:cNvSpPr>
            <p:nvPr/>
          </p:nvSpPr>
          <p:spPr bwMode="auto">
            <a:xfrm>
              <a:off x="4510" y="836"/>
              <a:ext cx="722" cy="1"/>
            </a:xfrm>
            <a:prstGeom prst="line">
              <a:avLst/>
            </a:prstGeom>
            <a:noFill/>
            <a:ln w="9525">
              <a:solidFill>
                <a:srgbClr val="0070C0"/>
              </a:solidFill>
              <a:round/>
              <a:headEnd/>
              <a:tailEnd/>
            </a:ln>
            <a:effectLst/>
          </p:spPr>
          <p:txBody>
            <a:bodyPr wrap="none" anchor="ctr"/>
            <a:lstStyle/>
            <a:p>
              <a:endParaRPr lang="en-US"/>
            </a:p>
          </p:txBody>
        </p:sp>
        <p:sp>
          <p:nvSpPr>
            <p:cNvPr id="56372" name="Rectangle 52"/>
            <p:cNvSpPr>
              <a:spLocks noChangeArrowheads="1"/>
            </p:cNvSpPr>
            <p:nvPr/>
          </p:nvSpPr>
          <p:spPr bwMode="auto">
            <a:xfrm>
              <a:off x="4642" y="710"/>
              <a:ext cx="197" cy="122"/>
            </a:xfrm>
            <a:prstGeom prst="rect">
              <a:avLst/>
            </a:prstGeom>
            <a:noFill/>
            <a:ln w="9525">
              <a:solidFill>
                <a:srgbClr val="0070C0"/>
              </a:solidFill>
              <a:miter lim="800000"/>
              <a:headEnd/>
              <a:tailEnd/>
            </a:ln>
            <a:effectLst/>
          </p:spPr>
          <p:txBody>
            <a:bodyPr wrap="none" anchor="ctr"/>
            <a:lstStyle/>
            <a:p>
              <a:endParaRPr lang="en-US"/>
            </a:p>
          </p:txBody>
        </p:sp>
        <p:sp>
          <p:nvSpPr>
            <p:cNvPr id="56373" name="Text Box 53"/>
            <p:cNvSpPr txBox="1">
              <a:spLocks noChangeArrowheads="1"/>
            </p:cNvSpPr>
            <p:nvPr/>
          </p:nvSpPr>
          <p:spPr bwMode="auto">
            <a:xfrm>
              <a:off x="4647" y="853"/>
              <a:ext cx="423" cy="284"/>
            </a:xfrm>
            <a:prstGeom prst="rect">
              <a:avLst/>
            </a:prstGeom>
            <a:noFill/>
            <a:ln w="9525">
              <a:solidFill>
                <a:srgbClr val="0070C0"/>
              </a:solidFill>
              <a:miter lim="800000"/>
              <a:headEnd/>
              <a:tailEnd/>
            </a:ln>
            <a:effectLst/>
          </p:spPr>
          <p:txBody>
            <a:bodyPr>
              <a:spAutoFit/>
            </a:bodyPr>
            <a:lstStyle/>
            <a:p>
              <a:pPr eaLnBrk="0" hangingPunct="0">
                <a:spcBef>
                  <a:spcPct val="50000"/>
                </a:spcBef>
              </a:pPr>
              <a:r>
                <a:rPr lang="en-US" sz="1600" dirty="0">
                  <a:solidFill>
                    <a:schemeClr val="bg2"/>
                  </a:solidFill>
                </a:rPr>
                <a:t>cells</a:t>
              </a:r>
              <a:endParaRPr lang="en-US" dirty="0">
                <a:solidFill>
                  <a:schemeClr val="bg2"/>
                </a:solidFill>
              </a:endParaRPr>
            </a:p>
          </p:txBody>
        </p:sp>
        <p:sp>
          <p:nvSpPr>
            <p:cNvPr id="56374" name="Rectangle 54"/>
            <p:cNvSpPr>
              <a:spLocks noChangeArrowheads="1"/>
            </p:cNvSpPr>
            <p:nvPr/>
          </p:nvSpPr>
          <p:spPr bwMode="auto">
            <a:xfrm>
              <a:off x="4930" y="710"/>
              <a:ext cx="197" cy="122"/>
            </a:xfrm>
            <a:prstGeom prst="rect">
              <a:avLst/>
            </a:prstGeom>
            <a:noFill/>
            <a:ln w="9525">
              <a:solidFill>
                <a:srgbClr val="0070C0"/>
              </a:solidFill>
              <a:miter lim="800000"/>
              <a:headEnd/>
              <a:tailEnd/>
            </a:ln>
            <a:effectLst/>
          </p:spPr>
          <p:txBody>
            <a:bodyPr wrap="none" anchor="ctr"/>
            <a:lstStyle/>
            <a:p>
              <a:endParaRPr lang="en-US"/>
            </a:p>
          </p:txBody>
        </p:sp>
      </p:grpSp>
      <p:sp>
        <p:nvSpPr>
          <p:cNvPr id="56379" name="Rectangle 59"/>
          <p:cNvSpPr>
            <a:spLocks noChangeArrowheads="1"/>
          </p:cNvSpPr>
          <p:nvPr/>
        </p:nvSpPr>
        <p:spPr bwMode="auto">
          <a:xfrm>
            <a:off x="5086351" y="819150"/>
            <a:ext cx="898525" cy="335989"/>
          </a:xfrm>
          <a:prstGeom prst="rect">
            <a:avLst/>
          </a:prstGeom>
          <a:solidFill>
            <a:schemeClr val="bg2"/>
          </a:solidFill>
          <a:ln w="12700">
            <a:solidFill>
              <a:schemeClr val="tx1"/>
            </a:solidFill>
            <a:miter lim="800000"/>
            <a:headEnd/>
            <a:tailEnd/>
          </a:ln>
          <a:effectLst/>
        </p:spPr>
        <p:txBody>
          <a:bodyPr lIns="90488" tIns="44450" rIns="90488" bIns="44450">
            <a:spAutoFit/>
          </a:bodyPr>
          <a:lstStyle/>
          <a:p>
            <a:pPr algn="ctr" eaLnBrk="0" hangingPunct="0"/>
            <a:r>
              <a:rPr lang="en-US" sz="1600" b="1">
                <a:solidFill>
                  <a:srgbClr val="FFFF00"/>
                </a:solidFill>
              </a:rPr>
              <a:t>AAL</a:t>
            </a:r>
          </a:p>
        </p:txBody>
      </p:sp>
      <p:sp>
        <p:nvSpPr>
          <p:cNvPr id="56380" name="Rectangle 60"/>
          <p:cNvSpPr>
            <a:spLocks noChangeArrowheads="1"/>
          </p:cNvSpPr>
          <p:nvPr/>
        </p:nvSpPr>
        <p:spPr bwMode="auto">
          <a:xfrm>
            <a:off x="6477001" y="2171701"/>
            <a:ext cx="898525" cy="335989"/>
          </a:xfrm>
          <a:prstGeom prst="rect">
            <a:avLst/>
          </a:prstGeom>
          <a:solidFill>
            <a:schemeClr val="bg2"/>
          </a:solidFill>
          <a:ln w="12700">
            <a:solidFill>
              <a:schemeClr val="tx1"/>
            </a:solidFill>
            <a:miter lim="800000"/>
            <a:headEnd/>
            <a:tailEnd/>
          </a:ln>
          <a:effectLst/>
        </p:spPr>
        <p:txBody>
          <a:bodyPr lIns="90488" tIns="44450" rIns="90488" bIns="44450">
            <a:spAutoFit/>
          </a:bodyPr>
          <a:lstStyle/>
          <a:p>
            <a:pPr algn="ctr" eaLnBrk="0" hangingPunct="0"/>
            <a:r>
              <a:rPr lang="en-US" sz="1600" b="1">
                <a:solidFill>
                  <a:srgbClr val="FFFF00"/>
                </a:solidFill>
              </a:rPr>
              <a:t>AAL</a:t>
            </a:r>
          </a:p>
        </p:txBody>
      </p:sp>
      <p:sp>
        <p:nvSpPr>
          <p:cNvPr id="56381" name="Rectangle 61"/>
          <p:cNvSpPr>
            <a:spLocks noChangeArrowheads="1"/>
          </p:cNvSpPr>
          <p:nvPr/>
        </p:nvSpPr>
        <p:spPr bwMode="auto">
          <a:xfrm>
            <a:off x="5486401" y="3714751"/>
            <a:ext cx="898525" cy="335989"/>
          </a:xfrm>
          <a:prstGeom prst="rect">
            <a:avLst/>
          </a:prstGeom>
          <a:solidFill>
            <a:schemeClr val="bg2"/>
          </a:solidFill>
          <a:ln w="12700">
            <a:solidFill>
              <a:schemeClr val="tx1"/>
            </a:solidFill>
            <a:miter lim="800000"/>
            <a:headEnd/>
            <a:tailEnd/>
          </a:ln>
          <a:effectLst/>
        </p:spPr>
        <p:txBody>
          <a:bodyPr lIns="90488" tIns="44450" rIns="90488" bIns="44450">
            <a:spAutoFit/>
          </a:bodyPr>
          <a:lstStyle/>
          <a:p>
            <a:pPr algn="ctr" eaLnBrk="0" hangingPunct="0"/>
            <a:r>
              <a:rPr lang="en-US" sz="1600" b="1">
                <a:solidFill>
                  <a:srgbClr val="FFFF00"/>
                </a:solidFill>
              </a:rPr>
              <a:t>AAL</a:t>
            </a:r>
          </a:p>
        </p:txBody>
      </p:sp>
      <p:sp>
        <p:nvSpPr>
          <p:cNvPr id="56382" name="Line 62"/>
          <p:cNvSpPr>
            <a:spLocks noChangeShapeType="1"/>
          </p:cNvSpPr>
          <p:nvPr/>
        </p:nvSpPr>
        <p:spPr bwMode="auto">
          <a:xfrm>
            <a:off x="6400800" y="3829050"/>
            <a:ext cx="609600" cy="0"/>
          </a:xfrm>
          <a:prstGeom prst="line">
            <a:avLst/>
          </a:prstGeom>
          <a:noFill/>
          <a:ln w="9525">
            <a:solidFill>
              <a:srgbClr val="0070C0"/>
            </a:solidFill>
            <a:round/>
            <a:headEnd/>
            <a:tailEnd type="triangle" w="med" len="med"/>
          </a:ln>
          <a:effectLst/>
        </p:spPr>
        <p:txBody>
          <a:bodyPr/>
          <a:lstStyle/>
          <a:p>
            <a:endParaRPr lang="en-US"/>
          </a:p>
        </p:txBody>
      </p:sp>
      <p:sp>
        <p:nvSpPr>
          <p:cNvPr id="56383" name="Rectangle 63"/>
          <p:cNvSpPr>
            <a:spLocks noChangeArrowheads="1"/>
          </p:cNvSpPr>
          <p:nvPr/>
        </p:nvSpPr>
        <p:spPr bwMode="auto">
          <a:xfrm>
            <a:off x="1979614" y="141685"/>
            <a:ext cx="5241925" cy="432197"/>
          </a:xfrm>
          <a:prstGeom prst="rect">
            <a:avLst/>
          </a:prstGeom>
          <a:solidFill>
            <a:srgbClr val="969696"/>
          </a:solidFill>
          <a:ln w="9525">
            <a:solidFill>
              <a:schemeClr val="tx1"/>
            </a:solidFill>
            <a:miter lim="800000"/>
            <a:headEnd/>
            <a:tailEnd/>
          </a:ln>
          <a:effectLst/>
        </p:spPr>
        <p:txBody>
          <a:bodyPr wrap="none" anchor="ctr"/>
          <a:lstStyle/>
          <a:p>
            <a:pPr algn="ctr"/>
            <a:r>
              <a:rPr lang="en-US" sz="3200" b="1" dirty="0">
                <a:solidFill>
                  <a:srgbClr val="FFFF00"/>
                </a:solidFill>
                <a:latin typeface="Cambria" panose="02040503050406030204" pitchFamily="18" charset="0"/>
                <a:ea typeface="Cambria" panose="02040503050406030204" pitchFamily="18" charset="0"/>
              </a:rPr>
              <a:t>A</a:t>
            </a:r>
            <a:r>
              <a:rPr lang="en-US" sz="3200" dirty="0">
                <a:solidFill>
                  <a:schemeClr val="bg1"/>
                </a:solidFill>
                <a:latin typeface="Cambria" panose="02040503050406030204" pitchFamily="18" charset="0"/>
                <a:ea typeface="Cambria" panose="02040503050406030204" pitchFamily="18" charset="0"/>
              </a:rPr>
              <a:t>TM</a:t>
            </a:r>
            <a:r>
              <a:rPr lang="en-US" sz="3200" dirty="0">
                <a:latin typeface="Cambria" panose="02040503050406030204" pitchFamily="18" charset="0"/>
                <a:ea typeface="Cambria" panose="02040503050406030204" pitchFamily="18" charset="0"/>
              </a:rPr>
              <a:t> </a:t>
            </a:r>
            <a:r>
              <a:rPr lang="en-US" sz="3200" b="1" dirty="0">
                <a:solidFill>
                  <a:srgbClr val="FFFF00"/>
                </a:solidFill>
                <a:latin typeface="Cambria" panose="02040503050406030204" pitchFamily="18" charset="0"/>
                <a:ea typeface="Cambria" panose="02040503050406030204" pitchFamily="18" charset="0"/>
              </a:rPr>
              <a:t>A</a:t>
            </a:r>
            <a:r>
              <a:rPr lang="en-US" sz="3200" dirty="0">
                <a:solidFill>
                  <a:schemeClr val="bg1"/>
                </a:solidFill>
                <a:latin typeface="Cambria" panose="02040503050406030204" pitchFamily="18" charset="0"/>
                <a:ea typeface="Cambria" panose="02040503050406030204" pitchFamily="18" charset="0"/>
              </a:rPr>
              <a:t>daptation</a:t>
            </a:r>
            <a:r>
              <a:rPr lang="en-US" sz="3200" dirty="0">
                <a:latin typeface="Cambria" panose="02040503050406030204" pitchFamily="18" charset="0"/>
                <a:ea typeface="Cambria" panose="02040503050406030204" pitchFamily="18" charset="0"/>
              </a:rPr>
              <a:t> </a:t>
            </a:r>
            <a:r>
              <a:rPr lang="en-US" sz="3200" b="1" dirty="0">
                <a:solidFill>
                  <a:srgbClr val="FFFF00"/>
                </a:solidFill>
                <a:latin typeface="Cambria" panose="02040503050406030204" pitchFamily="18" charset="0"/>
                <a:ea typeface="Cambria" panose="02040503050406030204" pitchFamily="18" charset="0"/>
              </a:rPr>
              <a:t>L</a:t>
            </a:r>
            <a:r>
              <a:rPr lang="en-US" sz="3200" dirty="0">
                <a:solidFill>
                  <a:schemeClr val="bg1"/>
                </a:solidFill>
                <a:latin typeface="Cambria" panose="02040503050406030204" pitchFamily="18" charset="0"/>
                <a:ea typeface="Cambria" panose="02040503050406030204" pitchFamily="18" charset="0"/>
              </a:rPr>
              <a:t>ayers</a:t>
            </a:r>
          </a:p>
        </p:txBody>
      </p:sp>
      <p:sp>
        <p:nvSpPr>
          <p:cNvPr id="66" name="TextBox 65">
            <a:extLst>
              <a:ext uri="{FF2B5EF4-FFF2-40B4-BE49-F238E27FC236}">
                <a16:creationId xmlns:a16="http://schemas.microsoft.com/office/drawing/2014/main" xmlns="" id="{627B2A3C-D187-404C-83E0-22B29F0A891E}"/>
              </a:ext>
            </a:extLst>
          </p:cNvPr>
          <p:cNvSpPr txBox="1"/>
          <p:nvPr/>
        </p:nvSpPr>
        <p:spPr>
          <a:xfrm>
            <a:off x="506980" y="4667846"/>
            <a:ext cx="8106795" cy="400110"/>
          </a:xfrm>
          <a:prstGeom prst="rect">
            <a:avLst/>
          </a:prstGeom>
          <a:noFill/>
        </p:spPr>
        <p:txBody>
          <a:bodyPr wrap="square" rtlCol="0">
            <a:spAutoFit/>
          </a:bodyPr>
          <a:lstStyle/>
          <a:p>
            <a:r>
              <a:rPr lang="en-IN" sz="1000" dirty="0">
                <a:solidFill>
                  <a:schemeClr val="bg2"/>
                </a:solidFill>
                <a:latin typeface="Cambria" panose="02040503050406030204" pitchFamily="18" charset="0"/>
                <a:ea typeface="Cambria" panose="02040503050406030204" pitchFamily="18" charset="0"/>
              </a:rPr>
              <a:t>Source: </a:t>
            </a:r>
            <a:r>
              <a:rPr lang="en-US" sz="1000" dirty="0">
                <a:solidFill>
                  <a:schemeClr val="bg2"/>
                </a:solidFill>
              </a:rPr>
              <a:t>Leon-Garcia &amp; </a:t>
            </a:r>
            <a:r>
              <a:rPr lang="en-US" sz="1000" dirty="0" err="1">
                <a:solidFill>
                  <a:schemeClr val="bg2"/>
                </a:solidFill>
              </a:rPr>
              <a:t>Widjaja</a:t>
            </a:r>
            <a:r>
              <a:rPr lang="en-US" sz="1000" dirty="0">
                <a:solidFill>
                  <a:schemeClr val="bg2"/>
                </a:solidFill>
              </a:rPr>
              <a:t>:  Communication Networks Copyright ©2000 The McGraw Hill Companies</a:t>
            </a:r>
          </a:p>
          <a:p>
            <a:endParaRPr lang="en-IN" sz="1000" dirty="0">
              <a:solidFill>
                <a:schemeClr val="bg2"/>
              </a:solidFill>
              <a:latin typeface="Cambria" panose="02040503050406030204" pitchFamily="18" charset="0"/>
              <a:ea typeface="Cambria" panose="02040503050406030204" pitchFamily="18" charset="0"/>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Slide Number Placeholder 5"/>
          <p:cNvSpPr>
            <a:spLocks noGrp="1"/>
          </p:cNvSpPr>
          <p:nvPr>
            <p:ph type="sldNum" idx="12"/>
          </p:nvPr>
        </p:nvSpPr>
        <p:spPr/>
        <p:txBody>
          <a:bodyPr/>
          <a:lstStyle/>
          <a:p>
            <a:fld id="{74CBBDBA-7A6A-4BA5-BE94-C1A2E027E2B7}" type="slidenum">
              <a:rPr lang="en-US"/>
              <a:pPr/>
              <a:t>86</a:t>
            </a:fld>
            <a:endParaRPr lang="en-US"/>
          </a:p>
        </p:txBody>
      </p:sp>
      <p:sp>
        <p:nvSpPr>
          <p:cNvPr id="58425" name="Rectangle 57"/>
          <p:cNvSpPr>
            <a:spLocks noGrp="1" noChangeArrowheads="1"/>
          </p:cNvSpPr>
          <p:nvPr>
            <p:ph type="title" idx="4294967295"/>
          </p:nvPr>
        </p:nvSpPr>
        <p:spPr>
          <a:xfrm>
            <a:off x="311150" y="224435"/>
            <a:ext cx="8521700" cy="707231"/>
          </a:xfrm>
          <a:noFill/>
          <a:ln/>
        </p:spPr>
        <p:txBody>
          <a:bodyPr/>
          <a:lstStyle/>
          <a:p>
            <a:r>
              <a:rPr lang="en-US" sz="3200" dirty="0">
                <a:latin typeface="Cambria" panose="02040503050406030204" pitchFamily="18" charset="0"/>
                <a:ea typeface="Cambria" panose="02040503050406030204" pitchFamily="18" charset="0"/>
              </a:rPr>
              <a:t>Asynchronous Transfer Mode  (ATM)</a:t>
            </a:r>
          </a:p>
        </p:txBody>
      </p:sp>
      <p:sp>
        <p:nvSpPr>
          <p:cNvPr id="58370" name="Rectangle 2"/>
          <p:cNvSpPr>
            <a:spLocks noChangeArrowheads="1"/>
          </p:cNvSpPr>
          <p:nvPr/>
        </p:nvSpPr>
        <p:spPr bwMode="auto">
          <a:xfrm>
            <a:off x="2001839" y="2257425"/>
            <a:ext cx="327025" cy="180975"/>
          </a:xfrm>
          <a:prstGeom prst="rect">
            <a:avLst/>
          </a:prstGeom>
          <a:solidFill>
            <a:schemeClr val="folHlink"/>
          </a:solidFill>
          <a:ln w="12700">
            <a:solidFill>
              <a:schemeClr val="tx1"/>
            </a:solidFill>
            <a:miter lim="800000"/>
            <a:headEnd/>
            <a:tailEnd/>
          </a:ln>
          <a:effectLst/>
        </p:spPr>
        <p:txBody>
          <a:bodyPr wrap="none" anchor="ctr"/>
          <a:lstStyle/>
          <a:p>
            <a:endParaRPr lang="en-US"/>
          </a:p>
        </p:txBody>
      </p:sp>
      <p:sp>
        <p:nvSpPr>
          <p:cNvPr id="58371" name="Rectangle 3"/>
          <p:cNvSpPr>
            <a:spLocks noChangeArrowheads="1"/>
          </p:cNvSpPr>
          <p:nvPr/>
        </p:nvSpPr>
        <p:spPr bwMode="auto">
          <a:xfrm>
            <a:off x="2630489" y="1191816"/>
            <a:ext cx="327025" cy="180975"/>
          </a:xfrm>
          <a:prstGeom prst="rect">
            <a:avLst/>
          </a:prstGeom>
          <a:solidFill>
            <a:schemeClr val="bg2"/>
          </a:solidFill>
          <a:ln w="12700">
            <a:solidFill>
              <a:schemeClr val="tx1"/>
            </a:solidFill>
            <a:miter lim="800000"/>
            <a:headEnd/>
            <a:tailEnd/>
          </a:ln>
          <a:effectLst/>
        </p:spPr>
        <p:txBody>
          <a:bodyPr wrap="none" anchor="ctr"/>
          <a:lstStyle/>
          <a:p>
            <a:endParaRPr lang="en-US"/>
          </a:p>
        </p:txBody>
      </p:sp>
      <p:sp>
        <p:nvSpPr>
          <p:cNvPr id="58372" name="Rectangle 4"/>
          <p:cNvSpPr>
            <a:spLocks noChangeArrowheads="1"/>
          </p:cNvSpPr>
          <p:nvPr/>
        </p:nvSpPr>
        <p:spPr bwMode="auto">
          <a:xfrm>
            <a:off x="6661151" y="3619500"/>
            <a:ext cx="327025" cy="180975"/>
          </a:xfrm>
          <a:prstGeom prst="rect">
            <a:avLst/>
          </a:prstGeom>
          <a:solidFill>
            <a:schemeClr val="bg2"/>
          </a:solidFill>
          <a:ln w="12700">
            <a:solidFill>
              <a:schemeClr val="tx1"/>
            </a:solidFill>
            <a:miter lim="800000"/>
            <a:headEnd/>
            <a:tailEnd/>
          </a:ln>
          <a:effectLst/>
        </p:spPr>
        <p:txBody>
          <a:bodyPr wrap="none" anchor="ctr"/>
          <a:lstStyle/>
          <a:p>
            <a:endParaRPr lang="en-US"/>
          </a:p>
        </p:txBody>
      </p:sp>
      <p:sp>
        <p:nvSpPr>
          <p:cNvPr id="58373" name="Rectangle 5"/>
          <p:cNvSpPr>
            <a:spLocks noChangeArrowheads="1"/>
          </p:cNvSpPr>
          <p:nvPr/>
        </p:nvSpPr>
        <p:spPr bwMode="auto">
          <a:xfrm>
            <a:off x="2647951" y="1553766"/>
            <a:ext cx="327025" cy="180975"/>
          </a:xfrm>
          <a:prstGeom prst="rect">
            <a:avLst/>
          </a:prstGeom>
          <a:solidFill>
            <a:srgbClr val="F0F0F0"/>
          </a:solidFill>
          <a:ln w="12700">
            <a:solidFill>
              <a:schemeClr val="tx1"/>
            </a:solidFill>
            <a:miter lim="800000"/>
            <a:headEnd/>
            <a:tailEnd/>
          </a:ln>
          <a:effectLst/>
        </p:spPr>
        <p:txBody>
          <a:bodyPr wrap="none" anchor="ctr"/>
          <a:lstStyle/>
          <a:p>
            <a:endParaRPr lang="en-US"/>
          </a:p>
        </p:txBody>
      </p:sp>
      <p:sp>
        <p:nvSpPr>
          <p:cNvPr id="58374" name="Rectangle 6"/>
          <p:cNvSpPr>
            <a:spLocks noChangeArrowheads="1"/>
          </p:cNvSpPr>
          <p:nvPr/>
        </p:nvSpPr>
        <p:spPr bwMode="auto">
          <a:xfrm>
            <a:off x="1530351" y="1553766"/>
            <a:ext cx="327025" cy="180975"/>
          </a:xfrm>
          <a:prstGeom prst="rect">
            <a:avLst/>
          </a:prstGeom>
          <a:solidFill>
            <a:srgbClr val="F0F0F0"/>
          </a:solidFill>
          <a:ln w="12700">
            <a:solidFill>
              <a:schemeClr val="tx1"/>
            </a:solidFill>
            <a:miter lim="800000"/>
            <a:headEnd/>
            <a:tailEnd/>
          </a:ln>
          <a:effectLst/>
        </p:spPr>
        <p:txBody>
          <a:bodyPr wrap="none" anchor="ctr"/>
          <a:lstStyle/>
          <a:p>
            <a:endParaRPr lang="en-US"/>
          </a:p>
        </p:txBody>
      </p:sp>
      <p:sp>
        <p:nvSpPr>
          <p:cNvPr id="58375" name="Rectangle 7"/>
          <p:cNvSpPr>
            <a:spLocks noChangeArrowheads="1"/>
          </p:cNvSpPr>
          <p:nvPr/>
        </p:nvSpPr>
        <p:spPr bwMode="auto">
          <a:xfrm>
            <a:off x="2516189" y="1920479"/>
            <a:ext cx="327025" cy="180975"/>
          </a:xfrm>
          <a:prstGeom prst="rect">
            <a:avLst/>
          </a:prstGeom>
          <a:solidFill>
            <a:schemeClr val="tx1"/>
          </a:solidFill>
          <a:ln w="12700">
            <a:solidFill>
              <a:schemeClr val="tx1"/>
            </a:solidFill>
            <a:miter lim="800000"/>
            <a:headEnd/>
            <a:tailEnd/>
          </a:ln>
          <a:effectLst/>
        </p:spPr>
        <p:txBody>
          <a:bodyPr wrap="none" anchor="ctr"/>
          <a:lstStyle/>
          <a:p>
            <a:endParaRPr lang="en-US"/>
          </a:p>
        </p:txBody>
      </p:sp>
      <p:sp>
        <p:nvSpPr>
          <p:cNvPr id="58376" name="Rectangle 8"/>
          <p:cNvSpPr>
            <a:spLocks noChangeArrowheads="1"/>
          </p:cNvSpPr>
          <p:nvPr/>
        </p:nvSpPr>
        <p:spPr bwMode="auto">
          <a:xfrm>
            <a:off x="1576389" y="1920479"/>
            <a:ext cx="327025" cy="180975"/>
          </a:xfrm>
          <a:prstGeom prst="rect">
            <a:avLst/>
          </a:prstGeom>
          <a:solidFill>
            <a:schemeClr val="tx1"/>
          </a:solidFill>
          <a:ln w="12700">
            <a:solidFill>
              <a:schemeClr val="tx1"/>
            </a:solidFill>
            <a:miter lim="800000"/>
            <a:headEnd/>
            <a:tailEnd/>
          </a:ln>
          <a:effectLst/>
        </p:spPr>
        <p:txBody>
          <a:bodyPr wrap="none" anchor="ctr"/>
          <a:lstStyle/>
          <a:p>
            <a:endParaRPr lang="en-US"/>
          </a:p>
        </p:txBody>
      </p:sp>
      <p:sp>
        <p:nvSpPr>
          <p:cNvPr id="58377" name="Line 9"/>
          <p:cNvSpPr>
            <a:spLocks noChangeShapeType="1"/>
          </p:cNvSpPr>
          <p:nvPr/>
        </p:nvSpPr>
        <p:spPr bwMode="auto">
          <a:xfrm>
            <a:off x="1166813" y="1377554"/>
            <a:ext cx="1841500" cy="0"/>
          </a:xfrm>
          <a:prstGeom prst="line">
            <a:avLst/>
          </a:prstGeom>
          <a:noFill/>
          <a:ln w="12700">
            <a:solidFill>
              <a:schemeClr val="tx1"/>
            </a:solidFill>
            <a:round/>
            <a:headEnd/>
            <a:tailEnd/>
          </a:ln>
          <a:effectLst/>
        </p:spPr>
        <p:txBody>
          <a:bodyPr wrap="none" anchor="ctr"/>
          <a:lstStyle/>
          <a:p>
            <a:endParaRPr lang="en-US"/>
          </a:p>
        </p:txBody>
      </p:sp>
      <p:sp>
        <p:nvSpPr>
          <p:cNvPr id="58378" name="AutoShape 10"/>
          <p:cNvSpPr>
            <a:spLocks noChangeArrowheads="1"/>
          </p:cNvSpPr>
          <p:nvPr/>
        </p:nvSpPr>
        <p:spPr bwMode="auto">
          <a:xfrm rot="5400000">
            <a:off x="3275014" y="953691"/>
            <a:ext cx="1323975" cy="1800225"/>
          </a:xfrm>
          <a:prstGeom prst="triangle">
            <a:avLst>
              <a:gd name="adj" fmla="val 49995"/>
            </a:avLst>
          </a:prstGeom>
          <a:solidFill>
            <a:schemeClr val="accent1"/>
          </a:solidFill>
          <a:ln w="12700">
            <a:solidFill>
              <a:schemeClr val="tx1"/>
            </a:solidFill>
            <a:miter lim="800000"/>
            <a:headEnd/>
            <a:tailEnd/>
          </a:ln>
          <a:effectLst/>
        </p:spPr>
        <p:txBody>
          <a:bodyPr wrap="none" anchor="ctr"/>
          <a:lstStyle/>
          <a:p>
            <a:endParaRPr lang="en-US"/>
          </a:p>
        </p:txBody>
      </p:sp>
      <p:sp>
        <p:nvSpPr>
          <p:cNvPr id="58379" name="Rectangle 11"/>
          <p:cNvSpPr>
            <a:spLocks noChangeArrowheads="1"/>
          </p:cNvSpPr>
          <p:nvPr/>
        </p:nvSpPr>
        <p:spPr bwMode="auto">
          <a:xfrm>
            <a:off x="3194050" y="1654969"/>
            <a:ext cx="753412" cy="397545"/>
          </a:xfrm>
          <a:prstGeom prst="rect">
            <a:avLst/>
          </a:prstGeom>
          <a:noFill/>
          <a:ln w="12700">
            <a:noFill/>
            <a:miter lim="800000"/>
            <a:headEnd/>
            <a:tailEnd/>
          </a:ln>
          <a:effectLst/>
        </p:spPr>
        <p:txBody>
          <a:bodyPr wrap="none" lIns="90488" tIns="44450" rIns="90488" bIns="44450">
            <a:spAutoFit/>
          </a:bodyPr>
          <a:lstStyle/>
          <a:p>
            <a:pPr eaLnBrk="0" hangingPunct="0"/>
            <a:r>
              <a:rPr lang="en-US" sz="2000" dirty="0"/>
              <a:t>MUX</a:t>
            </a:r>
          </a:p>
        </p:txBody>
      </p:sp>
      <p:sp>
        <p:nvSpPr>
          <p:cNvPr id="58380" name="Line 12"/>
          <p:cNvSpPr>
            <a:spLocks noChangeShapeType="1"/>
          </p:cNvSpPr>
          <p:nvPr/>
        </p:nvSpPr>
        <p:spPr bwMode="auto">
          <a:xfrm>
            <a:off x="4883151" y="1847850"/>
            <a:ext cx="284956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58381" name="Rectangle 13"/>
          <p:cNvSpPr>
            <a:spLocks noChangeArrowheads="1"/>
          </p:cNvSpPr>
          <p:nvPr/>
        </p:nvSpPr>
        <p:spPr bwMode="auto">
          <a:xfrm>
            <a:off x="1454151" y="1191816"/>
            <a:ext cx="327025" cy="180975"/>
          </a:xfrm>
          <a:prstGeom prst="rect">
            <a:avLst/>
          </a:prstGeom>
          <a:solidFill>
            <a:schemeClr val="bg2"/>
          </a:solidFill>
          <a:ln w="12700">
            <a:solidFill>
              <a:schemeClr val="tx1"/>
            </a:solidFill>
            <a:miter lim="800000"/>
            <a:headEnd/>
            <a:tailEnd/>
          </a:ln>
          <a:effectLst/>
        </p:spPr>
        <p:txBody>
          <a:bodyPr wrap="none" anchor="ctr"/>
          <a:lstStyle/>
          <a:p>
            <a:endParaRPr lang="en-US"/>
          </a:p>
        </p:txBody>
      </p:sp>
      <p:sp>
        <p:nvSpPr>
          <p:cNvPr id="58382" name="Rectangle 14"/>
          <p:cNvSpPr>
            <a:spLocks noChangeArrowheads="1"/>
          </p:cNvSpPr>
          <p:nvPr/>
        </p:nvSpPr>
        <p:spPr bwMode="auto">
          <a:xfrm>
            <a:off x="6305551" y="3619500"/>
            <a:ext cx="327025" cy="180975"/>
          </a:xfrm>
          <a:prstGeom prst="rect">
            <a:avLst/>
          </a:prstGeom>
          <a:solidFill>
            <a:schemeClr val="tx1"/>
          </a:solidFill>
          <a:ln w="12700">
            <a:solidFill>
              <a:schemeClr val="tx1"/>
            </a:solidFill>
            <a:miter lim="800000"/>
            <a:headEnd/>
            <a:tailEnd/>
          </a:ln>
          <a:effectLst/>
        </p:spPr>
        <p:txBody>
          <a:bodyPr wrap="none" anchor="ctr"/>
          <a:lstStyle/>
          <a:p>
            <a:endParaRPr lang="en-US"/>
          </a:p>
        </p:txBody>
      </p:sp>
      <p:sp>
        <p:nvSpPr>
          <p:cNvPr id="58383" name="Rectangle 15"/>
          <p:cNvSpPr>
            <a:spLocks noChangeArrowheads="1"/>
          </p:cNvSpPr>
          <p:nvPr/>
        </p:nvSpPr>
        <p:spPr bwMode="auto">
          <a:xfrm>
            <a:off x="5949951" y="3619500"/>
            <a:ext cx="327025" cy="180975"/>
          </a:xfrm>
          <a:prstGeom prst="rect">
            <a:avLst/>
          </a:prstGeom>
          <a:solidFill>
            <a:schemeClr val="folHlink"/>
          </a:solidFill>
          <a:ln w="12700">
            <a:solidFill>
              <a:schemeClr val="tx1"/>
            </a:solidFill>
            <a:miter lim="800000"/>
            <a:headEnd/>
            <a:tailEnd/>
          </a:ln>
          <a:effectLst/>
        </p:spPr>
        <p:txBody>
          <a:bodyPr wrap="none" anchor="ctr"/>
          <a:lstStyle/>
          <a:p>
            <a:endParaRPr lang="en-US"/>
          </a:p>
        </p:txBody>
      </p:sp>
      <p:sp>
        <p:nvSpPr>
          <p:cNvPr id="58384" name="Rectangle 16"/>
          <p:cNvSpPr>
            <a:spLocks noChangeArrowheads="1"/>
          </p:cNvSpPr>
          <p:nvPr/>
        </p:nvSpPr>
        <p:spPr bwMode="auto">
          <a:xfrm>
            <a:off x="5594351" y="3619500"/>
            <a:ext cx="327025" cy="180975"/>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8385" name="Rectangle 17"/>
          <p:cNvSpPr>
            <a:spLocks noChangeArrowheads="1"/>
          </p:cNvSpPr>
          <p:nvPr/>
        </p:nvSpPr>
        <p:spPr bwMode="auto">
          <a:xfrm>
            <a:off x="8083551" y="3619500"/>
            <a:ext cx="327025" cy="180975"/>
          </a:xfrm>
          <a:prstGeom prst="rect">
            <a:avLst/>
          </a:prstGeom>
          <a:solidFill>
            <a:schemeClr val="bg2"/>
          </a:solidFill>
          <a:ln w="12700">
            <a:solidFill>
              <a:schemeClr val="tx1"/>
            </a:solidFill>
            <a:miter lim="800000"/>
            <a:headEnd/>
            <a:tailEnd/>
          </a:ln>
          <a:effectLst/>
        </p:spPr>
        <p:txBody>
          <a:bodyPr wrap="none" anchor="ctr"/>
          <a:lstStyle/>
          <a:p>
            <a:endParaRPr lang="en-US"/>
          </a:p>
        </p:txBody>
      </p:sp>
      <p:sp>
        <p:nvSpPr>
          <p:cNvPr id="58386" name="Rectangle 18"/>
          <p:cNvSpPr>
            <a:spLocks noChangeArrowheads="1"/>
          </p:cNvSpPr>
          <p:nvPr/>
        </p:nvSpPr>
        <p:spPr bwMode="auto">
          <a:xfrm>
            <a:off x="7727951" y="3619500"/>
            <a:ext cx="327025" cy="180975"/>
          </a:xfrm>
          <a:prstGeom prst="rect">
            <a:avLst/>
          </a:prstGeom>
          <a:solidFill>
            <a:srgbClr val="F0F0F0"/>
          </a:solidFill>
          <a:ln w="12700">
            <a:solidFill>
              <a:schemeClr val="tx1"/>
            </a:solidFill>
            <a:miter lim="800000"/>
            <a:headEnd/>
            <a:tailEnd/>
          </a:ln>
          <a:effectLst/>
        </p:spPr>
        <p:txBody>
          <a:bodyPr wrap="none" anchor="ctr"/>
          <a:lstStyle/>
          <a:p>
            <a:endParaRPr lang="en-US"/>
          </a:p>
        </p:txBody>
      </p:sp>
      <p:sp>
        <p:nvSpPr>
          <p:cNvPr id="58387" name="Rectangle 19"/>
          <p:cNvSpPr>
            <a:spLocks noChangeArrowheads="1"/>
          </p:cNvSpPr>
          <p:nvPr/>
        </p:nvSpPr>
        <p:spPr bwMode="auto">
          <a:xfrm>
            <a:off x="7372351" y="3619500"/>
            <a:ext cx="327025" cy="180975"/>
          </a:xfrm>
          <a:prstGeom prst="rect">
            <a:avLst/>
          </a:prstGeom>
          <a:solidFill>
            <a:srgbClr val="F0F0F0"/>
          </a:solidFill>
          <a:ln w="12700">
            <a:solidFill>
              <a:schemeClr val="tx1"/>
            </a:solidFill>
            <a:miter lim="800000"/>
            <a:headEnd/>
            <a:tailEnd/>
          </a:ln>
          <a:effectLst/>
        </p:spPr>
        <p:txBody>
          <a:bodyPr wrap="none" anchor="ctr"/>
          <a:lstStyle/>
          <a:p>
            <a:pPr algn="ctr" eaLnBrk="0" hangingPunct="0"/>
            <a:r>
              <a:rPr lang="en-US" sz="1800"/>
              <a:t>`</a:t>
            </a:r>
          </a:p>
        </p:txBody>
      </p:sp>
      <p:sp>
        <p:nvSpPr>
          <p:cNvPr id="58388" name="Rectangle 20"/>
          <p:cNvSpPr>
            <a:spLocks noChangeArrowheads="1"/>
          </p:cNvSpPr>
          <p:nvPr/>
        </p:nvSpPr>
        <p:spPr bwMode="auto">
          <a:xfrm>
            <a:off x="7016751" y="3619500"/>
            <a:ext cx="327025" cy="180975"/>
          </a:xfrm>
          <a:prstGeom prst="rect">
            <a:avLst/>
          </a:prstGeom>
          <a:solidFill>
            <a:schemeClr val="tx1"/>
          </a:solidFill>
          <a:ln w="12700">
            <a:solidFill>
              <a:schemeClr val="tx1"/>
            </a:solidFill>
            <a:miter lim="800000"/>
            <a:headEnd/>
            <a:tailEnd/>
          </a:ln>
          <a:effectLst/>
        </p:spPr>
        <p:txBody>
          <a:bodyPr wrap="none" anchor="ctr"/>
          <a:lstStyle/>
          <a:p>
            <a:endParaRPr lang="en-US"/>
          </a:p>
        </p:txBody>
      </p:sp>
      <p:sp>
        <p:nvSpPr>
          <p:cNvPr id="58389" name="Rectangle 21"/>
          <p:cNvSpPr>
            <a:spLocks noChangeArrowheads="1"/>
          </p:cNvSpPr>
          <p:nvPr/>
        </p:nvSpPr>
        <p:spPr bwMode="auto">
          <a:xfrm>
            <a:off x="5238751" y="3619500"/>
            <a:ext cx="327025" cy="180975"/>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8390" name="Rectangle 22"/>
          <p:cNvSpPr>
            <a:spLocks noChangeArrowheads="1"/>
          </p:cNvSpPr>
          <p:nvPr/>
        </p:nvSpPr>
        <p:spPr bwMode="auto">
          <a:xfrm>
            <a:off x="4883151" y="3619500"/>
            <a:ext cx="327025" cy="180975"/>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8391" name="Rectangle 23"/>
          <p:cNvSpPr>
            <a:spLocks noChangeArrowheads="1"/>
          </p:cNvSpPr>
          <p:nvPr/>
        </p:nvSpPr>
        <p:spPr bwMode="auto">
          <a:xfrm>
            <a:off x="4527551" y="3619500"/>
            <a:ext cx="327025" cy="180975"/>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8392" name="Rectangle 24"/>
          <p:cNvSpPr>
            <a:spLocks noChangeArrowheads="1"/>
          </p:cNvSpPr>
          <p:nvPr/>
        </p:nvSpPr>
        <p:spPr bwMode="auto">
          <a:xfrm>
            <a:off x="4171951" y="3619500"/>
            <a:ext cx="327025" cy="180975"/>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8393" name="Rectangle 25"/>
          <p:cNvSpPr>
            <a:spLocks noChangeArrowheads="1"/>
          </p:cNvSpPr>
          <p:nvPr/>
        </p:nvSpPr>
        <p:spPr bwMode="auto">
          <a:xfrm>
            <a:off x="5141914" y="2077641"/>
            <a:ext cx="2080699" cy="366767"/>
          </a:xfrm>
          <a:prstGeom prst="rect">
            <a:avLst/>
          </a:prstGeom>
          <a:noFill/>
          <a:ln w="12700">
            <a:noFill/>
            <a:miter lim="800000"/>
            <a:headEnd/>
            <a:tailEnd/>
          </a:ln>
          <a:effectLst/>
        </p:spPr>
        <p:txBody>
          <a:bodyPr wrap="none" lIns="90488" tIns="44450" rIns="90488" bIns="44450">
            <a:spAutoFit/>
          </a:bodyPr>
          <a:lstStyle/>
          <a:p>
            <a:pPr eaLnBrk="0" hangingPunct="0"/>
            <a:r>
              <a:rPr lang="en-US" sz="1800"/>
              <a:t>Wasted bandwidth</a:t>
            </a:r>
          </a:p>
        </p:txBody>
      </p:sp>
      <p:sp>
        <p:nvSpPr>
          <p:cNvPr id="58394" name="Line 26"/>
          <p:cNvSpPr>
            <a:spLocks noChangeShapeType="1"/>
          </p:cNvSpPr>
          <p:nvPr/>
        </p:nvSpPr>
        <p:spPr bwMode="auto">
          <a:xfrm flipH="1">
            <a:off x="5040313" y="2347913"/>
            <a:ext cx="520700" cy="651272"/>
          </a:xfrm>
          <a:prstGeom prst="line">
            <a:avLst/>
          </a:prstGeom>
          <a:noFill/>
          <a:ln w="12700">
            <a:solidFill>
              <a:schemeClr val="tx1"/>
            </a:solidFill>
            <a:round/>
            <a:headEnd/>
            <a:tailEnd type="triangle" w="med" len="med"/>
          </a:ln>
          <a:effectLst/>
        </p:spPr>
        <p:txBody>
          <a:bodyPr wrap="none" anchor="ctr"/>
          <a:lstStyle/>
          <a:p>
            <a:endParaRPr lang="en-US"/>
          </a:p>
        </p:txBody>
      </p:sp>
      <p:sp>
        <p:nvSpPr>
          <p:cNvPr id="58395" name="Line 27"/>
          <p:cNvSpPr>
            <a:spLocks noChangeShapeType="1"/>
          </p:cNvSpPr>
          <p:nvPr/>
        </p:nvSpPr>
        <p:spPr bwMode="auto">
          <a:xfrm flipH="1">
            <a:off x="5751513" y="2361010"/>
            <a:ext cx="165100" cy="638175"/>
          </a:xfrm>
          <a:prstGeom prst="line">
            <a:avLst/>
          </a:prstGeom>
          <a:noFill/>
          <a:ln w="12700">
            <a:solidFill>
              <a:schemeClr val="tx1"/>
            </a:solidFill>
            <a:round/>
            <a:headEnd/>
            <a:tailEnd type="triangle" w="med" len="med"/>
          </a:ln>
          <a:effectLst/>
        </p:spPr>
        <p:txBody>
          <a:bodyPr wrap="none" anchor="ctr"/>
          <a:lstStyle/>
          <a:p>
            <a:endParaRPr lang="en-US"/>
          </a:p>
        </p:txBody>
      </p:sp>
      <p:sp>
        <p:nvSpPr>
          <p:cNvPr id="58396" name="Line 28"/>
          <p:cNvSpPr>
            <a:spLocks noChangeShapeType="1"/>
          </p:cNvSpPr>
          <p:nvPr/>
        </p:nvSpPr>
        <p:spPr bwMode="auto">
          <a:xfrm>
            <a:off x="6237289" y="2372916"/>
            <a:ext cx="581025" cy="626269"/>
          </a:xfrm>
          <a:prstGeom prst="line">
            <a:avLst/>
          </a:prstGeom>
          <a:noFill/>
          <a:ln w="12700">
            <a:solidFill>
              <a:schemeClr val="tx1"/>
            </a:solidFill>
            <a:round/>
            <a:headEnd/>
            <a:tailEnd type="triangle" w="med" len="med"/>
          </a:ln>
          <a:effectLst/>
        </p:spPr>
        <p:txBody>
          <a:bodyPr wrap="none" anchor="ctr"/>
          <a:lstStyle/>
          <a:p>
            <a:endParaRPr lang="en-US"/>
          </a:p>
        </p:txBody>
      </p:sp>
      <p:sp>
        <p:nvSpPr>
          <p:cNvPr id="58397" name="Line 29"/>
          <p:cNvSpPr>
            <a:spLocks noChangeShapeType="1"/>
          </p:cNvSpPr>
          <p:nvPr/>
        </p:nvSpPr>
        <p:spPr bwMode="auto">
          <a:xfrm>
            <a:off x="6508750" y="2361010"/>
            <a:ext cx="647700" cy="638175"/>
          </a:xfrm>
          <a:prstGeom prst="line">
            <a:avLst/>
          </a:prstGeom>
          <a:noFill/>
          <a:ln w="12700">
            <a:solidFill>
              <a:schemeClr val="tx1"/>
            </a:solidFill>
            <a:round/>
            <a:headEnd/>
            <a:tailEnd type="triangle" w="med" len="med"/>
          </a:ln>
          <a:effectLst/>
        </p:spPr>
        <p:txBody>
          <a:bodyPr wrap="none" anchor="ctr"/>
          <a:lstStyle/>
          <a:p>
            <a:endParaRPr lang="en-US"/>
          </a:p>
        </p:txBody>
      </p:sp>
      <p:sp>
        <p:nvSpPr>
          <p:cNvPr id="58398" name="Line 30"/>
          <p:cNvSpPr>
            <a:spLocks noChangeShapeType="1"/>
          </p:cNvSpPr>
          <p:nvPr/>
        </p:nvSpPr>
        <p:spPr bwMode="auto">
          <a:xfrm>
            <a:off x="6780213" y="2372916"/>
            <a:ext cx="698500" cy="626269"/>
          </a:xfrm>
          <a:prstGeom prst="line">
            <a:avLst/>
          </a:prstGeom>
          <a:noFill/>
          <a:ln w="12700">
            <a:solidFill>
              <a:schemeClr val="tx1"/>
            </a:solidFill>
            <a:round/>
            <a:headEnd/>
            <a:tailEnd type="triangle" w="med" len="med"/>
          </a:ln>
          <a:effectLst/>
        </p:spPr>
        <p:txBody>
          <a:bodyPr wrap="none" anchor="ctr"/>
          <a:lstStyle/>
          <a:p>
            <a:endParaRPr lang="en-US"/>
          </a:p>
        </p:txBody>
      </p:sp>
      <p:sp>
        <p:nvSpPr>
          <p:cNvPr id="58399" name="Rectangle 31"/>
          <p:cNvSpPr>
            <a:spLocks noChangeArrowheads="1"/>
          </p:cNvSpPr>
          <p:nvPr/>
        </p:nvSpPr>
        <p:spPr bwMode="auto">
          <a:xfrm>
            <a:off x="6627814" y="3034903"/>
            <a:ext cx="327025" cy="180975"/>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8400" name="Rectangle 32"/>
          <p:cNvSpPr>
            <a:spLocks noChangeArrowheads="1"/>
          </p:cNvSpPr>
          <p:nvPr/>
        </p:nvSpPr>
        <p:spPr bwMode="auto">
          <a:xfrm>
            <a:off x="6272214" y="3034903"/>
            <a:ext cx="327025" cy="180975"/>
          </a:xfrm>
          <a:prstGeom prst="rect">
            <a:avLst/>
          </a:prstGeom>
          <a:solidFill>
            <a:srgbClr val="F0F0F0"/>
          </a:solidFill>
          <a:ln w="12700">
            <a:solidFill>
              <a:schemeClr val="tx1"/>
            </a:solidFill>
            <a:miter lim="800000"/>
            <a:headEnd/>
            <a:tailEnd/>
          </a:ln>
          <a:effectLst/>
        </p:spPr>
        <p:txBody>
          <a:bodyPr wrap="none" anchor="ctr"/>
          <a:lstStyle/>
          <a:p>
            <a:endParaRPr lang="en-US"/>
          </a:p>
        </p:txBody>
      </p:sp>
      <p:sp>
        <p:nvSpPr>
          <p:cNvPr id="58401" name="Rectangle 33"/>
          <p:cNvSpPr>
            <a:spLocks noChangeArrowheads="1"/>
          </p:cNvSpPr>
          <p:nvPr/>
        </p:nvSpPr>
        <p:spPr bwMode="auto">
          <a:xfrm>
            <a:off x="5916614" y="3034903"/>
            <a:ext cx="327025" cy="180975"/>
          </a:xfrm>
          <a:prstGeom prst="rect">
            <a:avLst/>
          </a:prstGeom>
          <a:solidFill>
            <a:schemeClr val="tx1"/>
          </a:solidFill>
          <a:ln w="12700">
            <a:solidFill>
              <a:schemeClr val="tx1"/>
            </a:solidFill>
            <a:miter lim="800000"/>
            <a:headEnd/>
            <a:tailEnd/>
          </a:ln>
          <a:effectLst/>
        </p:spPr>
        <p:txBody>
          <a:bodyPr wrap="none" anchor="ctr"/>
          <a:lstStyle/>
          <a:p>
            <a:endParaRPr lang="en-US"/>
          </a:p>
        </p:txBody>
      </p:sp>
      <p:sp>
        <p:nvSpPr>
          <p:cNvPr id="58402" name="Rectangle 34"/>
          <p:cNvSpPr>
            <a:spLocks noChangeArrowheads="1"/>
          </p:cNvSpPr>
          <p:nvPr/>
        </p:nvSpPr>
        <p:spPr bwMode="auto">
          <a:xfrm>
            <a:off x="5561014" y="3034903"/>
            <a:ext cx="327025" cy="180975"/>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8403" name="Rectangle 35"/>
          <p:cNvSpPr>
            <a:spLocks noChangeArrowheads="1"/>
          </p:cNvSpPr>
          <p:nvPr/>
        </p:nvSpPr>
        <p:spPr bwMode="auto">
          <a:xfrm>
            <a:off x="8050214" y="3034903"/>
            <a:ext cx="327025" cy="180975"/>
          </a:xfrm>
          <a:prstGeom prst="rect">
            <a:avLst/>
          </a:prstGeom>
          <a:solidFill>
            <a:schemeClr val="bg2"/>
          </a:solidFill>
          <a:ln w="12700">
            <a:solidFill>
              <a:schemeClr val="tx1"/>
            </a:solidFill>
            <a:miter lim="800000"/>
            <a:headEnd/>
            <a:tailEnd/>
          </a:ln>
          <a:effectLst/>
        </p:spPr>
        <p:txBody>
          <a:bodyPr wrap="none" anchor="ctr"/>
          <a:lstStyle/>
          <a:p>
            <a:endParaRPr lang="en-US"/>
          </a:p>
        </p:txBody>
      </p:sp>
      <p:sp>
        <p:nvSpPr>
          <p:cNvPr id="58404" name="Rectangle 36"/>
          <p:cNvSpPr>
            <a:spLocks noChangeArrowheads="1"/>
          </p:cNvSpPr>
          <p:nvPr/>
        </p:nvSpPr>
        <p:spPr bwMode="auto">
          <a:xfrm>
            <a:off x="7694614" y="3034903"/>
            <a:ext cx="327025" cy="180975"/>
          </a:xfrm>
          <a:prstGeom prst="rect">
            <a:avLst/>
          </a:prstGeom>
          <a:solidFill>
            <a:srgbClr val="F0F0F0"/>
          </a:solidFill>
          <a:ln w="12700">
            <a:solidFill>
              <a:schemeClr val="tx1"/>
            </a:solidFill>
            <a:miter lim="800000"/>
            <a:headEnd/>
            <a:tailEnd/>
          </a:ln>
          <a:effectLst/>
        </p:spPr>
        <p:txBody>
          <a:bodyPr wrap="none" anchor="ctr"/>
          <a:lstStyle/>
          <a:p>
            <a:endParaRPr lang="en-US"/>
          </a:p>
        </p:txBody>
      </p:sp>
      <p:sp>
        <p:nvSpPr>
          <p:cNvPr id="58405" name="Rectangle 37"/>
          <p:cNvSpPr>
            <a:spLocks noChangeArrowheads="1"/>
          </p:cNvSpPr>
          <p:nvPr/>
        </p:nvSpPr>
        <p:spPr bwMode="auto">
          <a:xfrm>
            <a:off x="7339014" y="3034903"/>
            <a:ext cx="327025" cy="180975"/>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8406" name="Rectangle 38"/>
          <p:cNvSpPr>
            <a:spLocks noChangeArrowheads="1"/>
          </p:cNvSpPr>
          <p:nvPr/>
        </p:nvSpPr>
        <p:spPr bwMode="auto">
          <a:xfrm>
            <a:off x="6983414" y="3034903"/>
            <a:ext cx="327025" cy="180975"/>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8407" name="Rectangle 39"/>
          <p:cNvSpPr>
            <a:spLocks noChangeArrowheads="1"/>
          </p:cNvSpPr>
          <p:nvPr/>
        </p:nvSpPr>
        <p:spPr bwMode="auto">
          <a:xfrm>
            <a:off x="5205414" y="3034903"/>
            <a:ext cx="327025" cy="180975"/>
          </a:xfrm>
          <a:prstGeom prst="rect">
            <a:avLst/>
          </a:prstGeom>
          <a:solidFill>
            <a:schemeClr val="bg2"/>
          </a:solidFill>
          <a:ln w="12700">
            <a:solidFill>
              <a:schemeClr val="tx1"/>
            </a:solidFill>
            <a:miter lim="800000"/>
            <a:headEnd/>
            <a:tailEnd/>
          </a:ln>
          <a:effectLst/>
        </p:spPr>
        <p:txBody>
          <a:bodyPr wrap="none" anchor="ctr"/>
          <a:lstStyle/>
          <a:p>
            <a:endParaRPr lang="en-US"/>
          </a:p>
        </p:txBody>
      </p:sp>
      <p:sp>
        <p:nvSpPr>
          <p:cNvPr id="58408" name="Rectangle 40"/>
          <p:cNvSpPr>
            <a:spLocks noChangeArrowheads="1"/>
          </p:cNvSpPr>
          <p:nvPr/>
        </p:nvSpPr>
        <p:spPr bwMode="auto">
          <a:xfrm>
            <a:off x="4849814" y="3034903"/>
            <a:ext cx="327025" cy="180975"/>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8409" name="Rectangle 41"/>
          <p:cNvSpPr>
            <a:spLocks noChangeArrowheads="1"/>
          </p:cNvSpPr>
          <p:nvPr/>
        </p:nvSpPr>
        <p:spPr bwMode="auto">
          <a:xfrm>
            <a:off x="4494214" y="3034903"/>
            <a:ext cx="327025" cy="180975"/>
          </a:xfrm>
          <a:prstGeom prst="rect">
            <a:avLst/>
          </a:prstGeom>
          <a:solidFill>
            <a:schemeClr val="tx1"/>
          </a:solidFill>
          <a:ln w="12700">
            <a:solidFill>
              <a:schemeClr val="tx1"/>
            </a:solidFill>
            <a:miter lim="800000"/>
            <a:headEnd/>
            <a:tailEnd/>
          </a:ln>
          <a:effectLst/>
        </p:spPr>
        <p:txBody>
          <a:bodyPr wrap="none" anchor="ctr"/>
          <a:lstStyle/>
          <a:p>
            <a:endParaRPr lang="en-US"/>
          </a:p>
        </p:txBody>
      </p:sp>
      <p:sp>
        <p:nvSpPr>
          <p:cNvPr id="58410" name="Rectangle 42"/>
          <p:cNvSpPr>
            <a:spLocks noChangeArrowheads="1"/>
          </p:cNvSpPr>
          <p:nvPr/>
        </p:nvSpPr>
        <p:spPr bwMode="auto">
          <a:xfrm>
            <a:off x="4138614" y="3034903"/>
            <a:ext cx="327025" cy="180975"/>
          </a:xfrm>
          <a:prstGeom prst="rect">
            <a:avLst/>
          </a:prstGeom>
          <a:solidFill>
            <a:schemeClr val="folHlink"/>
          </a:solidFill>
          <a:ln w="12700">
            <a:solidFill>
              <a:schemeClr val="tx1"/>
            </a:solidFill>
            <a:miter lim="800000"/>
            <a:headEnd/>
            <a:tailEnd/>
          </a:ln>
          <a:effectLst/>
        </p:spPr>
        <p:txBody>
          <a:bodyPr wrap="none" anchor="ctr"/>
          <a:lstStyle/>
          <a:p>
            <a:endParaRPr lang="en-US"/>
          </a:p>
        </p:txBody>
      </p:sp>
      <p:sp>
        <p:nvSpPr>
          <p:cNvPr id="58411" name="Rectangle 43"/>
          <p:cNvSpPr>
            <a:spLocks noChangeArrowheads="1"/>
          </p:cNvSpPr>
          <p:nvPr/>
        </p:nvSpPr>
        <p:spPr bwMode="auto">
          <a:xfrm>
            <a:off x="3481389" y="3569494"/>
            <a:ext cx="615554" cy="335989"/>
          </a:xfrm>
          <a:prstGeom prst="rect">
            <a:avLst/>
          </a:prstGeom>
          <a:noFill/>
          <a:ln w="12700">
            <a:noFill/>
            <a:miter lim="800000"/>
            <a:headEnd/>
            <a:tailEnd/>
          </a:ln>
          <a:effectLst/>
        </p:spPr>
        <p:txBody>
          <a:bodyPr wrap="none" lIns="90488" tIns="44450" rIns="90488" bIns="44450">
            <a:spAutoFit/>
          </a:bodyPr>
          <a:lstStyle/>
          <a:p>
            <a:pPr eaLnBrk="0" hangingPunct="0"/>
            <a:r>
              <a:rPr lang="en-US" sz="1600"/>
              <a:t>ATM</a:t>
            </a:r>
          </a:p>
        </p:txBody>
      </p:sp>
      <p:sp>
        <p:nvSpPr>
          <p:cNvPr id="58412" name="Rectangle 44"/>
          <p:cNvSpPr>
            <a:spLocks noChangeArrowheads="1"/>
          </p:cNvSpPr>
          <p:nvPr/>
        </p:nvSpPr>
        <p:spPr bwMode="auto">
          <a:xfrm>
            <a:off x="3465514" y="2984898"/>
            <a:ext cx="626776" cy="335989"/>
          </a:xfrm>
          <a:prstGeom prst="rect">
            <a:avLst/>
          </a:prstGeom>
          <a:noFill/>
          <a:ln w="12700">
            <a:noFill/>
            <a:miter lim="800000"/>
            <a:headEnd/>
            <a:tailEnd/>
          </a:ln>
          <a:effectLst/>
        </p:spPr>
        <p:txBody>
          <a:bodyPr wrap="none" lIns="90488" tIns="44450" rIns="90488" bIns="44450">
            <a:spAutoFit/>
          </a:bodyPr>
          <a:lstStyle/>
          <a:p>
            <a:pPr eaLnBrk="0" hangingPunct="0"/>
            <a:r>
              <a:rPr lang="en-US" sz="1600"/>
              <a:t>TDM</a:t>
            </a:r>
          </a:p>
        </p:txBody>
      </p:sp>
      <p:sp>
        <p:nvSpPr>
          <p:cNvPr id="58413" name="Rectangle 45"/>
          <p:cNvSpPr>
            <a:spLocks noChangeArrowheads="1"/>
          </p:cNvSpPr>
          <p:nvPr/>
        </p:nvSpPr>
        <p:spPr bwMode="auto">
          <a:xfrm>
            <a:off x="4143375" y="3238501"/>
            <a:ext cx="4780156" cy="335989"/>
          </a:xfrm>
          <a:prstGeom prst="rect">
            <a:avLst/>
          </a:prstGeom>
          <a:noFill/>
          <a:ln w="12700">
            <a:noFill/>
            <a:miter lim="800000"/>
            <a:headEnd/>
            <a:tailEnd/>
          </a:ln>
          <a:effectLst/>
        </p:spPr>
        <p:txBody>
          <a:bodyPr wrap="none" lIns="90488" tIns="44450" rIns="90488" bIns="44450">
            <a:spAutoFit/>
          </a:bodyPr>
          <a:lstStyle/>
          <a:p>
            <a:pPr eaLnBrk="0" hangingPunct="0"/>
            <a:r>
              <a:rPr lang="en-US" sz="1600"/>
              <a:t>4      3     2     1     4     3     2     1     4     3     2     1</a:t>
            </a:r>
          </a:p>
        </p:txBody>
      </p:sp>
      <p:sp>
        <p:nvSpPr>
          <p:cNvPr id="58414" name="Rectangle 46"/>
          <p:cNvSpPr>
            <a:spLocks noChangeArrowheads="1"/>
          </p:cNvSpPr>
          <p:nvPr/>
        </p:nvSpPr>
        <p:spPr bwMode="auto">
          <a:xfrm>
            <a:off x="5972176" y="3796904"/>
            <a:ext cx="2768388" cy="335989"/>
          </a:xfrm>
          <a:prstGeom prst="rect">
            <a:avLst/>
          </a:prstGeom>
          <a:noFill/>
          <a:ln w="12700">
            <a:noFill/>
            <a:miter lim="800000"/>
            <a:headEnd/>
            <a:tailEnd/>
          </a:ln>
          <a:effectLst/>
        </p:spPr>
        <p:txBody>
          <a:bodyPr wrap="none" lIns="90488" tIns="44450" rIns="90488" bIns="44450">
            <a:spAutoFit/>
          </a:bodyPr>
          <a:lstStyle/>
          <a:p>
            <a:pPr eaLnBrk="0" hangingPunct="0"/>
            <a:r>
              <a:rPr lang="en-US" sz="1600"/>
              <a:t>4      3    1      3     2     2     1</a:t>
            </a:r>
          </a:p>
        </p:txBody>
      </p:sp>
      <p:sp>
        <p:nvSpPr>
          <p:cNvPr id="58415" name="Rectangle 47"/>
          <p:cNvSpPr>
            <a:spLocks noChangeArrowheads="1"/>
          </p:cNvSpPr>
          <p:nvPr/>
        </p:nvSpPr>
        <p:spPr bwMode="auto">
          <a:xfrm>
            <a:off x="203201" y="1176338"/>
            <a:ext cx="817563" cy="705321"/>
          </a:xfrm>
          <a:prstGeom prst="rect">
            <a:avLst/>
          </a:prstGeom>
          <a:noFill/>
          <a:ln w="25400">
            <a:noFill/>
            <a:miter lim="800000"/>
            <a:headEnd/>
            <a:tailEnd/>
          </a:ln>
          <a:effectLst/>
        </p:spPr>
        <p:txBody>
          <a:bodyPr lIns="90488" tIns="44450" rIns="90488" bIns="44450">
            <a:spAutoFit/>
          </a:bodyPr>
          <a:lstStyle/>
          <a:p>
            <a:pPr eaLnBrk="0" hangingPunct="0"/>
            <a:r>
              <a:rPr lang="en-US" sz="2000"/>
              <a:t>Voice</a:t>
            </a:r>
          </a:p>
        </p:txBody>
      </p:sp>
      <p:sp>
        <p:nvSpPr>
          <p:cNvPr id="58416" name="Rectangle 48"/>
          <p:cNvSpPr>
            <a:spLocks noChangeArrowheads="1"/>
          </p:cNvSpPr>
          <p:nvPr/>
        </p:nvSpPr>
        <p:spPr bwMode="auto">
          <a:xfrm>
            <a:off x="203201" y="1519237"/>
            <a:ext cx="1044575" cy="1013098"/>
          </a:xfrm>
          <a:prstGeom prst="rect">
            <a:avLst/>
          </a:prstGeom>
          <a:noFill/>
          <a:ln w="25400">
            <a:noFill/>
            <a:miter lim="800000"/>
            <a:headEnd/>
            <a:tailEnd/>
          </a:ln>
          <a:effectLst/>
        </p:spPr>
        <p:txBody>
          <a:bodyPr lIns="90488" tIns="44450" rIns="90488" bIns="44450">
            <a:spAutoFit/>
          </a:bodyPr>
          <a:lstStyle/>
          <a:p>
            <a:pPr eaLnBrk="0" hangingPunct="0"/>
            <a:r>
              <a:rPr lang="en-US" sz="2000"/>
              <a:t>Data packets</a:t>
            </a:r>
          </a:p>
        </p:txBody>
      </p:sp>
      <p:sp>
        <p:nvSpPr>
          <p:cNvPr id="58417" name="Rectangle 49"/>
          <p:cNvSpPr>
            <a:spLocks noChangeArrowheads="1"/>
          </p:cNvSpPr>
          <p:nvPr/>
        </p:nvSpPr>
        <p:spPr bwMode="auto">
          <a:xfrm>
            <a:off x="203200" y="2205038"/>
            <a:ext cx="985838" cy="705321"/>
          </a:xfrm>
          <a:prstGeom prst="rect">
            <a:avLst/>
          </a:prstGeom>
          <a:noFill/>
          <a:ln w="25400">
            <a:noFill/>
            <a:miter lim="800000"/>
            <a:headEnd/>
            <a:tailEnd/>
          </a:ln>
          <a:effectLst/>
        </p:spPr>
        <p:txBody>
          <a:bodyPr lIns="90488" tIns="44450" rIns="90488" bIns="44450">
            <a:spAutoFit/>
          </a:bodyPr>
          <a:lstStyle/>
          <a:p>
            <a:pPr eaLnBrk="0" hangingPunct="0"/>
            <a:r>
              <a:rPr lang="en-US" sz="2000"/>
              <a:t>Images</a:t>
            </a:r>
          </a:p>
        </p:txBody>
      </p:sp>
      <p:sp>
        <p:nvSpPr>
          <p:cNvPr id="58418" name="Line 50"/>
          <p:cNvSpPr>
            <a:spLocks noChangeShapeType="1"/>
          </p:cNvSpPr>
          <p:nvPr/>
        </p:nvSpPr>
        <p:spPr bwMode="auto">
          <a:xfrm>
            <a:off x="1230313" y="1777604"/>
            <a:ext cx="1841500" cy="0"/>
          </a:xfrm>
          <a:prstGeom prst="line">
            <a:avLst/>
          </a:prstGeom>
          <a:noFill/>
          <a:ln w="12700">
            <a:solidFill>
              <a:schemeClr val="tx1"/>
            </a:solidFill>
            <a:round/>
            <a:headEnd/>
            <a:tailEnd/>
          </a:ln>
          <a:effectLst/>
        </p:spPr>
        <p:txBody>
          <a:bodyPr wrap="none" anchor="ctr"/>
          <a:lstStyle/>
          <a:p>
            <a:endParaRPr lang="en-US"/>
          </a:p>
        </p:txBody>
      </p:sp>
      <p:sp>
        <p:nvSpPr>
          <p:cNvPr id="58419" name="Line 51"/>
          <p:cNvSpPr>
            <a:spLocks noChangeShapeType="1"/>
          </p:cNvSpPr>
          <p:nvPr/>
        </p:nvSpPr>
        <p:spPr bwMode="auto">
          <a:xfrm>
            <a:off x="1192213" y="2101454"/>
            <a:ext cx="1841500" cy="0"/>
          </a:xfrm>
          <a:prstGeom prst="line">
            <a:avLst/>
          </a:prstGeom>
          <a:noFill/>
          <a:ln w="12700">
            <a:solidFill>
              <a:schemeClr val="tx1"/>
            </a:solidFill>
            <a:round/>
            <a:headEnd/>
            <a:tailEnd/>
          </a:ln>
          <a:effectLst/>
        </p:spPr>
        <p:txBody>
          <a:bodyPr wrap="none" anchor="ctr"/>
          <a:lstStyle/>
          <a:p>
            <a:endParaRPr lang="en-US"/>
          </a:p>
        </p:txBody>
      </p:sp>
      <p:sp>
        <p:nvSpPr>
          <p:cNvPr id="58420" name="Line 52"/>
          <p:cNvSpPr>
            <a:spLocks noChangeShapeType="1"/>
          </p:cNvSpPr>
          <p:nvPr/>
        </p:nvSpPr>
        <p:spPr bwMode="auto">
          <a:xfrm>
            <a:off x="1204913" y="2444354"/>
            <a:ext cx="1841500" cy="0"/>
          </a:xfrm>
          <a:prstGeom prst="line">
            <a:avLst/>
          </a:prstGeom>
          <a:noFill/>
          <a:ln w="12700">
            <a:solidFill>
              <a:schemeClr val="tx1"/>
            </a:solidFill>
            <a:round/>
            <a:headEnd/>
            <a:tailEnd/>
          </a:ln>
          <a:effectLst/>
        </p:spPr>
        <p:txBody>
          <a:bodyPr wrap="none" anchor="ctr"/>
          <a:lstStyle/>
          <a:p>
            <a:endParaRPr lang="en-US"/>
          </a:p>
        </p:txBody>
      </p:sp>
      <p:sp>
        <p:nvSpPr>
          <p:cNvPr id="62" name="TextBox 61">
            <a:extLst>
              <a:ext uri="{FF2B5EF4-FFF2-40B4-BE49-F238E27FC236}">
                <a16:creationId xmlns:a16="http://schemas.microsoft.com/office/drawing/2014/main" xmlns="" id="{F9359D1A-7F6E-40E6-8942-6DC20507CD2A}"/>
              </a:ext>
            </a:extLst>
          </p:cNvPr>
          <p:cNvSpPr txBox="1"/>
          <p:nvPr/>
        </p:nvSpPr>
        <p:spPr>
          <a:xfrm>
            <a:off x="506980" y="4667846"/>
            <a:ext cx="8106795" cy="400110"/>
          </a:xfrm>
          <a:prstGeom prst="rect">
            <a:avLst/>
          </a:prstGeom>
          <a:noFill/>
        </p:spPr>
        <p:txBody>
          <a:bodyPr wrap="square" rtlCol="0">
            <a:spAutoFit/>
          </a:bodyPr>
          <a:lstStyle/>
          <a:p>
            <a:r>
              <a:rPr lang="en-IN" sz="1000" dirty="0">
                <a:solidFill>
                  <a:schemeClr val="bg2"/>
                </a:solidFill>
                <a:latin typeface="Cambria" panose="02040503050406030204" pitchFamily="18" charset="0"/>
                <a:ea typeface="Cambria" panose="02040503050406030204" pitchFamily="18" charset="0"/>
              </a:rPr>
              <a:t>Source: </a:t>
            </a:r>
            <a:r>
              <a:rPr lang="en-US" sz="1000" dirty="0">
                <a:solidFill>
                  <a:schemeClr val="bg2"/>
                </a:solidFill>
              </a:rPr>
              <a:t>Leon-Garcia &amp; </a:t>
            </a:r>
            <a:r>
              <a:rPr lang="en-US" sz="1000" dirty="0" err="1">
                <a:solidFill>
                  <a:schemeClr val="bg2"/>
                </a:solidFill>
              </a:rPr>
              <a:t>Widjaja</a:t>
            </a:r>
            <a:r>
              <a:rPr lang="en-US" sz="1000" dirty="0">
                <a:solidFill>
                  <a:schemeClr val="bg2"/>
                </a:solidFill>
              </a:rPr>
              <a:t>:  Communication Networks Copyright ©2000 The McGraw Hill Companies</a:t>
            </a:r>
          </a:p>
          <a:p>
            <a:endParaRPr lang="en-IN" sz="1000" dirty="0">
              <a:solidFill>
                <a:schemeClr val="bg2"/>
              </a:solidFill>
              <a:latin typeface="Cambria" panose="02040503050406030204" pitchFamily="18" charset="0"/>
              <a:ea typeface="Cambria" panose="02040503050406030204" pitchFamily="18" charset="0"/>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5"/>
          <p:cNvSpPr>
            <a:spLocks noGrp="1"/>
          </p:cNvSpPr>
          <p:nvPr>
            <p:ph type="sldNum" idx="12"/>
          </p:nvPr>
        </p:nvSpPr>
        <p:spPr/>
        <p:txBody>
          <a:bodyPr/>
          <a:lstStyle/>
          <a:p>
            <a:fld id="{8F7CB08D-B523-4CD1-A6B4-BD90E8004A19}" type="slidenum">
              <a:rPr lang="en-US"/>
              <a:pPr/>
              <a:t>87</a:t>
            </a:fld>
            <a:endParaRPr lang="en-US"/>
          </a:p>
        </p:txBody>
      </p:sp>
      <p:sp>
        <p:nvSpPr>
          <p:cNvPr id="19458" name="Rectangle 2"/>
          <p:cNvSpPr>
            <a:spLocks noGrp="1" noChangeArrowheads="1"/>
          </p:cNvSpPr>
          <p:nvPr>
            <p:ph type="title" idx="4294967295"/>
          </p:nvPr>
        </p:nvSpPr>
        <p:spPr>
          <a:xfrm>
            <a:off x="427037" y="217759"/>
            <a:ext cx="8521700" cy="707231"/>
          </a:xfrm>
        </p:spPr>
        <p:txBody>
          <a:bodyPr/>
          <a:lstStyle/>
          <a:p>
            <a:r>
              <a:rPr lang="en-US" sz="3200" dirty="0">
                <a:latin typeface="Cambria" panose="02040503050406030204" pitchFamily="18" charset="0"/>
                <a:ea typeface="Cambria" panose="02040503050406030204" pitchFamily="18" charset="0"/>
              </a:rPr>
              <a:t>ATM</a:t>
            </a:r>
          </a:p>
        </p:txBody>
      </p:sp>
      <p:sp>
        <p:nvSpPr>
          <p:cNvPr id="19459" name="Rectangle 3"/>
          <p:cNvSpPr>
            <a:spLocks noGrp="1" noChangeArrowheads="1"/>
          </p:cNvSpPr>
          <p:nvPr>
            <p:ph type="body" idx="4294967295"/>
          </p:nvPr>
        </p:nvSpPr>
        <p:spPr>
          <a:xfrm>
            <a:off x="490538" y="872014"/>
            <a:ext cx="8521700" cy="3302794"/>
          </a:xfrm>
        </p:spPr>
        <p:txBody>
          <a:bodyPr/>
          <a:lstStyle/>
          <a:p>
            <a:pPr>
              <a:lnSpc>
                <a:spcPct val="150000"/>
              </a:lnSpc>
            </a:pPr>
            <a:r>
              <a:rPr lang="en-US" sz="1400" dirty="0">
                <a:latin typeface="Cambria" panose="02040503050406030204" pitchFamily="18" charset="0"/>
                <a:ea typeface="Cambria" panose="02040503050406030204" pitchFamily="18" charset="0"/>
              </a:rPr>
              <a:t>ATM  standard (defined by CCITT) is widely accepted by common carriers as mode of operation for communication – particularly BISDN.</a:t>
            </a:r>
          </a:p>
          <a:p>
            <a:pPr marL="114300" indent="0">
              <a:lnSpc>
                <a:spcPct val="150000"/>
              </a:lnSpc>
              <a:buNone/>
            </a:pPr>
            <a:endParaRPr lang="en-US" sz="1400" dirty="0">
              <a:latin typeface="Cambria" panose="02040503050406030204" pitchFamily="18" charset="0"/>
              <a:ea typeface="Cambria" panose="02040503050406030204" pitchFamily="18" charset="0"/>
            </a:endParaRPr>
          </a:p>
          <a:p>
            <a:pPr>
              <a:lnSpc>
                <a:spcPct val="150000"/>
              </a:lnSpc>
            </a:pPr>
            <a:r>
              <a:rPr lang="en-US" sz="1400" dirty="0">
                <a:latin typeface="Cambria" panose="02040503050406030204" pitchFamily="18" charset="0"/>
                <a:ea typeface="Cambria" panose="02040503050406030204" pitchFamily="18" charset="0"/>
              </a:rPr>
              <a:t>ATM is a form of </a:t>
            </a:r>
            <a:r>
              <a:rPr lang="en-US" sz="1400" u="sng" dirty="0">
                <a:latin typeface="Cambria" panose="02040503050406030204" pitchFamily="18" charset="0"/>
                <a:ea typeface="Cambria" panose="02040503050406030204" pitchFamily="18" charset="0"/>
              </a:rPr>
              <a:t>cell switching</a:t>
            </a:r>
            <a:r>
              <a:rPr lang="en-US" sz="1400" dirty="0">
                <a:latin typeface="Cambria" panose="02040503050406030204" pitchFamily="18" charset="0"/>
                <a:ea typeface="Cambria" panose="02040503050406030204" pitchFamily="18" charset="0"/>
              </a:rPr>
              <a:t> using small fixed-sized packets. </a:t>
            </a:r>
          </a:p>
        </p:txBody>
      </p:sp>
      <p:sp>
        <p:nvSpPr>
          <p:cNvPr id="19460" name="Rectangle 4"/>
          <p:cNvSpPr>
            <a:spLocks noChangeArrowheads="1"/>
          </p:cNvSpPr>
          <p:nvPr/>
        </p:nvSpPr>
        <p:spPr bwMode="auto">
          <a:xfrm>
            <a:off x="674689" y="3780235"/>
            <a:ext cx="7723187" cy="610790"/>
          </a:xfrm>
          <a:prstGeom prst="rect">
            <a:avLst/>
          </a:prstGeom>
          <a:noFill/>
          <a:ln w="19050">
            <a:solidFill>
              <a:srgbClr val="000000"/>
            </a:solidFill>
            <a:miter lim="800000"/>
            <a:headEnd/>
            <a:tailEnd/>
          </a:ln>
          <a:effectLst/>
        </p:spPr>
        <p:txBody>
          <a:bodyPr/>
          <a:lstStyle/>
          <a:p>
            <a:endParaRPr lang="en-US"/>
          </a:p>
        </p:txBody>
      </p:sp>
      <p:sp>
        <p:nvSpPr>
          <p:cNvPr id="19461" name="Rectangle 5"/>
          <p:cNvSpPr>
            <a:spLocks noChangeArrowheads="1"/>
          </p:cNvSpPr>
          <p:nvPr/>
        </p:nvSpPr>
        <p:spPr bwMode="auto">
          <a:xfrm>
            <a:off x="1066801" y="3946923"/>
            <a:ext cx="1039813" cy="276999"/>
          </a:xfrm>
          <a:prstGeom prst="rect">
            <a:avLst/>
          </a:prstGeom>
          <a:noFill/>
          <a:ln w="9525">
            <a:noFill/>
            <a:miter lim="800000"/>
            <a:headEnd/>
            <a:tailEnd/>
          </a:ln>
        </p:spPr>
        <p:txBody>
          <a:bodyPr lIns="0" tIns="0" rIns="0" bIns="0">
            <a:spAutoFit/>
          </a:bodyPr>
          <a:lstStyle/>
          <a:p>
            <a:pPr eaLnBrk="0" hangingPunct="0"/>
            <a:r>
              <a:rPr lang="en-US" sz="1800"/>
              <a:t>Header</a:t>
            </a:r>
          </a:p>
        </p:txBody>
      </p:sp>
      <p:sp>
        <p:nvSpPr>
          <p:cNvPr id="19462" name="Line 6"/>
          <p:cNvSpPr>
            <a:spLocks noChangeShapeType="1"/>
          </p:cNvSpPr>
          <p:nvPr/>
        </p:nvSpPr>
        <p:spPr bwMode="auto">
          <a:xfrm>
            <a:off x="2438400" y="3771900"/>
            <a:ext cx="0" cy="628650"/>
          </a:xfrm>
          <a:prstGeom prst="line">
            <a:avLst/>
          </a:prstGeom>
          <a:noFill/>
          <a:ln w="19050">
            <a:solidFill>
              <a:srgbClr val="000000"/>
            </a:solidFill>
            <a:round/>
            <a:headEnd/>
            <a:tailEnd/>
          </a:ln>
          <a:effectLst/>
        </p:spPr>
        <p:txBody>
          <a:bodyPr/>
          <a:lstStyle/>
          <a:p>
            <a:endParaRPr lang="en-US"/>
          </a:p>
        </p:txBody>
      </p:sp>
      <p:sp>
        <p:nvSpPr>
          <p:cNvPr id="19463" name="Rectangle 7"/>
          <p:cNvSpPr>
            <a:spLocks noChangeArrowheads="1"/>
          </p:cNvSpPr>
          <p:nvPr/>
        </p:nvSpPr>
        <p:spPr bwMode="auto">
          <a:xfrm>
            <a:off x="4751388" y="3961210"/>
            <a:ext cx="1304925" cy="276999"/>
          </a:xfrm>
          <a:prstGeom prst="rect">
            <a:avLst/>
          </a:prstGeom>
          <a:noFill/>
          <a:ln w="9525">
            <a:noFill/>
            <a:miter lim="800000"/>
            <a:headEnd/>
            <a:tailEnd/>
          </a:ln>
        </p:spPr>
        <p:txBody>
          <a:bodyPr lIns="0" tIns="0" rIns="0" bIns="0">
            <a:spAutoFit/>
          </a:bodyPr>
          <a:lstStyle/>
          <a:p>
            <a:pPr eaLnBrk="0" hangingPunct="0"/>
            <a:r>
              <a:rPr lang="en-US" sz="1800"/>
              <a:t>Payload</a:t>
            </a:r>
          </a:p>
        </p:txBody>
      </p:sp>
      <p:sp>
        <p:nvSpPr>
          <p:cNvPr id="19464" name="Rectangle 8"/>
          <p:cNvSpPr>
            <a:spLocks noChangeArrowheads="1"/>
          </p:cNvSpPr>
          <p:nvPr/>
        </p:nvSpPr>
        <p:spPr bwMode="auto">
          <a:xfrm>
            <a:off x="1157288" y="3413523"/>
            <a:ext cx="1039812" cy="276999"/>
          </a:xfrm>
          <a:prstGeom prst="rect">
            <a:avLst/>
          </a:prstGeom>
          <a:noFill/>
          <a:ln w="9525">
            <a:noFill/>
            <a:miter lim="800000"/>
            <a:headEnd/>
            <a:tailEnd/>
          </a:ln>
        </p:spPr>
        <p:txBody>
          <a:bodyPr lIns="0" tIns="0" rIns="0" bIns="0">
            <a:spAutoFit/>
          </a:bodyPr>
          <a:lstStyle/>
          <a:p>
            <a:pPr eaLnBrk="0" hangingPunct="0"/>
            <a:r>
              <a:rPr lang="en-US" sz="1800" dirty="0"/>
              <a:t>5 Bytes</a:t>
            </a:r>
          </a:p>
        </p:txBody>
      </p:sp>
      <p:sp>
        <p:nvSpPr>
          <p:cNvPr id="19465" name="Rectangle 9"/>
          <p:cNvSpPr>
            <a:spLocks noChangeArrowheads="1"/>
          </p:cNvSpPr>
          <p:nvPr/>
        </p:nvSpPr>
        <p:spPr bwMode="auto">
          <a:xfrm>
            <a:off x="4554538" y="3400425"/>
            <a:ext cx="1039812" cy="276999"/>
          </a:xfrm>
          <a:prstGeom prst="rect">
            <a:avLst/>
          </a:prstGeom>
          <a:noFill/>
          <a:ln w="9525">
            <a:noFill/>
            <a:miter lim="800000"/>
            <a:headEnd/>
            <a:tailEnd/>
          </a:ln>
        </p:spPr>
        <p:txBody>
          <a:bodyPr lIns="0" tIns="0" rIns="0" bIns="0">
            <a:spAutoFit/>
          </a:bodyPr>
          <a:lstStyle/>
          <a:p>
            <a:pPr eaLnBrk="0" hangingPunct="0"/>
            <a:r>
              <a:rPr lang="en-US" sz="1800"/>
              <a:t>48 Bytes</a:t>
            </a:r>
          </a:p>
        </p:txBody>
      </p:sp>
      <p:sp>
        <p:nvSpPr>
          <p:cNvPr id="19466" name="Line 10"/>
          <p:cNvSpPr>
            <a:spLocks noChangeShapeType="1"/>
          </p:cNvSpPr>
          <p:nvPr/>
        </p:nvSpPr>
        <p:spPr bwMode="auto">
          <a:xfrm>
            <a:off x="2057400" y="3531394"/>
            <a:ext cx="398462"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19467" name="Line 11"/>
          <p:cNvSpPr>
            <a:spLocks noChangeShapeType="1"/>
          </p:cNvSpPr>
          <p:nvPr/>
        </p:nvSpPr>
        <p:spPr bwMode="auto">
          <a:xfrm flipH="1">
            <a:off x="682626" y="3531394"/>
            <a:ext cx="398463"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19468" name="Line 12"/>
          <p:cNvSpPr>
            <a:spLocks noChangeShapeType="1"/>
          </p:cNvSpPr>
          <p:nvPr/>
        </p:nvSpPr>
        <p:spPr bwMode="auto">
          <a:xfrm flipH="1" flipV="1">
            <a:off x="2462213" y="3545681"/>
            <a:ext cx="2012950"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19469" name="Line 13"/>
          <p:cNvSpPr>
            <a:spLocks noChangeShapeType="1"/>
          </p:cNvSpPr>
          <p:nvPr/>
        </p:nvSpPr>
        <p:spPr bwMode="auto">
          <a:xfrm flipH="1" flipV="1">
            <a:off x="5603875" y="3532585"/>
            <a:ext cx="2760663" cy="0"/>
          </a:xfrm>
          <a:prstGeom prst="line">
            <a:avLst/>
          </a:prstGeom>
          <a:noFill/>
          <a:ln w="9525">
            <a:solidFill>
              <a:schemeClr val="tx1"/>
            </a:solidFill>
            <a:round/>
            <a:headEnd type="triangle" w="med" len="med"/>
            <a:tailEnd/>
          </a:ln>
          <a:effectLst/>
        </p:spPr>
        <p:txBody>
          <a:bodyPr wrap="none" anchor="ctr"/>
          <a:lstStyle/>
          <a:p>
            <a:endParaRPr lang="en-US"/>
          </a:p>
        </p:txBody>
      </p:sp>
      <p:sp>
        <p:nvSpPr>
          <p:cNvPr id="19471" name="Rectangle 15"/>
          <p:cNvSpPr>
            <a:spLocks noChangeArrowheads="1"/>
          </p:cNvSpPr>
          <p:nvPr/>
        </p:nvSpPr>
        <p:spPr bwMode="auto">
          <a:xfrm>
            <a:off x="2057400" y="2743200"/>
            <a:ext cx="5105400" cy="457200"/>
          </a:xfrm>
          <a:prstGeom prst="rect">
            <a:avLst/>
          </a:prstGeom>
          <a:solidFill>
            <a:schemeClr val="hlink"/>
          </a:solidFill>
          <a:ln w="9525">
            <a:solidFill>
              <a:schemeClr val="tx1"/>
            </a:solidFill>
            <a:miter lim="800000"/>
            <a:headEnd/>
            <a:tailEnd/>
          </a:ln>
          <a:effectLst/>
        </p:spPr>
        <p:txBody>
          <a:bodyPr wrap="none" anchor="ctr"/>
          <a:lstStyle/>
          <a:p>
            <a:pPr algn="ctr"/>
            <a:r>
              <a:rPr lang="en-US"/>
              <a:t>Basic ATM Cell Format</a:t>
            </a:r>
          </a:p>
        </p:txBody>
      </p:sp>
      <p:sp>
        <p:nvSpPr>
          <p:cNvPr id="20" name="TextBox 19">
            <a:extLst>
              <a:ext uri="{FF2B5EF4-FFF2-40B4-BE49-F238E27FC236}">
                <a16:creationId xmlns:a16="http://schemas.microsoft.com/office/drawing/2014/main" xmlns="" id="{D3FB7DF4-F273-45B9-B1E1-AAE0B3BE07CF}"/>
              </a:ext>
            </a:extLst>
          </p:cNvPr>
          <p:cNvSpPr txBox="1"/>
          <p:nvPr/>
        </p:nvSpPr>
        <p:spPr>
          <a:xfrm>
            <a:off x="506980" y="4667846"/>
            <a:ext cx="8106795" cy="400110"/>
          </a:xfrm>
          <a:prstGeom prst="rect">
            <a:avLst/>
          </a:prstGeom>
          <a:noFill/>
        </p:spPr>
        <p:txBody>
          <a:bodyPr wrap="square" rtlCol="0">
            <a:spAutoFit/>
          </a:bodyPr>
          <a:lstStyle/>
          <a:p>
            <a:r>
              <a:rPr lang="en-IN" sz="1000" dirty="0">
                <a:solidFill>
                  <a:schemeClr val="bg2"/>
                </a:solidFill>
                <a:latin typeface="Cambria" panose="02040503050406030204" pitchFamily="18" charset="0"/>
                <a:ea typeface="Cambria" panose="02040503050406030204" pitchFamily="18" charset="0"/>
              </a:rPr>
              <a:t>Source: </a:t>
            </a:r>
            <a:r>
              <a:rPr lang="en-US" sz="1000" dirty="0">
                <a:solidFill>
                  <a:schemeClr val="bg2"/>
                </a:solidFill>
              </a:rPr>
              <a:t>Leon-Garcia &amp; </a:t>
            </a:r>
            <a:r>
              <a:rPr lang="en-US" sz="1000" dirty="0" err="1">
                <a:solidFill>
                  <a:schemeClr val="bg2"/>
                </a:solidFill>
              </a:rPr>
              <a:t>Widjaja</a:t>
            </a:r>
            <a:r>
              <a:rPr lang="en-US" sz="1000" dirty="0">
                <a:solidFill>
                  <a:schemeClr val="bg2"/>
                </a:solidFill>
              </a:rPr>
              <a:t>:  Communication Networks Copyright ©2000 The McGraw Hill Companies</a:t>
            </a:r>
          </a:p>
          <a:p>
            <a:endParaRPr lang="en-IN" sz="1000" dirty="0">
              <a:solidFill>
                <a:schemeClr val="bg2"/>
              </a:solidFill>
              <a:latin typeface="Cambria" panose="02040503050406030204" pitchFamily="18" charset="0"/>
              <a:ea typeface="Cambria" panose="02040503050406030204" pitchFamily="18" charset="0"/>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4A8193C3-A44F-445D-A6B9-EE91F13772BA}" type="slidenum">
              <a:rPr lang="en-US"/>
              <a:pPr/>
              <a:t>88</a:t>
            </a:fld>
            <a:endParaRPr lang="en-US"/>
          </a:p>
        </p:txBody>
      </p:sp>
      <p:sp>
        <p:nvSpPr>
          <p:cNvPr id="20482" name="Rectangle 2"/>
          <p:cNvSpPr>
            <a:spLocks noGrp="1" noChangeArrowheads="1"/>
          </p:cNvSpPr>
          <p:nvPr>
            <p:ph type="title" idx="4294967295"/>
          </p:nvPr>
        </p:nvSpPr>
        <p:spPr>
          <a:xfrm>
            <a:off x="762000" y="220266"/>
            <a:ext cx="8521700" cy="707231"/>
          </a:xfrm>
        </p:spPr>
        <p:txBody>
          <a:bodyPr>
            <a:normAutofit fontScale="90000"/>
          </a:bodyPr>
          <a:lstStyle/>
          <a:p>
            <a:r>
              <a:rPr lang="en-US" sz="3600" dirty="0">
                <a:latin typeface="Cambria" panose="02040503050406030204" pitchFamily="18" charset="0"/>
                <a:ea typeface="Cambria" panose="02040503050406030204" pitchFamily="18" charset="0"/>
              </a:rPr>
              <a:t>ATM Conceptual Model</a:t>
            </a:r>
            <a:br>
              <a:rPr lang="en-US" sz="3600" dirty="0">
                <a:latin typeface="Cambria" panose="02040503050406030204" pitchFamily="18" charset="0"/>
                <a:ea typeface="Cambria" panose="02040503050406030204" pitchFamily="18" charset="0"/>
              </a:rPr>
            </a:br>
            <a:r>
              <a:rPr lang="en-US" sz="3600" dirty="0">
                <a:latin typeface="Cambria" panose="02040503050406030204" pitchFamily="18" charset="0"/>
                <a:ea typeface="Cambria" panose="02040503050406030204" pitchFamily="18" charset="0"/>
              </a:rPr>
              <a:t>Assumptions </a:t>
            </a:r>
          </a:p>
        </p:txBody>
      </p:sp>
      <p:sp>
        <p:nvSpPr>
          <p:cNvPr id="20483" name="Rectangle 3"/>
          <p:cNvSpPr>
            <a:spLocks noGrp="1" noChangeArrowheads="1"/>
          </p:cNvSpPr>
          <p:nvPr>
            <p:ph type="body" idx="4294967295"/>
          </p:nvPr>
        </p:nvSpPr>
        <p:spPr>
          <a:xfrm>
            <a:off x="838200" y="1428750"/>
            <a:ext cx="8521700" cy="3302794"/>
          </a:xfrm>
        </p:spPr>
        <p:txBody>
          <a:bodyPr/>
          <a:lstStyle/>
          <a:p>
            <a:pPr marL="609600" indent="-609600">
              <a:lnSpc>
                <a:spcPct val="150000"/>
              </a:lnSpc>
              <a:buFontTx/>
              <a:buAutoNum type="arabicPeriod"/>
            </a:pPr>
            <a:r>
              <a:rPr lang="en-US" sz="1400" dirty="0">
                <a:latin typeface="Cambria" panose="02040503050406030204" pitchFamily="18" charset="0"/>
                <a:ea typeface="Cambria" panose="02040503050406030204" pitchFamily="18" charset="0"/>
              </a:rPr>
              <a:t>ATM network will be organized as a </a:t>
            </a:r>
            <a:r>
              <a:rPr lang="en-US" sz="1400" dirty="0">
                <a:solidFill>
                  <a:srgbClr val="666699"/>
                </a:solidFill>
                <a:latin typeface="Cambria" panose="02040503050406030204" pitchFamily="18" charset="0"/>
                <a:ea typeface="Cambria" panose="02040503050406030204" pitchFamily="18" charset="0"/>
              </a:rPr>
              <a:t>hierarchy</a:t>
            </a:r>
            <a:r>
              <a:rPr lang="en-US" sz="1400" dirty="0">
                <a:latin typeface="Cambria" panose="02040503050406030204" pitchFamily="18" charset="0"/>
                <a:ea typeface="Cambria" panose="02040503050406030204" pitchFamily="18" charset="0"/>
              </a:rPr>
              <a:t>.</a:t>
            </a:r>
          </a:p>
          <a:p>
            <a:pPr marL="1371600" lvl="2" indent="-457200">
              <a:lnSpc>
                <a:spcPct val="150000"/>
              </a:lnSpc>
              <a:buFontTx/>
              <a:buNone/>
            </a:pPr>
            <a:r>
              <a:rPr lang="en-US" dirty="0">
                <a:latin typeface="Cambria" panose="02040503050406030204" pitchFamily="18" charset="0"/>
                <a:ea typeface="Cambria" panose="02040503050406030204" pitchFamily="18" charset="0"/>
              </a:rPr>
              <a:t>User’s equipment connects to networks via a </a:t>
            </a:r>
            <a:r>
              <a:rPr lang="en-US" b="1" dirty="0">
                <a:solidFill>
                  <a:srgbClr val="FF0000"/>
                </a:solidFill>
                <a:latin typeface="Cambria" panose="02040503050406030204" pitchFamily="18" charset="0"/>
                <a:ea typeface="Cambria" panose="02040503050406030204" pitchFamily="18" charset="0"/>
              </a:rPr>
              <a:t>UNI </a:t>
            </a:r>
            <a:r>
              <a:rPr lang="en-US" dirty="0">
                <a:latin typeface="Cambria" panose="02040503050406030204" pitchFamily="18" charset="0"/>
                <a:ea typeface="Cambria" panose="02040503050406030204" pitchFamily="18" charset="0"/>
              </a:rPr>
              <a:t>(User-Network Interface).</a:t>
            </a:r>
          </a:p>
          <a:p>
            <a:pPr marL="1371600" lvl="2" indent="-457200">
              <a:lnSpc>
                <a:spcPct val="150000"/>
              </a:lnSpc>
              <a:buFontTx/>
              <a:buNone/>
            </a:pPr>
            <a:r>
              <a:rPr lang="en-US" dirty="0">
                <a:latin typeface="Cambria" panose="02040503050406030204" pitchFamily="18" charset="0"/>
                <a:ea typeface="Cambria" panose="02040503050406030204" pitchFamily="18" charset="0"/>
              </a:rPr>
              <a:t>Connections between provided networks are made through </a:t>
            </a:r>
            <a:r>
              <a:rPr lang="en-US" b="1" dirty="0">
                <a:solidFill>
                  <a:srgbClr val="006600"/>
                </a:solidFill>
                <a:latin typeface="Cambria" panose="02040503050406030204" pitchFamily="18" charset="0"/>
                <a:ea typeface="Cambria" panose="02040503050406030204" pitchFamily="18" charset="0"/>
              </a:rPr>
              <a:t>NNI</a:t>
            </a:r>
            <a:r>
              <a:rPr lang="en-US" dirty="0">
                <a:latin typeface="Cambria" panose="02040503050406030204" pitchFamily="18" charset="0"/>
                <a:ea typeface="Cambria" panose="02040503050406030204" pitchFamily="18" charset="0"/>
              </a:rPr>
              <a:t> (Network-Network Interface).</a:t>
            </a:r>
          </a:p>
          <a:p>
            <a:pPr marL="609600" indent="-609600">
              <a:lnSpc>
                <a:spcPct val="150000"/>
              </a:lnSpc>
              <a:buFontTx/>
              <a:buAutoNum type="arabicPeriod"/>
            </a:pPr>
            <a:r>
              <a:rPr lang="en-US" sz="1400" dirty="0">
                <a:latin typeface="Cambria" panose="02040503050406030204" pitchFamily="18" charset="0"/>
                <a:ea typeface="Cambria" panose="02040503050406030204" pitchFamily="18" charset="0"/>
              </a:rPr>
              <a:t>ATM will be </a:t>
            </a:r>
            <a:r>
              <a:rPr lang="en-US" sz="1400" dirty="0">
                <a:solidFill>
                  <a:srgbClr val="666699"/>
                </a:solidFill>
                <a:latin typeface="Cambria" panose="02040503050406030204" pitchFamily="18" charset="0"/>
                <a:ea typeface="Cambria" panose="02040503050406030204" pitchFamily="18" charset="0"/>
              </a:rPr>
              <a:t>connection-oriented</a:t>
            </a:r>
            <a:r>
              <a:rPr lang="en-US" sz="1400" dirty="0">
                <a:latin typeface="Cambria" panose="02040503050406030204" pitchFamily="18" charset="0"/>
                <a:ea typeface="Cambria" panose="02040503050406030204" pitchFamily="18" charset="0"/>
              </a:rPr>
              <a:t>.</a:t>
            </a:r>
          </a:p>
          <a:p>
            <a:pPr marL="990600" lvl="1" indent="-533400">
              <a:lnSpc>
                <a:spcPct val="150000"/>
              </a:lnSpc>
              <a:buFontTx/>
              <a:buNone/>
            </a:pPr>
            <a:r>
              <a:rPr lang="en-US" dirty="0">
                <a:latin typeface="Cambria" panose="02040503050406030204" pitchFamily="18" charset="0"/>
                <a:ea typeface="Cambria" panose="02040503050406030204" pitchFamily="18" charset="0"/>
              </a:rPr>
              <a:t>	A connection </a:t>
            </a:r>
            <a:r>
              <a:rPr lang="en-US" dirty="0">
                <a:solidFill>
                  <a:srgbClr val="666699"/>
                </a:solidFill>
                <a:latin typeface="Cambria" panose="02040503050406030204" pitchFamily="18" charset="0"/>
                <a:ea typeface="Cambria" panose="02040503050406030204" pitchFamily="18" charset="0"/>
              </a:rPr>
              <a:t>(an ATM channel)</a:t>
            </a:r>
            <a:r>
              <a:rPr lang="en-US" i="1" dirty="0">
                <a:solidFill>
                  <a:srgbClr val="666699"/>
                </a:solidFill>
                <a:latin typeface="Cambria" panose="02040503050406030204" pitchFamily="18" charset="0"/>
                <a:ea typeface="Cambria" panose="02040503050406030204" pitchFamily="18" charset="0"/>
              </a:rPr>
              <a:t> </a:t>
            </a:r>
            <a:r>
              <a:rPr lang="en-US" dirty="0">
                <a:latin typeface="Cambria" panose="02040503050406030204" pitchFamily="18" charset="0"/>
                <a:ea typeface="Cambria" panose="02040503050406030204" pitchFamily="18" charset="0"/>
              </a:rPr>
              <a:t>must be established before any cells are sent.</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lide Number Placeholder 3"/>
          <p:cNvSpPr>
            <a:spLocks noGrp="1"/>
          </p:cNvSpPr>
          <p:nvPr>
            <p:ph type="sldNum" idx="12"/>
          </p:nvPr>
        </p:nvSpPr>
        <p:spPr/>
        <p:txBody>
          <a:bodyPr/>
          <a:lstStyle/>
          <a:p>
            <a:fld id="{B43FFA31-A686-4B00-8298-C6B3779ACB4D}" type="slidenum">
              <a:rPr lang="en-US"/>
              <a:pPr/>
              <a:t>89</a:t>
            </a:fld>
            <a:endParaRPr lang="en-US"/>
          </a:p>
        </p:txBody>
      </p:sp>
      <p:sp>
        <p:nvSpPr>
          <p:cNvPr id="103426" name="Line 2"/>
          <p:cNvSpPr>
            <a:spLocks noChangeShapeType="1"/>
          </p:cNvSpPr>
          <p:nvPr/>
        </p:nvSpPr>
        <p:spPr bwMode="auto">
          <a:xfrm>
            <a:off x="1871664" y="832248"/>
            <a:ext cx="1260475" cy="1190"/>
          </a:xfrm>
          <a:prstGeom prst="line">
            <a:avLst/>
          </a:prstGeom>
          <a:noFill/>
          <a:ln w="19050">
            <a:solidFill>
              <a:srgbClr val="000000"/>
            </a:solidFill>
            <a:round/>
            <a:headEnd/>
            <a:tailEnd/>
          </a:ln>
          <a:effectLst/>
        </p:spPr>
        <p:txBody>
          <a:bodyPr/>
          <a:lstStyle/>
          <a:p>
            <a:endParaRPr lang="en-US"/>
          </a:p>
        </p:txBody>
      </p:sp>
      <p:sp>
        <p:nvSpPr>
          <p:cNvPr id="103427" name="Line 3"/>
          <p:cNvSpPr>
            <a:spLocks noChangeShapeType="1"/>
          </p:cNvSpPr>
          <p:nvPr/>
        </p:nvSpPr>
        <p:spPr bwMode="auto">
          <a:xfrm flipH="1">
            <a:off x="3144839" y="984648"/>
            <a:ext cx="109537" cy="421481"/>
          </a:xfrm>
          <a:prstGeom prst="line">
            <a:avLst/>
          </a:prstGeom>
          <a:noFill/>
          <a:ln w="19050">
            <a:solidFill>
              <a:srgbClr val="000000"/>
            </a:solidFill>
            <a:round/>
            <a:headEnd/>
            <a:tailEnd/>
          </a:ln>
          <a:effectLst/>
        </p:spPr>
        <p:txBody>
          <a:bodyPr/>
          <a:lstStyle/>
          <a:p>
            <a:endParaRPr lang="en-US"/>
          </a:p>
        </p:txBody>
      </p:sp>
      <p:sp>
        <p:nvSpPr>
          <p:cNvPr id="103428" name="Line 4"/>
          <p:cNvSpPr>
            <a:spLocks noChangeShapeType="1"/>
          </p:cNvSpPr>
          <p:nvPr/>
        </p:nvSpPr>
        <p:spPr bwMode="auto">
          <a:xfrm>
            <a:off x="3057525" y="1603773"/>
            <a:ext cx="850900" cy="369094"/>
          </a:xfrm>
          <a:prstGeom prst="line">
            <a:avLst/>
          </a:prstGeom>
          <a:noFill/>
          <a:ln w="19050">
            <a:solidFill>
              <a:srgbClr val="000000"/>
            </a:solidFill>
            <a:round/>
            <a:headEnd/>
            <a:tailEnd/>
          </a:ln>
          <a:effectLst/>
        </p:spPr>
        <p:txBody>
          <a:bodyPr/>
          <a:lstStyle/>
          <a:p>
            <a:endParaRPr lang="en-US"/>
          </a:p>
        </p:txBody>
      </p:sp>
      <p:sp>
        <p:nvSpPr>
          <p:cNvPr id="103429" name="Line 5"/>
          <p:cNvSpPr>
            <a:spLocks noChangeShapeType="1"/>
          </p:cNvSpPr>
          <p:nvPr/>
        </p:nvSpPr>
        <p:spPr bwMode="auto">
          <a:xfrm>
            <a:off x="1827214" y="937023"/>
            <a:ext cx="1081087" cy="539353"/>
          </a:xfrm>
          <a:prstGeom prst="line">
            <a:avLst/>
          </a:prstGeom>
          <a:noFill/>
          <a:ln w="19050">
            <a:solidFill>
              <a:srgbClr val="000000"/>
            </a:solidFill>
            <a:round/>
            <a:headEnd/>
            <a:tailEnd/>
          </a:ln>
          <a:effectLst/>
        </p:spPr>
        <p:txBody>
          <a:bodyPr/>
          <a:lstStyle/>
          <a:p>
            <a:endParaRPr lang="en-US"/>
          </a:p>
        </p:txBody>
      </p:sp>
      <p:sp>
        <p:nvSpPr>
          <p:cNvPr id="103430" name="Rectangle 6"/>
          <p:cNvSpPr>
            <a:spLocks noChangeArrowheads="1"/>
          </p:cNvSpPr>
          <p:nvPr/>
        </p:nvSpPr>
        <p:spPr bwMode="auto">
          <a:xfrm>
            <a:off x="1514475" y="763191"/>
            <a:ext cx="346350" cy="303536"/>
          </a:xfrm>
          <a:prstGeom prst="rect">
            <a:avLst/>
          </a:prstGeom>
          <a:solidFill>
            <a:schemeClr val="bg1"/>
          </a:solidFill>
          <a:ln w="15875">
            <a:solidFill>
              <a:schemeClr val="tx1"/>
            </a:solidFill>
            <a:miter lim="800000"/>
            <a:headEnd/>
            <a:tailEnd/>
          </a:ln>
        </p:spPr>
        <p:txBody>
          <a:bodyPr wrap="none" lIns="108000" tIns="36000" rIns="108000" bIns="36000">
            <a:spAutoFit/>
          </a:bodyPr>
          <a:lstStyle/>
          <a:p>
            <a:pPr eaLnBrk="0" hangingPunct="0"/>
            <a:r>
              <a:rPr lang="en-US" sz="1500" b="1">
                <a:solidFill>
                  <a:srgbClr val="000000"/>
                </a:solidFill>
              </a:rPr>
              <a:t>X</a:t>
            </a:r>
            <a:endParaRPr lang="en-US" sz="1800" b="1"/>
          </a:p>
        </p:txBody>
      </p:sp>
      <p:sp>
        <p:nvSpPr>
          <p:cNvPr id="103431" name="Line 7"/>
          <p:cNvSpPr>
            <a:spLocks noChangeShapeType="1"/>
          </p:cNvSpPr>
          <p:nvPr/>
        </p:nvSpPr>
        <p:spPr bwMode="auto">
          <a:xfrm rot="2118419" flipV="1">
            <a:off x="790575" y="706042"/>
            <a:ext cx="654050" cy="335756"/>
          </a:xfrm>
          <a:prstGeom prst="line">
            <a:avLst/>
          </a:prstGeom>
          <a:noFill/>
          <a:ln w="19050">
            <a:solidFill>
              <a:srgbClr val="000000"/>
            </a:solidFill>
            <a:round/>
            <a:headEnd/>
            <a:tailEnd/>
          </a:ln>
          <a:effectLst/>
        </p:spPr>
        <p:txBody>
          <a:bodyPr/>
          <a:lstStyle/>
          <a:p>
            <a:endParaRPr lang="en-US"/>
          </a:p>
        </p:txBody>
      </p:sp>
      <p:sp>
        <p:nvSpPr>
          <p:cNvPr id="103432" name="Rectangle 8"/>
          <p:cNvSpPr>
            <a:spLocks noChangeArrowheads="1"/>
          </p:cNvSpPr>
          <p:nvPr/>
        </p:nvSpPr>
        <p:spPr bwMode="auto">
          <a:xfrm>
            <a:off x="2897189" y="1375172"/>
            <a:ext cx="346350" cy="303536"/>
          </a:xfrm>
          <a:prstGeom prst="rect">
            <a:avLst/>
          </a:prstGeom>
          <a:solidFill>
            <a:schemeClr val="bg1"/>
          </a:solidFill>
          <a:ln w="15875">
            <a:solidFill>
              <a:schemeClr val="tx1"/>
            </a:solidFill>
            <a:miter lim="800000"/>
            <a:headEnd/>
            <a:tailEnd/>
          </a:ln>
        </p:spPr>
        <p:txBody>
          <a:bodyPr wrap="none" lIns="108000" tIns="36000" rIns="108000" bIns="36000">
            <a:spAutoFit/>
          </a:bodyPr>
          <a:lstStyle/>
          <a:p>
            <a:pPr eaLnBrk="0" hangingPunct="0"/>
            <a:r>
              <a:rPr lang="en-US" sz="1500" b="1">
                <a:solidFill>
                  <a:srgbClr val="000000"/>
                </a:solidFill>
              </a:rPr>
              <a:t>X</a:t>
            </a:r>
            <a:endParaRPr lang="en-US" sz="1800" b="1"/>
          </a:p>
        </p:txBody>
      </p:sp>
      <p:sp>
        <p:nvSpPr>
          <p:cNvPr id="103433" name="Rectangle 9"/>
          <p:cNvSpPr>
            <a:spLocks noChangeArrowheads="1"/>
          </p:cNvSpPr>
          <p:nvPr/>
        </p:nvSpPr>
        <p:spPr bwMode="auto">
          <a:xfrm>
            <a:off x="3144839" y="729854"/>
            <a:ext cx="346350" cy="303536"/>
          </a:xfrm>
          <a:prstGeom prst="rect">
            <a:avLst/>
          </a:prstGeom>
          <a:solidFill>
            <a:schemeClr val="bg1"/>
          </a:solidFill>
          <a:ln w="15875">
            <a:solidFill>
              <a:schemeClr val="tx1"/>
            </a:solidFill>
            <a:miter lim="800000"/>
            <a:headEnd/>
            <a:tailEnd/>
          </a:ln>
        </p:spPr>
        <p:txBody>
          <a:bodyPr wrap="none" lIns="108000" tIns="36000" rIns="108000" bIns="36000">
            <a:spAutoFit/>
          </a:bodyPr>
          <a:lstStyle/>
          <a:p>
            <a:pPr eaLnBrk="0" hangingPunct="0"/>
            <a:r>
              <a:rPr lang="en-US" sz="1500" b="1">
                <a:solidFill>
                  <a:srgbClr val="000000"/>
                </a:solidFill>
              </a:rPr>
              <a:t>X</a:t>
            </a:r>
            <a:endParaRPr lang="en-US" sz="1800" b="1"/>
          </a:p>
        </p:txBody>
      </p:sp>
      <p:sp>
        <p:nvSpPr>
          <p:cNvPr id="103434" name="Line 10"/>
          <p:cNvSpPr>
            <a:spLocks noChangeShapeType="1"/>
          </p:cNvSpPr>
          <p:nvPr/>
        </p:nvSpPr>
        <p:spPr bwMode="auto">
          <a:xfrm flipH="1">
            <a:off x="2219326" y="1148953"/>
            <a:ext cx="193675" cy="90488"/>
          </a:xfrm>
          <a:prstGeom prst="line">
            <a:avLst/>
          </a:prstGeom>
          <a:noFill/>
          <a:ln w="19050">
            <a:solidFill>
              <a:srgbClr val="000000"/>
            </a:solidFill>
            <a:round/>
            <a:headEnd/>
            <a:tailEnd/>
          </a:ln>
          <a:effectLst/>
        </p:spPr>
        <p:txBody>
          <a:bodyPr/>
          <a:lstStyle/>
          <a:p>
            <a:endParaRPr lang="en-US"/>
          </a:p>
        </p:txBody>
      </p:sp>
      <p:sp>
        <p:nvSpPr>
          <p:cNvPr id="103435" name="Line 11"/>
          <p:cNvSpPr>
            <a:spLocks noChangeShapeType="1"/>
          </p:cNvSpPr>
          <p:nvPr/>
        </p:nvSpPr>
        <p:spPr bwMode="auto">
          <a:xfrm>
            <a:off x="1085850" y="787004"/>
            <a:ext cx="0" cy="171450"/>
          </a:xfrm>
          <a:prstGeom prst="line">
            <a:avLst/>
          </a:prstGeom>
          <a:noFill/>
          <a:ln w="19050">
            <a:solidFill>
              <a:srgbClr val="000000"/>
            </a:solidFill>
            <a:round/>
            <a:headEnd/>
            <a:tailEnd/>
          </a:ln>
          <a:effectLst/>
        </p:spPr>
        <p:txBody>
          <a:bodyPr/>
          <a:lstStyle/>
          <a:p>
            <a:endParaRPr lang="en-US"/>
          </a:p>
        </p:txBody>
      </p:sp>
      <p:grpSp>
        <p:nvGrpSpPr>
          <p:cNvPr id="2" name="Group 12"/>
          <p:cNvGrpSpPr>
            <a:grpSpLocks/>
          </p:cNvGrpSpPr>
          <p:nvPr/>
        </p:nvGrpSpPr>
        <p:grpSpPr bwMode="auto">
          <a:xfrm>
            <a:off x="403225" y="757238"/>
            <a:ext cx="344488" cy="226219"/>
            <a:chOff x="3840" y="1279"/>
            <a:chExt cx="266" cy="310"/>
          </a:xfrm>
        </p:grpSpPr>
        <p:sp>
          <p:nvSpPr>
            <p:cNvPr id="103437" name="Freeform 13"/>
            <p:cNvSpPr>
              <a:spLocks/>
            </p:cNvSpPr>
            <p:nvPr/>
          </p:nvSpPr>
          <p:spPr bwMode="auto">
            <a:xfrm>
              <a:off x="3848" y="1548"/>
              <a:ext cx="206" cy="20"/>
            </a:xfrm>
            <a:custGeom>
              <a:avLst/>
              <a:gdLst/>
              <a:ahLst/>
              <a:cxnLst>
                <a:cxn ang="0">
                  <a:pos x="0" y="19"/>
                </a:cxn>
                <a:cxn ang="0">
                  <a:pos x="0" y="0"/>
                </a:cxn>
                <a:cxn ang="0">
                  <a:pos x="205" y="0"/>
                </a:cxn>
                <a:cxn ang="0">
                  <a:pos x="205" y="19"/>
                </a:cxn>
                <a:cxn ang="0">
                  <a:pos x="0" y="19"/>
                </a:cxn>
              </a:cxnLst>
              <a:rect l="0" t="0" r="r" b="b"/>
              <a:pathLst>
                <a:path w="206" h="20">
                  <a:moveTo>
                    <a:pt x="0" y="19"/>
                  </a:moveTo>
                  <a:lnTo>
                    <a:pt x="0" y="0"/>
                  </a:lnTo>
                  <a:lnTo>
                    <a:pt x="205" y="0"/>
                  </a:lnTo>
                  <a:lnTo>
                    <a:pt x="205" y="19"/>
                  </a:lnTo>
                  <a:lnTo>
                    <a:pt x="0" y="19"/>
                  </a:lnTo>
                </a:path>
              </a:pathLst>
            </a:custGeom>
            <a:solidFill>
              <a:srgbClr val="666666"/>
            </a:solidFill>
            <a:ln w="12700" cap="rnd" cmpd="sng">
              <a:solidFill>
                <a:srgbClr val="000000"/>
              </a:solidFill>
              <a:prstDash val="solid"/>
              <a:round/>
              <a:headEnd/>
              <a:tailEnd/>
            </a:ln>
            <a:effectLst/>
          </p:spPr>
          <p:txBody>
            <a:bodyPr/>
            <a:lstStyle/>
            <a:p>
              <a:endParaRPr lang="en-US"/>
            </a:p>
          </p:txBody>
        </p:sp>
        <p:sp>
          <p:nvSpPr>
            <p:cNvPr id="103438" name="Freeform 14"/>
            <p:cNvSpPr>
              <a:spLocks/>
            </p:cNvSpPr>
            <p:nvPr/>
          </p:nvSpPr>
          <p:spPr bwMode="auto">
            <a:xfrm>
              <a:off x="3840" y="1453"/>
              <a:ext cx="220" cy="34"/>
            </a:xfrm>
            <a:custGeom>
              <a:avLst/>
              <a:gdLst/>
              <a:ahLst/>
              <a:cxnLst>
                <a:cxn ang="0">
                  <a:pos x="189" y="0"/>
                </a:cxn>
                <a:cxn ang="0">
                  <a:pos x="219" y="33"/>
                </a:cxn>
                <a:cxn ang="0">
                  <a:pos x="0" y="33"/>
                </a:cxn>
                <a:cxn ang="0">
                  <a:pos x="29" y="0"/>
                </a:cxn>
                <a:cxn ang="0">
                  <a:pos x="189" y="0"/>
                </a:cxn>
              </a:cxnLst>
              <a:rect l="0" t="0" r="r" b="b"/>
              <a:pathLst>
                <a:path w="220" h="34">
                  <a:moveTo>
                    <a:pt x="189" y="0"/>
                  </a:moveTo>
                  <a:lnTo>
                    <a:pt x="219" y="33"/>
                  </a:lnTo>
                  <a:lnTo>
                    <a:pt x="0" y="33"/>
                  </a:lnTo>
                  <a:lnTo>
                    <a:pt x="29" y="0"/>
                  </a:lnTo>
                  <a:lnTo>
                    <a:pt x="189" y="0"/>
                  </a:lnTo>
                </a:path>
              </a:pathLst>
            </a:custGeom>
            <a:solidFill>
              <a:srgbClr val="EFEFD1"/>
            </a:solidFill>
            <a:ln w="12700" cap="rnd" cmpd="sng">
              <a:solidFill>
                <a:srgbClr val="000000"/>
              </a:solidFill>
              <a:prstDash val="solid"/>
              <a:round/>
              <a:headEnd/>
              <a:tailEnd/>
            </a:ln>
            <a:effectLst/>
          </p:spPr>
          <p:txBody>
            <a:bodyPr/>
            <a:lstStyle/>
            <a:p>
              <a:endParaRPr lang="en-US"/>
            </a:p>
          </p:txBody>
        </p:sp>
        <p:sp>
          <p:nvSpPr>
            <p:cNvPr id="103439" name="Freeform 15"/>
            <p:cNvSpPr>
              <a:spLocks/>
            </p:cNvSpPr>
            <p:nvPr/>
          </p:nvSpPr>
          <p:spPr bwMode="auto">
            <a:xfrm>
              <a:off x="3897" y="1449"/>
              <a:ext cx="104" cy="24"/>
            </a:xfrm>
            <a:custGeom>
              <a:avLst/>
              <a:gdLst/>
              <a:ahLst/>
              <a:cxnLst>
                <a:cxn ang="0">
                  <a:pos x="102" y="10"/>
                </a:cxn>
                <a:cxn ang="0">
                  <a:pos x="101" y="8"/>
                </a:cxn>
                <a:cxn ang="0">
                  <a:pos x="97" y="6"/>
                </a:cxn>
                <a:cxn ang="0">
                  <a:pos x="93" y="4"/>
                </a:cxn>
                <a:cxn ang="0">
                  <a:pos x="87" y="3"/>
                </a:cxn>
                <a:cxn ang="0">
                  <a:pos x="80" y="2"/>
                </a:cxn>
                <a:cxn ang="0">
                  <a:pos x="72" y="1"/>
                </a:cxn>
                <a:cxn ang="0">
                  <a:pos x="64" y="0"/>
                </a:cxn>
                <a:cxn ang="0">
                  <a:pos x="55" y="0"/>
                </a:cxn>
                <a:cxn ang="0">
                  <a:pos x="46" y="0"/>
                </a:cxn>
                <a:cxn ang="0">
                  <a:pos x="37" y="0"/>
                </a:cxn>
                <a:cxn ang="0">
                  <a:pos x="29" y="1"/>
                </a:cxn>
                <a:cxn ang="0">
                  <a:pos x="21" y="2"/>
                </a:cxn>
                <a:cxn ang="0">
                  <a:pos x="14" y="3"/>
                </a:cxn>
                <a:cxn ang="0">
                  <a:pos x="8" y="4"/>
                </a:cxn>
                <a:cxn ang="0">
                  <a:pos x="4" y="6"/>
                </a:cxn>
                <a:cxn ang="0">
                  <a:pos x="1" y="8"/>
                </a:cxn>
                <a:cxn ang="0">
                  <a:pos x="0" y="10"/>
                </a:cxn>
                <a:cxn ang="0">
                  <a:pos x="0" y="12"/>
                </a:cxn>
                <a:cxn ang="0">
                  <a:pos x="1" y="14"/>
                </a:cxn>
                <a:cxn ang="0">
                  <a:pos x="4" y="16"/>
                </a:cxn>
                <a:cxn ang="0">
                  <a:pos x="8" y="17"/>
                </a:cxn>
                <a:cxn ang="0">
                  <a:pos x="14" y="19"/>
                </a:cxn>
                <a:cxn ang="0">
                  <a:pos x="21" y="20"/>
                </a:cxn>
                <a:cxn ang="0">
                  <a:pos x="29" y="21"/>
                </a:cxn>
                <a:cxn ang="0">
                  <a:pos x="37" y="22"/>
                </a:cxn>
                <a:cxn ang="0">
                  <a:pos x="46" y="23"/>
                </a:cxn>
                <a:cxn ang="0">
                  <a:pos x="55" y="23"/>
                </a:cxn>
                <a:cxn ang="0">
                  <a:pos x="64" y="22"/>
                </a:cxn>
                <a:cxn ang="0">
                  <a:pos x="72" y="21"/>
                </a:cxn>
                <a:cxn ang="0">
                  <a:pos x="80" y="20"/>
                </a:cxn>
                <a:cxn ang="0">
                  <a:pos x="87" y="19"/>
                </a:cxn>
                <a:cxn ang="0">
                  <a:pos x="93" y="17"/>
                </a:cxn>
                <a:cxn ang="0">
                  <a:pos x="97" y="16"/>
                </a:cxn>
                <a:cxn ang="0">
                  <a:pos x="101" y="14"/>
                </a:cxn>
                <a:cxn ang="0">
                  <a:pos x="102" y="12"/>
                </a:cxn>
              </a:cxnLst>
              <a:rect l="0" t="0" r="r" b="b"/>
              <a:pathLst>
                <a:path w="104" h="24">
                  <a:moveTo>
                    <a:pt x="103" y="11"/>
                  </a:moveTo>
                  <a:lnTo>
                    <a:pt x="102" y="10"/>
                  </a:lnTo>
                  <a:lnTo>
                    <a:pt x="102" y="9"/>
                  </a:lnTo>
                  <a:lnTo>
                    <a:pt x="101" y="8"/>
                  </a:lnTo>
                  <a:lnTo>
                    <a:pt x="99" y="7"/>
                  </a:lnTo>
                  <a:lnTo>
                    <a:pt x="97" y="6"/>
                  </a:lnTo>
                  <a:lnTo>
                    <a:pt x="95" y="6"/>
                  </a:lnTo>
                  <a:lnTo>
                    <a:pt x="93" y="4"/>
                  </a:lnTo>
                  <a:lnTo>
                    <a:pt x="90" y="4"/>
                  </a:lnTo>
                  <a:lnTo>
                    <a:pt x="87" y="3"/>
                  </a:lnTo>
                  <a:lnTo>
                    <a:pt x="84" y="2"/>
                  </a:lnTo>
                  <a:lnTo>
                    <a:pt x="80" y="2"/>
                  </a:lnTo>
                  <a:lnTo>
                    <a:pt x="76" y="1"/>
                  </a:lnTo>
                  <a:lnTo>
                    <a:pt x="72" y="1"/>
                  </a:lnTo>
                  <a:lnTo>
                    <a:pt x="69" y="0"/>
                  </a:lnTo>
                  <a:lnTo>
                    <a:pt x="64" y="0"/>
                  </a:lnTo>
                  <a:lnTo>
                    <a:pt x="60" y="0"/>
                  </a:lnTo>
                  <a:lnTo>
                    <a:pt x="55" y="0"/>
                  </a:lnTo>
                  <a:lnTo>
                    <a:pt x="51" y="0"/>
                  </a:lnTo>
                  <a:lnTo>
                    <a:pt x="46" y="0"/>
                  </a:lnTo>
                  <a:lnTo>
                    <a:pt x="42" y="0"/>
                  </a:lnTo>
                  <a:lnTo>
                    <a:pt x="37" y="0"/>
                  </a:lnTo>
                  <a:lnTo>
                    <a:pt x="33" y="0"/>
                  </a:lnTo>
                  <a:lnTo>
                    <a:pt x="29" y="1"/>
                  </a:lnTo>
                  <a:lnTo>
                    <a:pt x="25" y="1"/>
                  </a:lnTo>
                  <a:lnTo>
                    <a:pt x="21" y="2"/>
                  </a:lnTo>
                  <a:lnTo>
                    <a:pt x="17" y="2"/>
                  </a:lnTo>
                  <a:lnTo>
                    <a:pt x="14" y="3"/>
                  </a:lnTo>
                  <a:lnTo>
                    <a:pt x="12" y="4"/>
                  </a:lnTo>
                  <a:lnTo>
                    <a:pt x="8" y="4"/>
                  </a:lnTo>
                  <a:lnTo>
                    <a:pt x="6" y="6"/>
                  </a:lnTo>
                  <a:lnTo>
                    <a:pt x="4" y="6"/>
                  </a:lnTo>
                  <a:lnTo>
                    <a:pt x="3" y="7"/>
                  </a:lnTo>
                  <a:lnTo>
                    <a:pt x="1" y="8"/>
                  </a:lnTo>
                  <a:lnTo>
                    <a:pt x="0" y="9"/>
                  </a:lnTo>
                  <a:lnTo>
                    <a:pt x="0" y="10"/>
                  </a:lnTo>
                  <a:lnTo>
                    <a:pt x="0" y="11"/>
                  </a:lnTo>
                  <a:lnTo>
                    <a:pt x="0" y="12"/>
                  </a:lnTo>
                  <a:lnTo>
                    <a:pt x="0" y="13"/>
                  </a:lnTo>
                  <a:lnTo>
                    <a:pt x="1" y="14"/>
                  </a:lnTo>
                  <a:lnTo>
                    <a:pt x="3" y="15"/>
                  </a:lnTo>
                  <a:lnTo>
                    <a:pt x="4" y="16"/>
                  </a:lnTo>
                  <a:lnTo>
                    <a:pt x="6" y="17"/>
                  </a:lnTo>
                  <a:lnTo>
                    <a:pt x="8" y="17"/>
                  </a:lnTo>
                  <a:lnTo>
                    <a:pt x="12" y="18"/>
                  </a:lnTo>
                  <a:lnTo>
                    <a:pt x="14" y="19"/>
                  </a:lnTo>
                  <a:lnTo>
                    <a:pt x="17" y="20"/>
                  </a:lnTo>
                  <a:lnTo>
                    <a:pt x="21" y="20"/>
                  </a:lnTo>
                  <a:lnTo>
                    <a:pt x="25" y="21"/>
                  </a:lnTo>
                  <a:lnTo>
                    <a:pt x="29" y="21"/>
                  </a:lnTo>
                  <a:lnTo>
                    <a:pt x="33" y="22"/>
                  </a:lnTo>
                  <a:lnTo>
                    <a:pt x="37" y="22"/>
                  </a:lnTo>
                  <a:lnTo>
                    <a:pt x="42" y="22"/>
                  </a:lnTo>
                  <a:lnTo>
                    <a:pt x="46" y="23"/>
                  </a:lnTo>
                  <a:lnTo>
                    <a:pt x="51" y="23"/>
                  </a:lnTo>
                  <a:lnTo>
                    <a:pt x="55" y="23"/>
                  </a:lnTo>
                  <a:lnTo>
                    <a:pt x="60" y="22"/>
                  </a:lnTo>
                  <a:lnTo>
                    <a:pt x="64" y="22"/>
                  </a:lnTo>
                  <a:lnTo>
                    <a:pt x="69" y="22"/>
                  </a:lnTo>
                  <a:lnTo>
                    <a:pt x="72" y="21"/>
                  </a:lnTo>
                  <a:lnTo>
                    <a:pt x="76" y="21"/>
                  </a:lnTo>
                  <a:lnTo>
                    <a:pt x="80" y="20"/>
                  </a:lnTo>
                  <a:lnTo>
                    <a:pt x="84" y="20"/>
                  </a:lnTo>
                  <a:lnTo>
                    <a:pt x="87" y="19"/>
                  </a:lnTo>
                  <a:lnTo>
                    <a:pt x="90" y="18"/>
                  </a:lnTo>
                  <a:lnTo>
                    <a:pt x="93" y="17"/>
                  </a:lnTo>
                  <a:lnTo>
                    <a:pt x="95" y="17"/>
                  </a:lnTo>
                  <a:lnTo>
                    <a:pt x="97" y="16"/>
                  </a:lnTo>
                  <a:lnTo>
                    <a:pt x="99" y="15"/>
                  </a:lnTo>
                  <a:lnTo>
                    <a:pt x="101" y="14"/>
                  </a:lnTo>
                  <a:lnTo>
                    <a:pt x="102" y="13"/>
                  </a:lnTo>
                  <a:lnTo>
                    <a:pt x="102" y="12"/>
                  </a:lnTo>
                  <a:lnTo>
                    <a:pt x="103" y="11"/>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40" name="Freeform 16"/>
            <p:cNvSpPr>
              <a:spLocks/>
            </p:cNvSpPr>
            <p:nvPr/>
          </p:nvSpPr>
          <p:spPr bwMode="auto">
            <a:xfrm>
              <a:off x="3897" y="1461"/>
              <a:ext cx="104" cy="17"/>
            </a:xfrm>
            <a:custGeom>
              <a:avLst/>
              <a:gdLst/>
              <a:ahLst/>
              <a:cxnLst>
                <a:cxn ang="0">
                  <a:pos x="102" y="6"/>
                </a:cxn>
                <a:cxn ang="0">
                  <a:pos x="101" y="8"/>
                </a:cxn>
                <a:cxn ang="0">
                  <a:pos x="97" y="10"/>
                </a:cxn>
                <a:cxn ang="0">
                  <a:pos x="93" y="11"/>
                </a:cxn>
                <a:cxn ang="0">
                  <a:pos x="87" y="12"/>
                </a:cxn>
                <a:cxn ang="0">
                  <a:pos x="80" y="14"/>
                </a:cxn>
                <a:cxn ang="0">
                  <a:pos x="72" y="14"/>
                </a:cxn>
                <a:cxn ang="0">
                  <a:pos x="64" y="15"/>
                </a:cxn>
                <a:cxn ang="0">
                  <a:pos x="55" y="16"/>
                </a:cxn>
                <a:cxn ang="0">
                  <a:pos x="46" y="16"/>
                </a:cxn>
                <a:cxn ang="0">
                  <a:pos x="37" y="15"/>
                </a:cxn>
                <a:cxn ang="0">
                  <a:pos x="29" y="14"/>
                </a:cxn>
                <a:cxn ang="0">
                  <a:pos x="21" y="14"/>
                </a:cxn>
                <a:cxn ang="0">
                  <a:pos x="14" y="12"/>
                </a:cxn>
                <a:cxn ang="0">
                  <a:pos x="8" y="11"/>
                </a:cxn>
                <a:cxn ang="0">
                  <a:pos x="4" y="10"/>
                </a:cxn>
                <a:cxn ang="0">
                  <a:pos x="1" y="8"/>
                </a:cxn>
                <a:cxn ang="0">
                  <a:pos x="0" y="6"/>
                </a:cxn>
                <a:cxn ang="0">
                  <a:pos x="0" y="0"/>
                </a:cxn>
                <a:cxn ang="0">
                  <a:pos x="0" y="2"/>
                </a:cxn>
                <a:cxn ang="0">
                  <a:pos x="3" y="4"/>
                </a:cxn>
                <a:cxn ang="0">
                  <a:pos x="6" y="5"/>
                </a:cxn>
                <a:cxn ang="0">
                  <a:pos x="12" y="6"/>
                </a:cxn>
                <a:cxn ang="0">
                  <a:pos x="17" y="8"/>
                </a:cxn>
                <a:cxn ang="0">
                  <a:pos x="25" y="9"/>
                </a:cxn>
                <a:cxn ang="0">
                  <a:pos x="33" y="10"/>
                </a:cxn>
                <a:cxn ang="0">
                  <a:pos x="42" y="10"/>
                </a:cxn>
                <a:cxn ang="0">
                  <a:pos x="51" y="10"/>
                </a:cxn>
                <a:cxn ang="0">
                  <a:pos x="60" y="10"/>
                </a:cxn>
                <a:cxn ang="0">
                  <a:pos x="69" y="10"/>
                </a:cxn>
                <a:cxn ang="0">
                  <a:pos x="76" y="9"/>
                </a:cxn>
                <a:cxn ang="0">
                  <a:pos x="84" y="8"/>
                </a:cxn>
                <a:cxn ang="0">
                  <a:pos x="90" y="6"/>
                </a:cxn>
                <a:cxn ang="0">
                  <a:pos x="95" y="5"/>
                </a:cxn>
                <a:cxn ang="0">
                  <a:pos x="99" y="4"/>
                </a:cxn>
                <a:cxn ang="0">
                  <a:pos x="102" y="2"/>
                </a:cxn>
                <a:cxn ang="0">
                  <a:pos x="103" y="0"/>
                </a:cxn>
              </a:cxnLst>
              <a:rect l="0" t="0" r="r" b="b"/>
              <a:pathLst>
                <a:path w="104" h="17">
                  <a:moveTo>
                    <a:pt x="103" y="5"/>
                  </a:moveTo>
                  <a:lnTo>
                    <a:pt x="102" y="6"/>
                  </a:lnTo>
                  <a:lnTo>
                    <a:pt x="102" y="7"/>
                  </a:lnTo>
                  <a:lnTo>
                    <a:pt x="101" y="8"/>
                  </a:lnTo>
                  <a:lnTo>
                    <a:pt x="99" y="8"/>
                  </a:lnTo>
                  <a:lnTo>
                    <a:pt x="97" y="10"/>
                  </a:lnTo>
                  <a:lnTo>
                    <a:pt x="95" y="10"/>
                  </a:lnTo>
                  <a:lnTo>
                    <a:pt x="93" y="11"/>
                  </a:lnTo>
                  <a:lnTo>
                    <a:pt x="90" y="12"/>
                  </a:lnTo>
                  <a:lnTo>
                    <a:pt x="87" y="12"/>
                  </a:lnTo>
                  <a:lnTo>
                    <a:pt x="84" y="13"/>
                  </a:lnTo>
                  <a:lnTo>
                    <a:pt x="80" y="14"/>
                  </a:lnTo>
                  <a:lnTo>
                    <a:pt x="76" y="14"/>
                  </a:lnTo>
                  <a:lnTo>
                    <a:pt x="72" y="14"/>
                  </a:lnTo>
                  <a:lnTo>
                    <a:pt x="69" y="15"/>
                  </a:lnTo>
                  <a:lnTo>
                    <a:pt x="64" y="15"/>
                  </a:lnTo>
                  <a:lnTo>
                    <a:pt x="60" y="16"/>
                  </a:lnTo>
                  <a:lnTo>
                    <a:pt x="55" y="16"/>
                  </a:lnTo>
                  <a:lnTo>
                    <a:pt x="51" y="16"/>
                  </a:lnTo>
                  <a:lnTo>
                    <a:pt x="46" y="16"/>
                  </a:lnTo>
                  <a:lnTo>
                    <a:pt x="42" y="16"/>
                  </a:lnTo>
                  <a:lnTo>
                    <a:pt x="37" y="15"/>
                  </a:lnTo>
                  <a:lnTo>
                    <a:pt x="33" y="15"/>
                  </a:lnTo>
                  <a:lnTo>
                    <a:pt x="29" y="14"/>
                  </a:lnTo>
                  <a:lnTo>
                    <a:pt x="25" y="14"/>
                  </a:lnTo>
                  <a:lnTo>
                    <a:pt x="21" y="14"/>
                  </a:lnTo>
                  <a:lnTo>
                    <a:pt x="17" y="13"/>
                  </a:lnTo>
                  <a:lnTo>
                    <a:pt x="14" y="12"/>
                  </a:lnTo>
                  <a:lnTo>
                    <a:pt x="12" y="12"/>
                  </a:lnTo>
                  <a:lnTo>
                    <a:pt x="8" y="11"/>
                  </a:lnTo>
                  <a:lnTo>
                    <a:pt x="6" y="10"/>
                  </a:lnTo>
                  <a:lnTo>
                    <a:pt x="4" y="10"/>
                  </a:lnTo>
                  <a:lnTo>
                    <a:pt x="3" y="8"/>
                  </a:lnTo>
                  <a:lnTo>
                    <a:pt x="1" y="8"/>
                  </a:lnTo>
                  <a:lnTo>
                    <a:pt x="0" y="7"/>
                  </a:lnTo>
                  <a:lnTo>
                    <a:pt x="0" y="6"/>
                  </a:lnTo>
                  <a:lnTo>
                    <a:pt x="0" y="5"/>
                  </a:lnTo>
                  <a:lnTo>
                    <a:pt x="0" y="0"/>
                  </a:lnTo>
                  <a:lnTo>
                    <a:pt x="0" y="1"/>
                  </a:lnTo>
                  <a:lnTo>
                    <a:pt x="0" y="2"/>
                  </a:lnTo>
                  <a:lnTo>
                    <a:pt x="1" y="2"/>
                  </a:lnTo>
                  <a:lnTo>
                    <a:pt x="3" y="4"/>
                  </a:lnTo>
                  <a:lnTo>
                    <a:pt x="4" y="4"/>
                  </a:lnTo>
                  <a:lnTo>
                    <a:pt x="6" y="5"/>
                  </a:lnTo>
                  <a:lnTo>
                    <a:pt x="8" y="6"/>
                  </a:lnTo>
                  <a:lnTo>
                    <a:pt x="12" y="6"/>
                  </a:lnTo>
                  <a:lnTo>
                    <a:pt x="14" y="7"/>
                  </a:lnTo>
                  <a:lnTo>
                    <a:pt x="17" y="8"/>
                  </a:lnTo>
                  <a:lnTo>
                    <a:pt x="21" y="8"/>
                  </a:lnTo>
                  <a:lnTo>
                    <a:pt x="25" y="9"/>
                  </a:lnTo>
                  <a:lnTo>
                    <a:pt x="29" y="10"/>
                  </a:lnTo>
                  <a:lnTo>
                    <a:pt x="33" y="10"/>
                  </a:lnTo>
                  <a:lnTo>
                    <a:pt x="37" y="10"/>
                  </a:lnTo>
                  <a:lnTo>
                    <a:pt x="42" y="10"/>
                  </a:lnTo>
                  <a:lnTo>
                    <a:pt x="46" y="10"/>
                  </a:lnTo>
                  <a:lnTo>
                    <a:pt x="51" y="10"/>
                  </a:lnTo>
                  <a:lnTo>
                    <a:pt x="55" y="10"/>
                  </a:lnTo>
                  <a:lnTo>
                    <a:pt x="60" y="10"/>
                  </a:lnTo>
                  <a:lnTo>
                    <a:pt x="64" y="10"/>
                  </a:lnTo>
                  <a:lnTo>
                    <a:pt x="69" y="10"/>
                  </a:lnTo>
                  <a:lnTo>
                    <a:pt x="72" y="10"/>
                  </a:lnTo>
                  <a:lnTo>
                    <a:pt x="76" y="9"/>
                  </a:lnTo>
                  <a:lnTo>
                    <a:pt x="80" y="8"/>
                  </a:lnTo>
                  <a:lnTo>
                    <a:pt x="84" y="8"/>
                  </a:lnTo>
                  <a:lnTo>
                    <a:pt x="87" y="7"/>
                  </a:lnTo>
                  <a:lnTo>
                    <a:pt x="90" y="6"/>
                  </a:lnTo>
                  <a:lnTo>
                    <a:pt x="93" y="6"/>
                  </a:lnTo>
                  <a:lnTo>
                    <a:pt x="95" y="5"/>
                  </a:lnTo>
                  <a:lnTo>
                    <a:pt x="97" y="4"/>
                  </a:lnTo>
                  <a:lnTo>
                    <a:pt x="99" y="4"/>
                  </a:lnTo>
                  <a:lnTo>
                    <a:pt x="101" y="2"/>
                  </a:lnTo>
                  <a:lnTo>
                    <a:pt x="102" y="2"/>
                  </a:lnTo>
                  <a:lnTo>
                    <a:pt x="102" y="1"/>
                  </a:lnTo>
                  <a:lnTo>
                    <a:pt x="103" y="0"/>
                  </a:lnTo>
                  <a:lnTo>
                    <a:pt x="103" y="5"/>
                  </a:lnTo>
                </a:path>
              </a:pathLst>
            </a:custGeom>
            <a:solidFill>
              <a:srgbClr val="666666"/>
            </a:solidFill>
            <a:ln w="12700" cap="rnd" cmpd="sng">
              <a:solidFill>
                <a:srgbClr val="666666"/>
              </a:solidFill>
              <a:prstDash val="solid"/>
              <a:round/>
              <a:headEnd/>
              <a:tailEnd/>
            </a:ln>
            <a:effectLst/>
          </p:spPr>
          <p:txBody>
            <a:bodyPr/>
            <a:lstStyle/>
            <a:p>
              <a:endParaRPr lang="en-US"/>
            </a:p>
          </p:txBody>
        </p:sp>
        <p:sp>
          <p:nvSpPr>
            <p:cNvPr id="103441" name="Freeform 17"/>
            <p:cNvSpPr>
              <a:spLocks/>
            </p:cNvSpPr>
            <p:nvPr/>
          </p:nvSpPr>
          <p:spPr bwMode="auto">
            <a:xfrm>
              <a:off x="3840" y="1486"/>
              <a:ext cx="220" cy="77"/>
            </a:xfrm>
            <a:custGeom>
              <a:avLst/>
              <a:gdLst/>
              <a:ahLst/>
              <a:cxnLst>
                <a:cxn ang="0">
                  <a:pos x="0" y="76"/>
                </a:cxn>
                <a:cxn ang="0">
                  <a:pos x="219" y="76"/>
                </a:cxn>
                <a:cxn ang="0">
                  <a:pos x="219" y="0"/>
                </a:cxn>
                <a:cxn ang="0">
                  <a:pos x="0" y="0"/>
                </a:cxn>
                <a:cxn ang="0">
                  <a:pos x="0" y="76"/>
                </a:cxn>
              </a:cxnLst>
              <a:rect l="0" t="0" r="r" b="b"/>
              <a:pathLst>
                <a:path w="220" h="77">
                  <a:moveTo>
                    <a:pt x="0" y="76"/>
                  </a:moveTo>
                  <a:lnTo>
                    <a:pt x="219" y="76"/>
                  </a:lnTo>
                  <a:lnTo>
                    <a:pt x="219" y="0"/>
                  </a:lnTo>
                  <a:lnTo>
                    <a:pt x="0" y="0"/>
                  </a:lnTo>
                  <a:lnTo>
                    <a:pt x="0" y="76"/>
                  </a:lnTo>
                </a:path>
              </a:pathLst>
            </a:custGeom>
            <a:solidFill>
              <a:srgbClr val="EFEFD1"/>
            </a:solidFill>
            <a:ln w="12700" cap="rnd" cmpd="sng">
              <a:solidFill>
                <a:srgbClr val="000000"/>
              </a:solidFill>
              <a:prstDash val="solid"/>
              <a:round/>
              <a:headEnd/>
              <a:tailEnd/>
            </a:ln>
            <a:effectLst/>
          </p:spPr>
          <p:txBody>
            <a:bodyPr/>
            <a:lstStyle/>
            <a:p>
              <a:endParaRPr lang="en-US"/>
            </a:p>
          </p:txBody>
        </p:sp>
        <p:sp>
          <p:nvSpPr>
            <p:cNvPr id="103442" name="Freeform 18"/>
            <p:cNvSpPr>
              <a:spLocks/>
            </p:cNvSpPr>
            <p:nvPr/>
          </p:nvSpPr>
          <p:spPr bwMode="auto">
            <a:xfrm>
              <a:off x="3875" y="1449"/>
              <a:ext cx="69" cy="17"/>
            </a:xfrm>
            <a:custGeom>
              <a:avLst/>
              <a:gdLst/>
              <a:ahLst/>
              <a:cxnLst>
                <a:cxn ang="0">
                  <a:pos x="0" y="16"/>
                </a:cxn>
                <a:cxn ang="0">
                  <a:pos x="0" y="0"/>
                </a:cxn>
                <a:cxn ang="0">
                  <a:pos x="68" y="0"/>
                </a:cxn>
                <a:cxn ang="0">
                  <a:pos x="68" y="16"/>
                </a:cxn>
                <a:cxn ang="0">
                  <a:pos x="0" y="16"/>
                </a:cxn>
              </a:cxnLst>
              <a:rect l="0" t="0" r="r" b="b"/>
              <a:pathLst>
                <a:path w="69" h="17">
                  <a:moveTo>
                    <a:pt x="0" y="16"/>
                  </a:moveTo>
                  <a:lnTo>
                    <a:pt x="0" y="0"/>
                  </a:lnTo>
                  <a:lnTo>
                    <a:pt x="68" y="0"/>
                  </a:lnTo>
                  <a:lnTo>
                    <a:pt x="68" y="16"/>
                  </a:lnTo>
                  <a:lnTo>
                    <a:pt x="0" y="16"/>
                  </a:lnTo>
                </a:path>
              </a:pathLst>
            </a:custGeom>
            <a:solidFill>
              <a:srgbClr val="999999"/>
            </a:solidFill>
            <a:ln w="12700" cap="rnd" cmpd="sng">
              <a:solidFill>
                <a:srgbClr val="666666"/>
              </a:solidFill>
              <a:prstDash val="solid"/>
              <a:round/>
              <a:headEnd/>
              <a:tailEnd/>
            </a:ln>
            <a:effectLst/>
          </p:spPr>
          <p:txBody>
            <a:bodyPr/>
            <a:lstStyle/>
            <a:p>
              <a:endParaRPr lang="en-US"/>
            </a:p>
          </p:txBody>
        </p:sp>
        <p:sp>
          <p:nvSpPr>
            <p:cNvPr id="103443" name="Freeform 19"/>
            <p:cNvSpPr>
              <a:spLocks/>
            </p:cNvSpPr>
            <p:nvPr/>
          </p:nvSpPr>
          <p:spPr bwMode="auto">
            <a:xfrm>
              <a:off x="3931" y="1450"/>
              <a:ext cx="94" cy="17"/>
            </a:xfrm>
            <a:custGeom>
              <a:avLst/>
              <a:gdLst/>
              <a:ahLst/>
              <a:cxnLst>
                <a:cxn ang="0">
                  <a:pos x="0" y="16"/>
                </a:cxn>
                <a:cxn ang="0">
                  <a:pos x="0" y="0"/>
                </a:cxn>
                <a:cxn ang="0">
                  <a:pos x="93" y="0"/>
                </a:cxn>
                <a:cxn ang="0">
                  <a:pos x="93" y="16"/>
                </a:cxn>
                <a:cxn ang="0">
                  <a:pos x="0" y="16"/>
                </a:cxn>
              </a:cxnLst>
              <a:rect l="0" t="0" r="r" b="b"/>
              <a:pathLst>
                <a:path w="94" h="17">
                  <a:moveTo>
                    <a:pt x="0" y="16"/>
                  </a:moveTo>
                  <a:lnTo>
                    <a:pt x="0" y="0"/>
                  </a:lnTo>
                  <a:lnTo>
                    <a:pt x="93" y="0"/>
                  </a:lnTo>
                  <a:lnTo>
                    <a:pt x="93" y="16"/>
                  </a:lnTo>
                  <a:lnTo>
                    <a:pt x="0" y="16"/>
                  </a:lnTo>
                </a:path>
              </a:pathLst>
            </a:custGeom>
            <a:solidFill>
              <a:srgbClr val="999999"/>
            </a:solidFill>
            <a:ln w="12700" cap="rnd" cmpd="sng">
              <a:solidFill>
                <a:srgbClr val="666666"/>
              </a:solidFill>
              <a:prstDash val="solid"/>
              <a:round/>
              <a:headEnd/>
              <a:tailEnd/>
            </a:ln>
            <a:effectLst/>
          </p:spPr>
          <p:txBody>
            <a:bodyPr/>
            <a:lstStyle/>
            <a:p>
              <a:endParaRPr lang="en-US"/>
            </a:p>
          </p:txBody>
        </p:sp>
        <p:sp>
          <p:nvSpPr>
            <p:cNvPr id="103444" name="Freeform 20"/>
            <p:cNvSpPr>
              <a:spLocks/>
            </p:cNvSpPr>
            <p:nvPr/>
          </p:nvSpPr>
          <p:spPr bwMode="auto">
            <a:xfrm>
              <a:off x="3877" y="1452"/>
              <a:ext cx="17" cy="17"/>
            </a:xfrm>
            <a:custGeom>
              <a:avLst/>
              <a:gdLst/>
              <a:ahLst/>
              <a:cxnLst>
                <a:cxn ang="0">
                  <a:pos x="0" y="0"/>
                </a:cxn>
                <a:cxn ang="0">
                  <a:pos x="0" y="14"/>
                </a:cxn>
                <a:cxn ang="0">
                  <a:pos x="8" y="16"/>
                </a:cxn>
                <a:cxn ang="0">
                  <a:pos x="16" y="16"/>
                </a:cxn>
                <a:cxn ang="0">
                  <a:pos x="16" y="14"/>
                </a:cxn>
                <a:cxn ang="0">
                  <a:pos x="16" y="0"/>
                </a:cxn>
                <a:cxn ang="0">
                  <a:pos x="0" y="0"/>
                </a:cxn>
              </a:cxnLst>
              <a:rect l="0" t="0" r="r" b="b"/>
              <a:pathLst>
                <a:path w="17" h="17">
                  <a:moveTo>
                    <a:pt x="0" y="0"/>
                  </a:moveTo>
                  <a:lnTo>
                    <a:pt x="0" y="14"/>
                  </a:lnTo>
                  <a:lnTo>
                    <a:pt x="8" y="16"/>
                  </a:lnTo>
                  <a:lnTo>
                    <a:pt x="16"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45" name="Freeform 21"/>
            <p:cNvSpPr>
              <a:spLocks/>
            </p:cNvSpPr>
            <p:nvPr/>
          </p:nvSpPr>
          <p:spPr bwMode="auto">
            <a:xfrm>
              <a:off x="3880" y="1452"/>
              <a:ext cx="17" cy="17"/>
            </a:xfrm>
            <a:custGeom>
              <a:avLst/>
              <a:gdLst/>
              <a:ahLst/>
              <a:cxnLst>
                <a:cxn ang="0">
                  <a:pos x="0" y="0"/>
                </a:cxn>
                <a:cxn ang="0">
                  <a:pos x="0" y="14"/>
                </a:cxn>
                <a:cxn ang="0">
                  <a:pos x="4" y="14"/>
                </a:cxn>
                <a:cxn ang="0">
                  <a:pos x="4" y="16"/>
                </a:cxn>
                <a:cxn ang="0">
                  <a:pos x="8" y="16"/>
                </a:cxn>
                <a:cxn ang="0">
                  <a:pos x="12" y="14"/>
                </a:cxn>
                <a:cxn ang="0">
                  <a:pos x="16" y="14"/>
                </a:cxn>
                <a:cxn ang="0">
                  <a:pos x="16" y="0"/>
                </a:cxn>
                <a:cxn ang="0">
                  <a:pos x="0" y="0"/>
                </a:cxn>
              </a:cxnLst>
              <a:rect l="0" t="0" r="r" b="b"/>
              <a:pathLst>
                <a:path w="17" h="17">
                  <a:moveTo>
                    <a:pt x="0" y="0"/>
                  </a:moveTo>
                  <a:lnTo>
                    <a:pt x="0" y="14"/>
                  </a:lnTo>
                  <a:lnTo>
                    <a:pt x="4" y="14"/>
                  </a:lnTo>
                  <a:lnTo>
                    <a:pt x="4" y="16"/>
                  </a:lnTo>
                  <a:lnTo>
                    <a:pt x="8" y="16"/>
                  </a:lnTo>
                  <a:lnTo>
                    <a:pt x="12"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46" name="Freeform 22"/>
            <p:cNvSpPr>
              <a:spLocks/>
            </p:cNvSpPr>
            <p:nvPr/>
          </p:nvSpPr>
          <p:spPr bwMode="auto">
            <a:xfrm>
              <a:off x="3883" y="1452"/>
              <a:ext cx="17" cy="17"/>
            </a:xfrm>
            <a:custGeom>
              <a:avLst/>
              <a:gdLst/>
              <a:ahLst/>
              <a:cxnLst>
                <a:cxn ang="0">
                  <a:pos x="0" y="0"/>
                </a:cxn>
                <a:cxn ang="0">
                  <a:pos x="0" y="14"/>
                </a:cxn>
                <a:cxn ang="0">
                  <a:pos x="8" y="16"/>
                </a:cxn>
                <a:cxn ang="0">
                  <a:pos x="16" y="16"/>
                </a:cxn>
                <a:cxn ang="0">
                  <a:pos x="16" y="14"/>
                </a:cxn>
                <a:cxn ang="0">
                  <a:pos x="16" y="0"/>
                </a:cxn>
                <a:cxn ang="0">
                  <a:pos x="0" y="0"/>
                </a:cxn>
              </a:cxnLst>
              <a:rect l="0" t="0" r="r" b="b"/>
              <a:pathLst>
                <a:path w="17" h="17">
                  <a:moveTo>
                    <a:pt x="0" y="0"/>
                  </a:moveTo>
                  <a:lnTo>
                    <a:pt x="0" y="14"/>
                  </a:lnTo>
                  <a:lnTo>
                    <a:pt x="8" y="16"/>
                  </a:lnTo>
                  <a:lnTo>
                    <a:pt x="16"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47" name="Freeform 23"/>
            <p:cNvSpPr>
              <a:spLocks/>
            </p:cNvSpPr>
            <p:nvPr/>
          </p:nvSpPr>
          <p:spPr bwMode="auto">
            <a:xfrm>
              <a:off x="3885" y="1452"/>
              <a:ext cx="17" cy="17"/>
            </a:xfrm>
            <a:custGeom>
              <a:avLst/>
              <a:gdLst/>
              <a:ahLst/>
              <a:cxnLst>
                <a:cxn ang="0">
                  <a:pos x="0" y="0"/>
                </a:cxn>
                <a:cxn ang="0">
                  <a:pos x="0" y="14"/>
                </a:cxn>
                <a:cxn ang="0">
                  <a:pos x="5" y="16"/>
                </a:cxn>
                <a:cxn ang="0">
                  <a:pos x="10" y="16"/>
                </a:cxn>
                <a:cxn ang="0">
                  <a:pos x="10" y="14"/>
                </a:cxn>
                <a:cxn ang="0">
                  <a:pos x="16" y="14"/>
                </a:cxn>
                <a:cxn ang="0">
                  <a:pos x="16" y="0"/>
                </a:cxn>
                <a:cxn ang="0">
                  <a:pos x="0" y="0"/>
                </a:cxn>
              </a:cxnLst>
              <a:rect l="0" t="0" r="r" b="b"/>
              <a:pathLst>
                <a:path w="17" h="17">
                  <a:moveTo>
                    <a:pt x="0" y="0"/>
                  </a:moveTo>
                  <a:lnTo>
                    <a:pt x="0" y="14"/>
                  </a:lnTo>
                  <a:lnTo>
                    <a:pt x="5" y="16"/>
                  </a:lnTo>
                  <a:lnTo>
                    <a:pt x="10" y="16"/>
                  </a:lnTo>
                  <a:lnTo>
                    <a:pt x="10"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48" name="Freeform 24"/>
            <p:cNvSpPr>
              <a:spLocks/>
            </p:cNvSpPr>
            <p:nvPr/>
          </p:nvSpPr>
          <p:spPr bwMode="auto">
            <a:xfrm>
              <a:off x="3888" y="1452"/>
              <a:ext cx="17" cy="17"/>
            </a:xfrm>
            <a:custGeom>
              <a:avLst/>
              <a:gdLst/>
              <a:ahLst/>
              <a:cxnLst>
                <a:cxn ang="0">
                  <a:pos x="0" y="0"/>
                </a:cxn>
                <a:cxn ang="0">
                  <a:pos x="0" y="14"/>
                </a:cxn>
                <a:cxn ang="0">
                  <a:pos x="5" y="14"/>
                </a:cxn>
                <a:cxn ang="0">
                  <a:pos x="5" y="16"/>
                </a:cxn>
                <a:cxn ang="0">
                  <a:pos x="10" y="16"/>
                </a:cxn>
                <a:cxn ang="0">
                  <a:pos x="10" y="14"/>
                </a:cxn>
                <a:cxn ang="0">
                  <a:pos x="16" y="14"/>
                </a:cxn>
                <a:cxn ang="0">
                  <a:pos x="16" y="0"/>
                </a:cxn>
                <a:cxn ang="0">
                  <a:pos x="0" y="0"/>
                </a:cxn>
              </a:cxnLst>
              <a:rect l="0" t="0" r="r" b="b"/>
              <a:pathLst>
                <a:path w="17" h="17">
                  <a:moveTo>
                    <a:pt x="0" y="0"/>
                  </a:moveTo>
                  <a:lnTo>
                    <a:pt x="0" y="14"/>
                  </a:lnTo>
                  <a:lnTo>
                    <a:pt x="5" y="14"/>
                  </a:lnTo>
                  <a:lnTo>
                    <a:pt x="5" y="16"/>
                  </a:lnTo>
                  <a:lnTo>
                    <a:pt x="10" y="16"/>
                  </a:lnTo>
                  <a:lnTo>
                    <a:pt x="10"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49" name="Freeform 25"/>
            <p:cNvSpPr>
              <a:spLocks/>
            </p:cNvSpPr>
            <p:nvPr/>
          </p:nvSpPr>
          <p:spPr bwMode="auto">
            <a:xfrm>
              <a:off x="3890" y="1452"/>
              <a:ext cx="17" cy="17"/>
            </a:xfrm>
            <a:custGeom>
              <a:avLst/>
              <a:gdLst/>
              <a:ahLst/>
              <a:cxnLst>
                <a:cxn ang="0">
                  <a:pos x="0" y="0"/>
                </a:cxn>
                <a:cxn ang="0">
                  <a:pos x="0" y="14"/>
                </a:cxn>
                <a:cxn ang="0">
                  <a:pos x="5" y="16"/>
                </a:cxn>
                <a:cxn ang="0">
                  <a:pos x="10" y="16"/>
                </a:cxn>
                <a:cxn ang="0">
                  <a:pos x="16" y="14"/>
                </a:cxn>
                <a:cxn ang="0">
                  <a:pos x="16" y="0"/>
                </a:cxn>
                <a:cxn ang="0">
                  <a:pos x="0" y="0"/>
                </a:cxn>
              </a:cxnLst>
              <a:rect l="0" t="0" r="r" b="b"/>
              <a:pathLst>
                <a:path w="17" h="17">
                  <a:moveTo>
                    <a:pt x="0" y="0"/>
                  </a:moveTo>
                  <a:lnTo>
                    <a:pt x="0" y="14"/>
                  </a:lnTo>
                  <a:lnTo>
                    <a:pt x="5" y="16"/>
                  </a:lnTo>
                  <a:lnTo>
                    <a:pt x="10"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50" name="Freeform 26"/>
            <p:cNvSpPr>
              <a:spLocks/>
            </p:cNvSpPr>
            <p:nvPr/>
          </p:nvSpPr>
          <p:spPr bwMode="auto">
            <a:xfrm>
              <a:off x="3893" y="1452"/>
              <a:ext cx="17" cy="17"/>
            </a:xfrm>
            <a:custGeom>
              <a:avLst/>
              <a:gdLst/>
              <a:ahLst/>
              <a:cxnLst>
                <a:cxn ang="0">
                  <a:pos x="0" y="0"/>
                </a:cxn>
                <a:cxn ang="0">
                  <a:pos x="0" y="14"/>
                </a:cxn>
                <a:cxn ang="0">
                  <a:pos x="5" y="16"/>
                </a:cxn>
                <a:cxn ang="0">
                  <a:pos x="10" y="16"/>
                </a:cxn>
                <a:cxn ang="0">
                  <a:pos x="10" y="14"/>
                </a:cxn>
                <a:cxn ang="0">
                  <a:pos x="16" y="14"/>
                </a:cxn>
                <a:cxn ang="0">
                  <a:pos x="16" y="0"/>
                </a:cxn>
                <a:cxn ang="0">
                  <a:pos x="0" y="0"/>
                </a:cxn>
              </a:cxnLst>
              <a:rect l="0" t="0" r="r" b="b"/>
              <a:pathLst>
                <a:path w="17" h="17">
                  <a:moveTo>
                    <a:pt x="0" y="0"/>
                  </a:moveTo>
                  <a:lnTo>
                    <a:pt x="0" y="14"/>
                  </a:lnTo>
                  <a:lnTo>
                    <a:pt x="5" y="16"/>
                  </a:lnTo>
                  <a:lnTo>
                    <a:pt x="10" y="16"/>
                  </a:lnTo>
                  <a:lnTo>
                    <a:pt x="10"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51" name="Freeform 27"/>
            <p:cNvSpPr>
              <a:spLocks/>
            </p:cNvSpPr>
            <p:nvPr/>
          </p:nvSpPr>
          <p:spPr bwMode="auto">
            <a:xfrm>
              <a:off x="3894" y="1452"/>
              <a:ext cx="17" cy="17"/>
            </a:xfrm>
            <a:custGeom>
              <a:avLst/>
              <a:gdLst/>
              <a:ahLst/>
              <a:cxnLst>
                <a:cxn ang="0">
                  <a:pos x="0" y="0"/>
                </a:cxn>
                <a:cxn ang="0">
                  <a:pos x="0" y="14"/>
                </a:cxn>
                <a:cxn ang="0">
                  <a:pos x="4" y="14"/>
                </a:cxn>
                <a:cxn ang="0">
                  <a:pos x="8" y="16"/>
                </a:cxn>
                <a:cxn ang="0">
                  <a:pos x="12" y="16"/>
                </a:cxn>
                <a:cxn ang="0">
                  <a:pos x="12" y="14"/>
                </a:cxn>
                <a:cxn ang="0">
                  <a:pos x="16" y="14"/>
                </a:cxn>
                <a:cxn ang="0">
                  <a:pos x="16" y="0"/>
                </a:cxn>
                <a:cxn ang="0">
                  <a:pos x="0" y="0"/>
                </a:cxn>
              </a:cxnLst>
              <a:rect l="0" t="0" r="r" b="b"/>
              <a:pathLst>
                <a:path w="17" h="17">
                  <a:moveTo>
                    <a:pt x="0" y="0"/>
                  </a:moveTo>
                  <a:lnTo>
                    <a:pt x="0" y="14"/>
                  </a:lnTo>
                  <a:lnTo>
                    <a:pt x="4" y="14"/>
                  </a:lnTo>
                  <a:lnTo>
                    <a:pt x="8" y="16"/>
                  </a:lnTo>
                  <a:lnTo>
                    <a:pt x="12" y="16"/>
                  </a:lnTo>
                  <a:lnTo>
                    <a:pt x="12"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52" name="Freeform 28"/>
            <p:cNvSpPr>
              <a:spLocks/>
            </p:cNvSpPr>
            <p:nvPr/>
          </p:nvSpPr>
          <p:spPr bwMode="auto">
            <a:xfrm>
              <a:off x="3898" y="1452"/>
              <a:ext cx="17" cy="17"/>
            </a:xfrm>
            <a:custGeom>
              <a:avLst/>
              <a:gdLst/>
              <a:ahLst/>
              <a:cxnLst>
                <a:cxn ang="0">
                  <a:pos x="0" y="0"/>
                </a:cxn>
                <a:cxn ang="0">
                  <a:pos x="0" y="14"/>
                </a:cxn>
                <a:cxn ang="0">
                  <a:pos x="8" y="14"/>
                </a:cxn>
                <a:cxn ang="0">
                  <a:pos x="8" y="16"/>
                </a:cxn>
                <a:cxn ang="0">
                  <a:pos x="16" y="16"/>
                </a:cxn>
                <a:cxn ang="0">
                  <a:pos x="16" y="14"/>
                </a:cxn>
                <a:cxn ang="0">
                  <a:pos x="16" y="0"/>
                </a:cxn>
                <a:cxn ang="0">
                  <a:pos x="0" y="0"/>
                </a:cxn>
              </a:cxnLst>
              <a:rect l="0" t="0" r="r" b="b"/>
              <a:pathLst>
                <a:path w="17" h="17">
                  <a:moveTo>
                    <a:pt x="0" y="0"/>
                  </a:moveTo>
                  <a:lnTo>
                    <a:pt x="0" y="14"/>
                  </a:lnTo>
                  <a:lnTo>
                    <a:pt x="8" y="14"/>
                  </a:lnTo>
                  <a:lnTo>
                    <a:pt x="8" y="16"/>
                  </a:lnTo>
                  <a:lnTo>
                    <a:pt x="16"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53" name="Freeform 29"/>
            <p:cNvSpPr>
              <a:spLocks/>
            </p:cNvSpPr>
            <p:nvPr/>
          </p:nvSpPr>
          <p:spPr bwMode="auto">
            <a:xfrm>
              <a:off x="3900" y="1452"/>
              <a:ext cx="17" cy="17"/>
            </a:xfrm>
            <a:custGeom>
              <a:avLst/>
              <a:gdLst/>
              <a:ahLst/>
              <a:cxnLst>
                <a:cxn ang="0">
                  <a:pos x="0" y="0"/>
                </a:cxn>
                <a:cxn ang="0">
                  <a:pos x="0" y="14"/>
                </a:cxn>
                <a:cxn ang="0">
                  <a:pos x="8" y="16"/>
                </a:cxn>
                <a:cxn ang="0">
                  <a:pos x="16" y="16"/>
                </a:cxn>
                <a:cxn ang="0">
                  <a:pos x="16" y="14"/>
                </a:cxn>
                <a:cxn ang="0">
                  <a:pos x="16" y="0"/>
                </a:cxn>
                <a:cxn ang="0">
                  <a:pos x="0" y="0"/>
                </a:cxn>
              </a:cxnLst>
              <a:rect l="0" t="0" r="r" b="b"/>
              <a:pathLst>
                <a:path w="17" h="17">
                  <a:moveTo>
                    <a:pt x="0" y="0"/>
                  </a:moveTo>
                  <a:lnTo>
                    <a:pt x="0" y="14"/>
                  </a:lnTo>
                  <a:lnTo>
                    <a:pt x="8" y="16"/>
                  </a:lnTo>
                  <a:lnTo>
                    <a:pt x="16"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54" name="Freeform 30"/>
            <p:cNvSpPr>
              <a:spLocks/>
            </p:cNvSpPr>
            <p:nvPr/>
          </p:nvSpPr>
          <p:spPr bwMode="auto">
            <a:xfrm>
              <a:off x="3902" y="1452"/>
              <a:ext cx="17" cy="17"/>
            </a:xfrm>
            <a:custGeom>
              <a:avLst/>
              <a:gdLst/>
              <a:ahLst/>
              <a:cxnLst>
                <a:cxn ang="0">
                  <a:pos x="0" y="0"/>
                </a:cxn>
                <a:cxn ang="0">
                  <a:pos x="0" y="14"/>
                </a:cxn>
                <a:cxn ang="0">
                  <a:pos x="0" y="16"/>
                </a:cxn>
                <a:cxn ang="0">
                  <a:pos x="8" y="16"/>
                </a:cxn>
                <a:cxn ang="0">
                  <a:pos x="16" y="14"/>
                </a:cxn>
                <a:cxn ang="0">
                  <a:pos x="16" y="0"/>
                </a:cxn>
                <a:cxn ang="0">
                  <a:pos x="0" y="0"/>
                </a:cxn>
              </a:cxnLst>
              <a:rect l="0" t="0" r="r" b="b"/>
              <a:pathLst>
                <a:path w="17" h="17">
                  <a:moveTo>
                    <a:pt x="0" y="0"/>
                  </a:moveTo>
                  <a:lnTo>
                    <a:pt x="0" y="14"/>
                  </a:lnTo>
                  <a:lnTo>
                    <a:pt x="0" y="16"/>
                  </a:lnTo>
                  <a:lnTo>
                    <a:pt x="8"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55" name="Freeform 31"/>
            <p:cNvSpPr>
              <a:spLocks/>
            </p:cNvSpPr>
            <p:nvPr/>
          </p:nvSpPr>
          <p:spPr bwMode="auto">
            <a:xfrm>
              <a:off x="3905" y="1452"/>
              <a:ext cx="17" cy="17"/>
            </a:xfrm>
            <a:custGeom>
              <a:avLst/>
              <a:gdLst/>
              <a:ahLst/>
              <a:cxnLst>
                <a:cxn ang="0">
                  <a:pos x="0" y="0"/>
                </a:cxn>
                <a:cxn ang="0">
                  <a:pos x="0" y="14"/>
                </a:cxn>
                <a:cxn ang="0">
                  <a:pos x="4" y="16"/>
                </a:cxn>
                <a:cxn ang="0">
                  <a:pos x="8" y="16"/>
                </a:cxn>
                <a:cxn ang="0">
                  <a:pos x="12" y="16"/>
                </a:cxn>
                <a:cxn ang="0">
                  <a:pos x="16" y="14"/>
                </a:cxn>
                <a:cxn ang="0">
                  <a:pos x="16" y="0"/>
                </a:cxn>
                <a:cxn ang="0">
                  <a:pos x="0" y="0"/>
                </a:cxn>
              </a:cxnLst>
              <a:rect l="0" t="0" r="r" b="b"/>
              <a:pathLst>
                <a:path w="17" h="17">
                  <a:moveTo>
                    <a:pt x="0" y="0"/>
                  </a:moveTo>
                  <a:lnTo>
                    <a:pt x="0" y="14"/>
                  </a:lnTo>
                  <a:lnTo>
                    <a:pt x="4" y="16"/>
                  </a:lnTo>
                  <a:lnTo>
                    <a:pt x="8" y="16"/>
                  </a:lnTo>
                  <a:lnTo>
                    <a:pt x="12"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56" name="Freeform 32"/>
            <p:cNvSpPr>
              <a:spLocks/>
            </p:cNvSpPr>
            <p:nvPr/>
          </p:nvSpPr>
          <p:spPr bwMode="auto">
            <a:xfrm>
              <a:off x="3908" y="1452"/>
              <a:ext cx="17" cy="17"/>
            </a:xfrm>
            <a:custGeom>
              <a:avLst/>
              <a:gdLst/>
              <a:ahLst/>
              <a:cxnLst>
                <a:cxn ang="0">
                  <a:pos x="0" y="0"/>
                </a:cxn>
                <a:cxn ang="0">
                  <a:pos x="0" y="14"/>
                </a:cxn>
                <a:cxn ang="0">
                  <a:pos x="5" y="16"/>
                </a:cxn>
                <a:cxn ang="0">
                  <a:pos x="10" y="16"/>
                </a:cxn>
                <a:cxn ang="0">
                  <a:pos x="10" y="14"/>
                </a:cxn>
                <a:cxn ang="0">
                  <a:pos x="16" y="14"/>
                </a:cxn>
                <a:cxn ang="0">
                  <a:pos x="16" y="0"/>
                </a:cxn>
                <a:cxn ang="0">
                  <a:pos x="0" y="0"/>
                </a:cxn>
              </a:cxnLst>
              <a:rect l="0" t="0" r="r" b="b"/>
              <a:pathLst>
                <a:path w="17" h="17">
                  <a:moveTo>
                    <a:pt x="0" y="0"/>
                  </a:moveTo>
                  <a:lnTo>
                    <a:pt x="0" y="14"/>
                  </a:lnTo>
                  <a:lnTo>
                    <a:pt x="5" y="16"/>
                  </a:lnTo>
                  <a:lnTo>
                    <a:pt x="10" y="16"/>
                  </a:lnTo>
                  <a:lnTo>
                    <a:pt x="10"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57" name="Freeform 33"/>
            <p:cNvSpPr>
              <a:spLocks/>
            </p:cNvSpPr>
            <p:nvPr/>
          </p:nvSpPr>
          <p:spPr bwMode="auto">
            <a:xfrm>
              <a:off x="3910" y="1452"/>
              <a:ext cx="17" cy="17"/>
            </a:xfrm>
            <a:custGeom>
              <a:avLst/>
              <a:gdLst/>
              <a:ahLst/>
              <a:cxnLst>
                <a:cxn ang="0">
                  <a:pos x="0" y="0"/>
                </a:cxn>
                <a:cxn ang="0">
                  <a:pos x="0" y="14"/>
                </a:cxn>
                <a:cxn ang="0">
                  <a:pos x="8" y="14"/>
                </a:cxn>
                <a:cxn ang="0">
                  <a:pos x="8" y="16"/>
                </a:cxn>
                <a:cxn ang="0">
                  <a:pos x="16" y="16"/>
                </a:cxn>
                <a:cxn ang="0">
                  <a:pos x="16" y="14"/>
                </a:cxn>
                <a:cxn ang="0">
                  <a:pos x="16" y="0"/>
                </a:cxn>
                <a:cxn ang="0">
                  <a:pos x="0" y="0"/>
                </a:cxn>
              </a:cxnLst>
              <a:rect l="0" t="0" r="r" b="b"/>
              <a:pathLst>
                <a:path w="17" h="17">
                  <a:moveTo>
                    <a:pt x="0" y="0"/>
                  </a:moveTo>
                  <a:lnTo>
                    <a:pt x="0" y="14"/>
                  </a:lnTo>
                  <a:lnTo>
                    <a:pt x="8" y="14"/>
                  </a:lnTo>
                  <a:lnTo>
                    <a:pt x="8" y="16"/>
                  </a:lnTo>
                  <a:lnTo>
                    <a:pt x="16"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58" name="Freeform 34"/>
            <p:cNvSpPr>
              <a:spLocks/>
            </p:cNvSpPr>
            <p:nvPr/>
          </p:nvSpPr>
          <p:spPr bwMode="auto">
            <a:xfrm>
              <a:off x="3912" y="1452"/>
              <a:ext cx="17" cy="17"/>
            </a:xfrm>
            <a:custGeom>
              <a:avLst/>
              <a:gdLst/>
              <a:ahLst/>
              <a:cxnLst>
                <a:cxn ang="0">
                  <a:pos x="0" y="0"/>
                </a:cxn>
                <a:cxn ang="0">
                  <a:pos x="0" y="14"/>
                </a:cxn>
                <a:cxn ang="0">
                  <a:pos x="5" y="16"/>
                </a:cxn>
                <a:cxn ang="0">
                  <a:pos x="10" y="16"/>
                </a:cxn>
                <a:cxn ang="0">
                  <a:pos x="16" y="14"/>
                </a:cxn>
                <a:cxn ang="0">
                  <a:pos x="16" y="0"/>
                </a:cxn>
                <a:cxn ang="0">
                  <a:pos x="0" y="0"/>
                </a:cxn>
              </a:cxnLst>
              <a:rect l="0" t="0" r="r" b="b"/>
              <a:pathLst>
                <a:path w="17" h="17">
                  <a:moveTo>
                    <a:pt x="0" y="0"/>
                  </a:moveTo>
                  <a:lnTo>
                    <a:pt x="0" y="14"/>
                  </a:lnTo>
                  <a:lnTo>
                    <a:pt x="5" y="16"/>
                  </a:lnTo>
                  <a:lnTo>
                    <a:pt x="10"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59" name="Freeform 35"/>
            <p:cNvSpPr>
              <a:spLocks/>
            </p:cNvSpPr>
            <p:nvPr/>
          </p:nvSpPr>
          <p:spPr bwMode="auto">
            <a:xfrm>
              <a:off x="3916" y="1452"/>
              <a:ext cx="17" cy="17"/>
            </a:xfrm>
            <a:custGeom>
              <a:avLst/>
              <a:gdLst/>
              <a:ahLst/>
              <a:cxnLst>
                <a:cxn ang="0">
                  <a:pos x="0" y="0"/>
                </a:cxn>
                <a:cxn ang="0">
                  <a:pos x="0" y="14"/>
                </a:cxn>
                <a:cxn ang="0">
                  <a:pos x="5" y="16"/>
                </a:cxn>
                <a:cxn ang="0">
                  <a:pos x="10" y="16"/>
                </a:cxn>
                <a:cxn ang="0">
                  <a:pos x="16" y="14"/>
                </a:cxn>
                <a:cxn ang="0">
                  <a:pos x="16" y="0"/>
                </a:cxn>
                <a:cxn ang="0">
                  <a:pos x="0" y="0"/>
                </a:cxn>
              </a:cxnLst>
              <a:rect l="0" t="0" r="r" b="b"/>
              <a:pathLst>
                <a:path w="17" h="17">
                  <a:moveTo>
                    <a:pt x="0" y="0"/>
                  </a:moveTo>
                  <a:lnTo>
                    <a:pt x="0" y="14"/>
                  </a:lnTo>
                  <a:lnTo>
                    <a:pt x="5" y="16"/>
                  </a:lnTo>
                  <a:lnTo>
                    <a:pt x="10"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60" name="Freeform 36"/>
            <p:cNvSpPr>
              <a:spLocks/>
            </p:cNvSpPr>
            <p:nvPr/>
          </p:nvSpPr>
          <p:spPr bwMode="auto">
            <a:xfrm>
              <a:off x="3918" y="1452"/>
              <a:ext cx="17" cy="17"/>
            </a:xfrm>
            <a:custGeom>
              <a:avLst/>
              <a:gdLst/>
              <a:ahLst/>
              <a:cxnLst>
                <a:cxn ang="0">
                  <a:pos x="0" y="0"/>
                </a:cxn>
                <a:cxn ang="0">
                  <a:pos x="0" y="14"/>
                </a:cxn>
                <a:cxn ang="0">
                  <a:pos x="5" y="14"/>
                </a:cxn>
                <a:cxn ang="0">
                  <a:pos x="5" y="16"/>
                </a:cxn>
                <a:cxn ang="0">
                  <a:pos x="10" y="16"/>
                </a:cxn>
                <a:cxn ang="0">
                  <a:pos x="10" y="14"/>
                </a:cxn>
                <a:cxn ang="0">
                  <a:pos x="16" y="14"/>
                </a:cxn>
                <a:cxn ang="0">
                  <a:pos x="16" y="0"/>
                </a:cxn>
                <a:cxn ang="0">
                  <a:pos x="0" y="0"/>
                </a:cxn>
              </a:cxnLst>
              <a:rect l="0" t="0" r="r" b="b"/>
              <a:pathLst>
                <a:path w="17" h="17">
                  <a:moveTo>
                    <a:pt x="0" y="0"/>
                  </a:moveTo>
                  <a:lnTo>
                    <a:pt x="0" y="14"/>
                  </a:lnTo>
                  <a:lnTo>
                    <a:pt x="5" y="14"/>
                  </a:lnTo>
                  <a:lnTo>
                    <a:pt x="5" y="16"/>
                  </a:lnTo>
                  <a:lnTo>
                    <a:pt x="10" y="16"/>
                  </a:lnTo>
                  <a:lnTo>
                    <a:pt x="10"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61" name="Freeform 37"/>
            <p:cNvSpPr>
              <a:spLocks/>
            </p:cNvSpPr>
            <p:nvPr/>
          </p:nvSpPr>
          <p:spPr bwMode="auto">
            <a:xfrm>
              <a:off x="3921" y="1452"/>
              <a:ext cx="17" cy="17"/>
            </a:xfrm>
            <a:custGeom>
              <a:avLst/>
              <a:gdLst/>
              <a:ahLst/>
              <a:cxnLst>
                <a:cxn ang="0">
                  <a:pos x="0" y="0"/>
                </a:cxn>
                <a:cxn ang="0">
                  <a:pos x="0" y="14"/>
                </a:cxn>
                <a:cxn ang="0">
                  <a:pos x="8" y="16"/>
                </a:cxn>
                <a:cxn ang="0">
                  <a:pos x="16" y="16"/>
                </a:cxn>
                <a:cxn ang="0">
                  <a:pos x="16" y="14"/>
                </a:cxn>
                <a:cxn ang="0">
                  <a:pos x="16" y="0"/>
                </a:cxn>
                <a:cxn ang="0">
                  <a:pos x="0" y="0"/>
                </a:cxn>
              </a:cxnLst>
              <a:rect l="0" t="0" r="r" b="b"/>
              <a:pathLst>
                <a:path w="17" h="17">
                  <a:moveTo>
                    <a:pt x="0" y="0"/>
                  </a:moveTo>
                  <a:lnTo>
                    <a:pt x="0" y="14"/>
                  </a:lnTo>
                  <a:lnTo>
                    <a:pt x="8" y="16"/>
                  </a:lnTo>
                  <a:lnTo>
                    <a:pt x="16"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62" name="Freeform 38"/>
            <p:cNvSpPr>
              <a:spLocks/>
            </p:cNvSpPr>
            <p:nvPr/>
          </p:nvSpPr>
          <p:spPr bwMode="auto">
            <a:xfrm>
              <a:off x="3923" y="1452"/>
              <a:ext cx="17" cy="17"/>
            </a:xfrm>
            <a:custGeom>
              <a:avLst/>
              <a:gdLst/>
              <a:ahLst/>
              <a:cxnLst>
                <a:cxn ang="0">
                  <a:pos x="0" y="0"/>
                </a:cxn>
                <a:cxn ang="0">
                  <a:pos x="0" y="14"/>
                </a:cxn>
                <a:cxn ang="0">
                  <a:pos x="5" y="16"/>
                </a:cxn>
                <a:cxn ang="0">
                  <a:pos x="10" y="16"/>
                </a:cxn>
                <a:cxn ang="0">
                  <a:pos x="16" y="14"/>
                </a:cxn>
                <a:cxn ang="0">
                  <a:pos x="16" y="0"/>
                </a:cxn>
                <a:cxn ang="0">
                  <a:pos x="0" y="0"/>
                </a:cxn>
              </a:cxnLst>
              <a:rect l="0" t="0" r="r" b="b"/>
              <a:pathLst>
                <a:path w="17" h="17">
                  <a:moveTo>
                    <a:pt x="0" y="0"/>
                  </a:moveTo>
                  <a:lnTo>
                    <a:pt x="0" y="14"/>
                  </a:lnTo>
                  <a:lnTo>
                    <a:pt x="5" y="16"/>
                  </a:lnTo>
                  <a:lnTo>
                    <a:pt x="10"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63" name="Freeform 39"/>
            <p:cNvSpPr>
              <a:spLocks/>
            </p:cNvSpPr>
            <p:nvPr/>
          </p:nvSpPr>
          <p:spPr bwMode="auto">
            <a:xfrm>
              <a:off x="3925" y="1452"/>
              <a:ext cx="17" cy="17"/>
            </a:xfrm>
            <a:custGeom>
              <a:avLst/>
              <a:gdLst/>
              <a:ahLst/>
              <a:cxnLst>
                <a:cxn ang="0">
                  <a:pos x="0" y="0"/>
                </a:cxn>
                <a:cxn ang="0">
                  <a:pos x="0" y="14"/>
                </a:cxn>
                <a:cxn ang="0">
                  <a:pos x="4" y="14"/>
                </a:cxn>
                <a:cxn ang="0">
                  <a:pos x="8" y="16"/>
                </a:cxn>
                <a:cxn ang="0">
                  <a:pos x="12" y="16"/>
                </a:cxn>
                <a:cxn ang="0">
                  <a:pos x="12" y="14"/>
                </a:cxn>
                <a:cxn ang="0">
                  <a:pos x="16" y="14"/>
                </a:cxn>
                <a:cxn ang="0">
                  <a:pos x="16" y="0"/>
                </a:cxn>
                <a:cxn ang="0">
                  <a:pos x="0" y="0"/>
                </a:cxn>
              </a:cxnLst>
              <a:rect l="0" t="0" r="r" b="b"/>
              <a:pathLst>
                <a:path w="17" h="17">
                  <a:moveTo>
                    <a:pt x="0" y="0"/>
                  </a:moveTo>
                  <a:lnTo>
                    <a:pt x="0" y="14"/>
                  </a:lnTo>
                  <a:lnTo>
                    <a:pt x="4" y="14"/>
                  </a:lnTo>
                  <a:lnTo>
                    <a:pt x="8" y="16"/>
                  </a:lnTo>
                  <a:lnTo>
                    <a:pt x="12" y="16"/>
                  </a:lnTo>
                  <a:lnTo>
                    <a:pt x="12"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64" name="Freeform 40"/>
            <p:cNvSpPr>
              <a:spLocks/>
            </p:cNvSpPr>
            <p:nvPr/>
          </p:nvSpPr>
          <p:spPr bwMode="auto">
            <a:xfrm>
              <a:off x="3855" y="1279"/>
              <a:ext cx="187" cy="174"/>
            </a:xfrm>
            <a:custGeom>
              <a:avLst/>
              <a:gdLst/>
              <a:ahLst/>
              <a:cxnLst>
                <a:cxn ang="0">
                  <a:pos x="180" y="173"/>
                </a:cxn>
                <a:cxn ang="0">
                  <a:pos x="180" y="173"/>
                </a:cxn>
                <a:cxn ang="0">
                  <a:pos x="180" y="172"/>
                </a:cxn>
                <a:cxn ang="0">
                  <a:pos x="182" y="172"/>
                </a:cxn>
                <a:cxn ang="0">
                  <a:pos x="182" y="172"/>
                </a:cxn>
                <a:cxn ang="0">
                  <a:pos x="183" y="171"/>
                </a:cxn>
                <a:cxn ang="0">
                  <a:pos x="183" y="171"/>
                </a:cxn>
                <a:cxn ang="0">
                  <a:pos x="184" y="171"/>
                </a:cxn>
                <a:cxn ang="0">
                  <a:pos x="184" y="170"/>
                </a:cxn>
                <a:cxn ang="0">
                  <a:pos x="184" y="170"/>
                </a:cxn>
                <a:cxn ang="0">
                  <a:pos x="184" y="169"/>
                </a:cxn>
                <a:cxn ang="0">
                  <a:pos x="185" y="169"/>
                </a:cxn>
                <a:cxn ang="0">
                  <a:pos x="185" y="168"/>
                </a:cxn>
                <a:cxn ang="0">
                  <a:pos x="186" y="167"/>
                </a:cxn>
                <a:cxn ang="0">
                  <a:pos x="186" y="167"/>
                </a:cxn>
                <a:cxn ang="0">
                  <a:pos x="186" y="6"/>
                </a:cxn>
                <a:cxn ang="0">
                  <a:pos x="186" y="5"/>
                </a:cxn>
                <a:cxn ang="0">
                  <a:pos x="186" y="5"/>
                </a:cxn>
                <a:cxn ang="0">
                  <a:pos x="185" y="5"/>
                </a:cxn>
                <a:cxn ang="0">
                  <a:pos x="185" y="3"/>
                </a:cxn>
                <a:cxn ang="0">
                  <a:pos x="184" y="3"/>
                </a:cxn>
                <a:cxn ang="0">
                  <a:pos x="184" y="2"/>
                </a:cxn>
                <a:cxn ang="0">
                  <a:pos x="184" y="1"/>
                </a:cxn>
                <a:cxn ang="0">
                  <a:pos x="183" y="1"/>
                </a:cxn>
                <a:cxn ang="0">
                  <a:pos x="183" y="1"/>
                </a:cxn>
                <a:cxn ang="0">
                  <a:pos x="182" y="1"/>
                </a:cxn>
                <a:cxn ang="0">
                  <a:pos x="182" y="0"/>
                </a:cxn>
                <a:cxn ang="0">
                  <a:pos x="180" y="0"/>
                </a:cxn>
                <a:cxn ang="0">
                  <a:pos x="180" y="0"/>
                </a:cxn>
                <a:cxn ang="0">
                  <a:pos x="180" y="0"/>
                </a:cxn>
                <a:cxn ang="0">
                  <a:pos x="5" y="0"/>
                </a:cxn>
                <a:cxn ang="0">
                  <a:pos x="4" y="0"/>
                </a:cxn>
                <a:cxn ang="0">
                  <a:pos x="3" y="0"/>
                </a:cxn>
                <a:cxn ang="0">
                  <a:pos x="3" y="0"/>
                </a:cxn>
                <a:cxn ang="0">
                  <a:pos x="2" y="0"/>
                </a:cxn>
                <a:cxn ang="0">
                  <a:pos x="2" y="1"/>
                </a:cxn>
                <a:cxn ang="0">
                  <a:pos x="1" y="1"/>
                </a:cxn>
                <a:cxn ang="0">
                  <a:pos x="1" y="1"/>
                </a:cxn>
                <a:cxn ang="0">
                  <a:pos x="1" y="2"/>
                </a:cxn>
                <a:cxn ang="0">
                  <a:pos x="0" y="3"/>
                </a:cxn>
                <a:cxn ang="0">
                  <a:pos x="0" y="3"/>
                </a:cxn>
                <a:cxn ang="0">
                  <a:pos x="0" y="3"/>
                </a:cxn>
                <a:cxn ang="0">
                  <a:pos x="0" y="5"/>
                </a:cxn>
                <a:cxn ang="0">
                  <a:pos x="0" y="5"/>
                </a:cxn>
                <a:cxn ang="0">
                  <a:pos x="0" y="6"/>
                </a:cxn>
                <a:cxn ang="0">
                  <a:pos x="0" y="167"/>
                </a:cxn>
                <a:cxn ang="0">
                  <a:pos x="0" y="167"/>
                </a:cxn>
                <a:cxn ang="0">
                  <a:pos x="0" y="168"/>
                </a:cxn>
                <a:cxn ang="0">
                  <a:pos x="0" y="169"/>
                </a:cxn>
                <a:cxn ang="0">
                  <a:pos x="0" y="169"/>
                </a:cxn>
                <a:cxn ang="0">
                  <a:pos x="0" y="170"/>
                </a:cxn>
                <a:cxn ang="0">
                  <a:pos x="1" y="170"/>
                </a:cxn>
                <a:cxn ang="0">
                  <a:pos x="1" y="171"/>
                </a:cxn>
                <a:cxn ang="0">
                  <a:pos x="1" y="171"/>
                </a:cxn>
                <a:cxn ang="0">
                  <a:pos x="2" y="171"/>
                </a:cxn>
                <a:cxn ang="0">
                  <a:pos x="2" y="172"/>
                </a:cxn>
                <a:cxn ang="0">
                  <a:pos x="2" y="172"/>
                </a:cxn>
                <a:cxn ang="0">
                  <a:pos x="3" y="172"/>
                </a:cxn>
                <a:cxn ang="0">
                  <a:pos x="3" y="172"/>
                </a:cxn>
                <a:cxn ang="0">
                  <a:pos x="4" y="173"/>
                </a:cxn>
                <a:cxn ang="0">
                  <a:pos x="5" y="173"/>
                </a:cxn>
                <a:cxn ang="0">
                  <a:pos x="180" y="173"/>
                </a:cxn>
              </a:cxnLst>
              <a:rect l="0" t="0" r="r" b="b"/>
              <a:pathLst>
                <a:path w="187" h="174">
                  <a:moveTo>
                    <a:pt x="180" y="173"/>
                  </a:moveTo>
                  <a:lnTo>
                    <a:pt x="180" y="173"/>
                  </a:lnTo>
                  <a:lnTo>
                    <a:pt x="180" y="172"/>
                  </a:lnTo>
                  <a:lnTo>
                    <a:pt x="182" y="172"/>
                  </a:lnTo>
                  <a:lnTo>
                    <a:pt x="182" y="172"/>
                  </a:lnTo>
                  <a:lnTo>
                    <a:pt x="183" y="171"/>
                  </a:lnTo>
                  <a:lnTo>
                    <a:pt x="183" y="171"/>
                  </a:lnTo>
                  <a:lnTo>
                    <a:pt x="184" y="171"/>
                  </a:lnTo>
                  <a:lnTo>
                    <a:pt x="184" y="170"/>
                  </a:lnTo>
                  <a:lnTo>
                    <a:pt x="184" y="170"/>
                  </a:lnTo>
                  <a:lnTo>
                    <a:pt x="184" y="169"/>
                  </a:lnTo>
                  <a:lnTo>
                    <a:pt x="185" y="169"/>
                  </a:lnTo>
                  <a:lnTo>
                    <a:pt x="185" y="168"/>
                  </a:lnTo>
                  <a:lnTo>
                    <a:pt x="186" y="167"/>
                  </a:lnTo>
                  <a:lnTo>
                    <a:pt x="186" y="167"/>
                  </a:lnTo>
                  <a:lnTo>
                    <a:pt x="186" y="6"/>
                  </a:lnTo>
                  <a:lnTo>
                    <a:pt x="186" y="5"/>
                  </a:lnTo>
                  <a:lnTo>
                    <a:pt x="186" y="5"/>
                  </a:lnTo>
                  <a:lnTo>
                    <a:pt x="185" y="5"/>
                  </a:lnTo>
                  <a:lnTo>
                    <a:pt x="185" y="3"/>
                  </a:lnTo>
                  <a:lnTo>
                    <a:pt x="184" y="3"/>
                  </a:lnTo>
                  <a:lnTo>
                    <a:pt x="184" y="2"/>
                  </a:lnTo>
                  <a:lnTo>
                    <a:pt x="184" y="1"/>
                  </a:lnTo>
                  <a:lnTo>
                    <a:pt x="183" y="1"/>
                  </a:lnTo>
                  <a:lnTo>
                    <a:pt x="183" y="1"/>
                  </a:lnTo>
                  <a:lnTo>
                    <a:pt x="182" y="1"/>
                  </a:lnTo>
                  <a:lnTo>
                    <a:pt x="182" y="0"/>
                  </a:lnTo>
                  <a:lnTo>
                    <a:pt x="180" y="0"/>
                  </a:lnTo>
                  <a:lnTo>
                    <a:pt x="180" y="0"/>
                  </a:lnTo>
                  <a:lnTo>
                    <a:pt x="180" y="0"/>
                  </a:lnTo>
                  <a:lnTo>
                    <a:pt x="5" y="0"/>
                  </a:lnTo>
                  <a:lnTo>
                    <a:pt x="4" y="0"/>
                  </a:lnTo>
                  <a:lnTo>
                    <a:pt x="3" y="0"/>
                  </a:lnTo>
                  <a:lnTo>
                    <a:pt x="3" y="0"/>
                  </a:lnTo>
                  <a:lnTo>
                    <a:pt x="2" y="0"/>
                  </a:lnTo>
                  <a:lnTo>
                    <a:pt x="2" y="1"/>
                  </a:lnTo>
                  <a:lnTo>
                    <a:pt x="1" y="1"/>
                  </a:lnTo>
                  <a:lnTo>
                    <a:pt x="1" y="1"/>
                  </a:lnTo>
                  <a:lnTo>
                    <a:pt x="1" y="2"/>
                  </a:lnTo>
                  <a:lnTo>
                    <a:pt x="0" y="3"/>
                  </a:lnTo>
                  <a:lnTo>
                    <a:pt x="0" y="3"/>
                  </a:lnTo>
                  <a:lnTo>
                    <a:pt x="0" y="3"/>
                  </a:lnTo>
                  <a:lnTo>
                    <a:pt x="0" y="5"/>
                  </a:lnTo>
                  <a:lnTo>
                    <a:pt x="0" y="5"/>
                  </a:lnTo>
                  <a:lnTo>
                    <a:pt x="0" y="6"/>
                  </a:lnTo>
                  <a:lnTo>
                    <a:pt x="0" y="167"/>
                  </a:lnTo>
                  <a:lnTo>
                    <a:pt x="0" y="167"/>
                  </a:lnTo>
                  <a:lnTo>
                    <a:pt x="0" y="168"/>
                  </a:lnTo>
                  <a:lnTo>
                    <a:pt x="0" y="169"/>
                  </a:lnTo>
                  <a:lnTo>
                    <a:pt x="0" y="169"/>
                  </a:lnTo>
                  <a:lnTo>
                    <a:pt x="0" y="170"/>
                  </a:lnTo>
                  <a:lnTo>
                    <a:pt x="1" y="170"/>
                  </a:lnTo>
                  <a:lnTo>
                    <a:pt x="1" y="171"/>
                  </a:lnTo>
                  <a:lnTo>
                    <a:pt x="1" y="171"/>
                  </a:lnTo>
                  <a:lnTo>
                    <a:pt x="2" y="171"/>
                  </a:lnTo>
                  <a:lnTo>
                    <a:pt x="2" y="172"/>
                  </a:lnTo>
                  <a:lnTo>
                    <a:pt x="2" y="172"/>
                  </a:lnTo>
                  <a:lnTo>
                    <a:pt x="3" y="172"/>
                  </a:lnTo>
                  <a:lnTo>
                    <a:pt x="3" y="172"/>
                  </a:lnTo>
                  <a:lnTo>
                    <a:pt x="4" y="173"/>
                  </a:lnTo>
                  <a:lnTo>
                    <a:pt x="5" y="173"/>
                  </a:lnTo>
                  <a:lnTo>
                    <a:pt x="180" y="173"/>
                  </a:lnTo>
                </a:path>
              </a:pathLst>
            </a:custGeom>
            <a:solidFill>
              <a:srgbClr val="999999"/>
            </a:solidFill>
            <a:ln w="12700" cap="rnd" cmpd="sng">
              <a:solidFill>
                <a:srgbClr val="666666"/>
              </a:solidFill>
              <a:prstDash val="solid"/>
              <a:round/>
              <a:headEnd/>
              <a:tailEnd/>
            </a:ln>
            <a:effectLst/>
          </p:spPr>
          <p:txBody>
            <a:bodyPr/>
            <a:lstStyle/>
            <a:p>
              <a:endParaRPr lang="en-US"/>
            </a:p>
          </p:txBody>
        </p:sp>
        <p:sp>
          <p:nvSpPr>
            <p:cNvPr id="103465" name="Freeform 41"/>
            <p:cNvSpPr>
              <a:spLocks/>
            </p:cNvSpPr>
            <p:nvPr/>
          </p:nvSpPr>
          <p:spPr bwMode="auto">
            <a:xfrm>
              <a:off x="3855" y="1281"/>
              <a:ext cx="186" cy="172"/>
            </a:xfrm>
            <a:custGeom>
              <a:avLst/>
              <a:gdLst/>
              <a:ahLst/>
              <a:cxnLst>
                <a:cxn ang="0">
                  <a:pos x="185" y="165"/>
                </a:cxn>
                <a:cxn ang="0">
                  <a:pos x="185" y="166"/>
                </a:cxn>
                <a:cxn ang="0">
                  <a:pos x="185" y="167"/>
                </a:cxn>
                <a:cxn ang="0">
                  <a:pos x="184" y="167"/>
                </a:cxn>
                <a:cxn ang="0">
                  <a:pos x="184" y="168"/>
                </a:cxn>
                <a:cxn ang="0">
                  <a:pos x="183" y="169"/>
                </a:cxn>
                <a:cxn ang="0">
                  <a:pos x="183" y="169"/>
                </a:cxn>
                <a:cxn ang="0">
                  <a:pos x="182" y="170"/>
                </a:cxn>
                <a:cxn ang="0">
                  <a:pos x="182" y="170"/>
                </a:cxn>
                <a:cxn ang="0">
                  <a:pos x="181" y="170"/>
                </a:cxn>
                <a:cxn ang="0">
                  <a:pos x="181" y="171"/>
                </a:cxn>
                <a:cxn ang="0">
                  <a:pos x="180" y="171"/>
                </a:cxn>
                <a:cxn ang="0">
                  <a:pos x="179" y="171"/>
                </a:cxn>
                <a:cxn ang="0">
                  <a:pos x="4" y="171"/>
                </a:cxn>
                <a:cxn ang="0">
                  <a:pos x="3" y="171"/>
                </a:cxn>
                <a:cxn ang="0">
                  <a:pos x="3" y="171"/>
                </a:cxn>
                <a:cxn ang="0">
                  <a:pos x="3" y="170"/>
                </a:cxn>
                <a:cxn ang="0">
                  <a:pos x="2" y="170"/>
                </a:cxn>
                <a:cxn ang="0">
                  <a:pos x="2" y="170"/>
                </a:cxn>
                <a:cxn ang="0">
                  <a:pos x="1" y="169"/>
                </a:cxn>
                <a:cxn ang="0">
                  <a:pos x="1" y="169"/>
                </a:cxn>
                <a:cxn ang="0">
                  <a:pos x="0" y="169"/>
                </a:cxn>
                <a:cxn ang="0">
                  <a:pos x="0" y="168"/>
                </a:cxn>
                <a:cxn ang="0">
                  <a:pos x="0" y="167"/>
                </a:cxn>
                <a:cxn ang="0">
                  <a:pos x="0" y="167"/>
                </a:cxn>
                <a:cxn ang="0">
                  <a:pos x="0" y="166"/>
                </a:cxn>
                <a:cxn ang="0">
                  <a:pos x="0" y="165"/>
                </a:cxn>
                <a:cxn ang="0">
                  <a:pos x="0" y="5"/>
                </a:cxn>
                <a:cxn ang="0">
                  <a:pos x="0" y="4"/>
                </a:cxn>
                <a:cxn ang="0">
                  <a:pos x="0" y="3"/>
                </a:cxn>
                <a:cxn ang="0">
                  <a:pos x="0" y="3"/>
                </a:cxn>
                <a:cxn ang="0">
                  <a:pos x="0" y="2"/>
                </a:cxn>
                <a:cxn ang="0">
                  <a:pos x="0" y="2"/>
                </a:cxn>
                <a:cxn ang="0">
                  <a:pos x="1" y="1"/>
                </a:cxn>
                <a:cxn ang="0">
                  <a:pos x="1" y="1"/>
                </a:cxn>
                <a:cxn ang="0">
                  <a:pos x="2" y="1"/>
                </a:cxn>
                <a:cxn ang="0">
                  <a:pos x="2" y="0"/>
                </a:cxn>
                <a:cxn ang="0">
                  <a:pos x="2" y="0"/>
                </a:cxn>
                <a:cxn ang="0">
                  <a:pos x="3" y="0"/>
                </a:cxn>
                <a:cxn ang="0">
                  <a:pos x="3" y="0"/>
                </a:cxn>
                <a:cxn ang="0">
                  <a:pos x="4" y="0"/>
                </a:cxn>
                <a:cxn ang="0">
                  <a:pos x="179" y="0"/>
                </a:cxn>
                <a:cxn ang="0">
                  <a:pos x="180" y="0"/>
                </a:cxn>
                <a:cxn ang="0">
                  <a:pos x="181" y="0"/>
                </a:cxn>
                <a:cxn ang="0">
                  <a:pos x="181" y="0"/>
                </a:cxn>
                <a:cxn ang="0">
                  <a:pos x="182" y="0"/>
                </a:cxn>
                <a:cxn ang="0">
                  <a:pos x="182" y="1"/>
                </a:cxn>
                <a:cxn ang="0">
                  <a:pos x="183" y="1"/>
                </a:cxn>
                <a:cxn ang="0">
                  <a:pos x="183" y="1"/>
                </a:cxn>
                <a:cxn ang="0">
                  <a:pos x="183" y="2"/>
                </a:cxn>
                <a:cxn ang="0">
                  <a:pos x="184" y="2"/>
                </a:cxn>
                <a:cxn ang="0">
                  <a:pos x="184" y="3"/>
                </a:cxn>
                <a:cxn ang="0">
                  <a:pos x="185" y="3"/>
                </a:cxn>
                <a:cxn ang="0">
                  <a:pos x="185" y="4"/>
                </a:cxn>
                <a:cxn ang="0">
                  <a:pos x="185" y="5"/>
                </a:cxn>
                <a:cxn ang="0">
                  <a:pos x="185" y="165"/>
                </a:cxn>
              </a:cxnLst>
              <a:rect l="0" t="0" r="r" b="b"/>
              <a:pathLst>
                <a:path w="186" h="172">
                  <a:moveTo>
                    <a:pt x="185" y="165"/>
                  </a:moveTo>
                  <a:lnTo>
                    <a:pt x="185" y="166"/>
                  </a:lnTo>
                  <a:lnTo>
                    <a:pt x="185" y="167"/>
                  </a:lnTo>
                  <a:lnTo>
                    <a:pt x="184" y="167"/>
                  </a:lnTo>
                  <a:lnTo>
                    <a:pt x="184" y="168"/>
                  </a:lnTo>
                  <a:lnTo>
                    <a:pt x="183" y="169"/>
                  </a:lnTo>
                  <a:lnTo>
                    <a:pt x="183" y="169"/>
                  </a:lnTo>
                  <a:lnTo>
                    <a:pt x="182" y="170"/>
                  </a:lnTo>
                  <a:lnTo>
                    <a:pt x="182" y="170"/>
                  </a:lnTo>
                  <a:lnTo>
                    <a:pt x="181" y="170"/>
                  </a:lnTo>
                  <a:lnTo>
                    <a:pt x="181" y="171"/>
                  </a:lnTo>
                  <a:lnTo>
                    <a:pt x="180" y="171"/>
                  </a:lnTo>
                  <a:lnTo>
                    <a:pt x="179" y="171"/>
                  </a:lnTo>
                  <a:lnTo>
                    <a:pt x="4" y="171"/>
                  </a:lnTo>
                  <a:lnTo>
                    <a:pt x="3" y="171"/>
                  </a:lnTo>
                  <a:lnTo>
                    <a:pt x="3" y="171"/>
                  </a:lnTo>
                  <a:lnTo>
                    <a:pt x="3" y="170"/>
                  </a:lnTo>
                  <a:lnTo>
                    <a:pt x="2" y="170"/>
                  </a:lnTo>
                  <a:lnTo>
                    <a:pt x="2" y="170"/>
                  </a:lnTo>
                  <a:lnTo>
                    <a:pt x="1" y="169"/>
                  </a:lnTo>
                  <a:lnTo>
                    <a:pt x="1" y="169"/>
                  </a:lnTo>
                  <a:lnTo>
                    <a:pt x="0" y="169"/>
                  </a:lnTo>
                  <a:lnTo>
                    <a:pt x="0" y="168"/>
                  </a:lnTo>
                  <a:lnTo>
                    <a:pt x="0" y="167"/>
                  </a:lnTo>
                  <a:lnTo>
                    <a:pt x="0" y="167"/>
                  </a:lnTo>
                  <a:lnTo>
                    <a:pt x="0" y="166"/>
                  </a:lnTo>
                  <a:lnTo>
                    <a:pt x="0" y="165"/>
                  </a:lnTo>
                  <a:lnTo>
                    <a:pt x="0" y="5"/>
                  </a:lnTo>
                  <a:lnTo>
                    <a:pt x="0" y="4"/>
                  </a:lnTo>
                  <a:lnTo>
                    <a:pt x="0" y="3"/>
                  </a:lnTo>
                  <a:lnTo>
                    <a:pt x="0" y="3"/>
                  </a:lnTo>
                  <a:lnTo>
                    <a:pt x="0" y="2"/>
                  </a:lnTo>
                  <a:lnTo>
                    <a:pt x="0" y="2"/>
                  </a:lnTo>
                  <a:lnTo>
                    <a:pt x="1" y="1"/>
                  </a:lnTo>
                  <a:lnTo>
                    <a:pt x="1" y="1"/>
                  </a:lnTo>
                  <a:lnTo>
                    <a:pt x="2" y="1"/>
                  </a:lnTo>
                  <a:lnTo>
                    <a:pt x="2" y="0"/>
                  </a:lnTo>
                  <a:lnTo>
                    <a:pt x="2" y="0"/>
                  </a:lnTo>
                  <a:lnTo>
                    <a:pt x="3" y="0"/>
                  </a:lnTo>
                  <a:lnTo>
                    <a:pt x="3" y="0"/>
                  </a:lnTo>
                  <a:lnTo>
                    <a:pt x="4" y="0"/>
                  </a:lnTo>
                  <a:lnTo>
                    <a:pt x="179" y="0"/>
                  </a:lnTo>
                  <a:lnTo>
                    <a:pt x="180" y="0"/>
                  </a:lnTo>
                  <a:lnTo>
                    <a:pt x="181" y="0"/>
                  </a:lnTo>
                  <a:lnTo>
                    <a:pt x="181" y="0"/>
                  </a:lnTo>
                  <a:lnTo>
                    <a:pt x="182" y="0"/>
                  </a:lnTo>
                  <a:lnTo>
                    <a:pt x="182" y="1"/>
                  </a:lnTo>
                  <a:lnTo>
                    <a:pt x="183" y="1"/>
                  </a:lnTo>
                  <a:lnTo>
                    <a:pt x="183" y="1"/>
                  </a:lnTo>
                  <a:lnTo>
                    <a:pt x="183" y="2"/>
                  </a:lnTo>
                  <a:lnTo>
                    <a:pt x="184" y="2"/>
                  </a:lnTo>
                  <a:lnTo>
                    <a:pt x="184" y="3"/>
                  </a:lnTo>
                  <a:lnTo>
                    <a:pt x="185" y="3"/>
                  </a:lnTo>
                  <a:lnTo>
                    <a:pt x="185" y="4"/>
                  </a:lnTo>
                  <a:lnTo>
                    <a:pt x="185" y="5"/>
                  </a:lnTo>
                  <a:lnTo>
                    <a:pt x="185" y="165"/>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66" name="Freeform 42"/>
            <p:cNvSpPr>
              <a:spLocks/>
            </p:cNvSpPr>
            <p:nvPr/>
          </p:nvSpPr>
          <p:spPr bwMode="auto">
            <a:xfrm>
              <a:off x="3857" y="1281"/>
              <a:ext cx="181" cy="171"/>
            </a:xfrm>
            <a:custGeom>
              <a:avLst/>
              <a:gdLst/>
              <a:ahLst/>
              <a:cxnLst>
                <a:cxn ang="0">
                  <a:pos x="180" y="3"/>
                </a:cxn>
                <a:cxn ang="0">
                  <a:pos x="180" y="3"/>
                </a:cxn>
                <a:cxn ang="0">
                  <a:pos x="180" y="2"/>
                </a:cxn>
                <a:cxn ang="0">
                  <a:pos x="179" y="2"/>
                </a:cxn>
                <a:cxn ang="0">
                  <a:pos x="179" y="1"/>
                </a:cxn>
                <a:cxn ang="0">
                  <a:pos x="178" y="1"/>
                </a:cxn>
                <a:cxn ang="0">
                  <a:pos x="178" y="0"/>
                </a:cxn>
                <a:cxn ang="0">
                  <a:pos x="177" y="0"/>
                </a:cxn>
                <a:cxn ang="0">
                  <a:pos x="177" y="0"/>
                </a:cxn>
                <a:cxn ang="0">
                  <a:pos x="177" y="0"/>
                </a:cxn>
                <a:cxn ang="0">
                  <a:pos x="176" y="0"/>
                </a:cxn>
                <a:cxn ang="0">
                  <a:pos x="176" y="0"/>
                </a:cxn>
                <a:cxn ang="0">
                  <a:pos x="3" y="0"/>
                </a:cxn>
                <a:cxn ang="0">
                  <a:pos x="3" y="0"/>
                </a:cxn>
                <a:cxn ang="0">
                  <a:pos x="2" y="0"/>
                </a:cxn>
                <a:cxn ang="0">
                  <a:pos x="2" y="0"/>
                </a:cxn>
                <a:cxn ang="0">
                  <a:pos x="1" y="0"/>
                </a:cxn>
                <a:cxn ang="0">
                  <a:pos x="1" y="0"/>
                </a:cxn>
                <a:cxn ang="0">
                  <a:pos x="1" y="1"/>
                </a:cxn>
                <a:cxn ang="0">
                  <a:pos x="0" y="1"/>
                </a:cxn>
                <a:cxn ang="0">
                  <a:pos x="0" y="1"/>
                </a:cxn>
                <a:cxn ang="0">
                  <a:pos x="0" y="2"/>
                </a:cxn>
                <a:cxn ang="0">
                  <a:pos x="0" y="3"/>
                </a:cxn>
                <a:cxn ang="0">
                  <a:pos x="0" y="3"/>
                </a:cxn>
                <a:cxn ang="0">
                  <a:pos x="0" y="166"/>
                </a:cxn>
                <a:cxn ang="0">
                  <a:pos x="0" y="166"/>
                </a:cxn>
                <a:cxn ang="0">
                  <a:pos x="0" y="167"/>
                </a:cxn>
                <a:cxn ang="0">
                  <a:pos x="0" y="168"/>
                </a:cxn>
                <a:cxn ang="0">
                  <a:pos x="0" y="168"/>
                </a:cxn>
                <a:cxn ang="0">
                  <a:pos x="1" y="168"/>
                </a:cxn>
                <a:cxn ang="0">
                  <a:pos x="1" y="169"/>
                </a:cxn>
                <a:cxn ang="0">
                  <a:pos x="2" y="169"/>
                </a:cxn>
                <a:cxn ang="0">
                  <a:pos x="2" y="169"/>
                </a:cxn>
                <a:cxn ang="0">
                  <a:pos x="3" y="170"/>
                </a:cxn>
                <a:cxn ang="0">
                  <a:pos x="3" y="170"/>
                </a:cxn>
                <a:cxn ang="0">
                  <a:pos x="176" y="170"/>
                </a:cxn>
                <a:cxn ang="0">
                  <a:pos x="176" y="169"/>
                </a:cxn>
                <a:cxn ang="0">
                  <a:pos x="177" y="169"/>
                </a:cxn>
                <a:cxn ang="0">
                  <a:pos x="177" y="169"/>
                </a:cxn>
                <a:cxn ang="0">
                  <a:pos x="178" y="169"/>
                </a:cxn>
                <a:cxn ang="0">
                  <a:pos x="178" y="168"/>
                </a:cxn>
                <a:cxn ang="0">
                  <a:pos x="178" y="168"/>
                </a:cxn>
                <a:cxn ang="0">
                  <a:pos x="179" y="168"/>
                </a:cxn>
                <a:cxn ang="0">
                  <a:pos x="179" y="167"/>
                </a:cxn>
                <a:cxn ang="0">
                  <a:pos x="180" y="166"/>
                </a:cxn>
                <a:cxn ang="0">
                  <a:pos x="180" y="166"/>
                </a:cxn>
                <a:cxn ang="0">
                  <a:pos x="180" y="3"/>
                </a:cxn>
              </a:cxnLst>
              <a:rect l="0" t="0" r="r" b="b"/>
              <a:pathLst>
                <a:path w="181" h="171">
                  <a:moveTo>
                    <a:pt x="180" y="3"/>
                  </a:moveTo>
                  <a:lnTo>
                    <a:pt x="180" y="3"/>
                  </a:lnTo>
                  <a:lnTo>
                    <a:pt x="180" y="2"/>
                  </a:lnTo>
                  <a:lnTo>
                    <a:pt x="179" y="2"/>
                  </a:lnTo>
                  <a:lnTo>
                    <a:pt x="179" y="1"/>
                  </a:lnTo>
                  <a:lnTo>
                    <a:pt x="178" y="1"/>
                  </a:lnTo>
                  <a:lnTo>
                    <a:pt x="178" y="0"/>
                  </a:lnTo>
                  <a:lnTo>
                    <a:pt x="177" y="0"/>
                  </a:lnTo>
                  <a:lnTo>
                    <a:pt x="177" y="0"/>
                  </a:lnTo>
                  <a:lnTo>
                    <a:pt x="177" y="0"/>
                  </a:lnTo>
                  <a:lnTo>
                    <a:pt x="176" y="0"/>
                  </a:lnTo>
                  <a:lnTo>
                    <a:pt x="176" y="0"/>
                  </a:lnTo>
                  <a:lnTo>
                    <a:pt x="3" y="0"/>
                  </a:lnTo>
                  <a:lnTo>
                    <a:pt x="3" y="0"/>
                  </a:lnTo>
                  <a:lnTo>
                    <a:pt x="2" y="0"/>
                  </a:lnTo>
                  <a:lnTo>
                    <a:pt x="2" y="0"/>
                  </a:lnTo>
                  <a:lnTo>
                    <a:pt x="1" y="0"/>
                  </a:lnTo>
                  <a:lnTo>
                    <a:pt x="1" y="0"/>
                  </a:lnTo>
                  <a:lnTo>
                    <a:pt x="1" y="1"/>
                  </a:lnTo>
                  <a:lnTo>
                    <a:pt x="0" y="1"/>
                  </a:lnTo>
                  <a:lnTo>
                    <a:pt x="0" y="1"/>
                  </a:lnTo>
                  <a:lnTo>
                    <a:pt x="0" y="2"/>
                  </a:lnTo>
                  <a:lnTo>
                    <a:pt x="0" y="3"/>
                  </a:lnTo>
                  <a:lnTo>
                    <a:pt x="0" y="3"/>
                  </a:lnTo>
                  <a:lnTo>
                    <a:pt x="0" y="166"/>
                  </a:lnTo>
                  <a:lnTo>
                    <a:pt x="0" y="166"/>
                  </a:lnTo>
                  <a:lnTo>
                    <a:pt x="0" y="167"/>
                  </a:lnTo>
                  <a:lnTo>
                    <a:pt x="0" y="168"/>
                  </a:lnTo>
                  <a:lnTo>
                    <a:pt x="0" y="168"/>
                  </a:lnTo>
                  <a:lnTo>
                    <a:pt x="1" y="168"/>
                  </a:lnTo>
                  <a:lnTo>
                    <a:pt x="1" y="169"/>
                  </a:lnTo>
                  <a:lnTo>
                    <a:pt x="2" y="169"/>
                  </a:lnTo>
                  <a:lnTo>
                    <a:pt x="2" y="169"/>
                  </a:lnTo>
                  <a:lnTo>
                    <a:pt x="3" y="170"/>
                  </a:lnTo>
                  <a:lnTo>
                    <a:pt x="3" y="170"/>
                  </a:lnTo>
                  <a:lnTo>
                    <a:pt x="176" y="170"/>
                  </a:lnTo>
                  <a:lnTo>
                    <a:pt x="176" y="169"/>
                  </a:lnTo>
                  <a:lnTo>
                    <a:pt x="177" y="169"/>
                  </a:lnTo>
                  <a:lnTo>
                    <a:pt x="177" y="169"/>
                  </a:lnTo>
                  <a:lnTo>
                    <a:pt x="178" y="169"/>
                  </a:lnTo>
                  <a:lnTo>
                    <a:pt x="178" y="168"/>
                  </a:lnTo>
                  <a:lnTo>
                    <a:pt x="178" y="168"/>
                  </a:lnTo>
                  <a:lnTo>
                    <a:pt x="179" y="168"/>
                  </a:lnTo>
                  <a:lnTo>
                    <a:pt x="179" y="167"/>
                  </a:lnTo>
                  <a:lnTo>
                    <a:pt x="180" y="166"/>
                  </a:lnTo>
                  <a:lnTo>
                    <a:pt x="180" y="166"/>
                  </a:lnTo>
                  <a:lnTo>
                    <a:pt x="180" y="3"/>
                  </a:lnTo>
                </a:path>
              </a:pathLst>
            </a:custGeom>
            <a:solidFill>
              <a:srgbClr val="999999"/>
            </a:solidFill>
            <a:ln w="12700" cap="rnd" cmpd="sng">
              <a:solidFill>
                <a:srgbClr val="999999"/>
              </a:solidFill>
              <a:prstDash val="solid"/>
              <a:round/>
              <a:headEnd/>
              <a:tailEnd/>
            </a:ln>
            <a:effectLst/>
          </p:spPr>
          <p:txBody>
            <a:bodyPr/>
            <a:lstStyle/>
            <a:p>
              <a:endParaRPr lang="en-US"/>
            </a:p>
          </p:txBody>
        </p:sp>
        <p:sp>
          <p:nvSpPr>
            <p:cNvPr id="103467" name="Freeform 43"/>
            <p:cNvSpPr>
              <a:spLocks/>
            </p:cNvSpPr>
            <p:nvPr/>
          </p:nvSpPr>
          <p:spPr bwMode="auto">
            <a:xfrm>
              <a:off x="3858" y="1282"/>
              <a:ext cx="180" cy="168"/>
            </a:xfrm>
            <a:custGeom>
              <a:avLst/>
              <a:gdLst/>
              <a:ahLst/>
              <a:cxnLst>
                <a:cxn ang="0">
                  <a:pos x="179" y="163"/>
                </a:cxn>
                <a:cxn ang="0">
                  <a:pos x="179" y="164"/>
                </a:cxn>
                <a:cxn ang="0">
                  <a:pos x="178" y="165"/>
                </a:cxn>
                <a:cxn ang="0">
                  <a:pos x="178" y="165"/>
                </a:cxn>
                <a:cxn ang="0">
                  <a:pos x="177" y="166"/>
                </a:cxn>
                <a:cxn ang="0">
                  <a:pos x="177" y="166"/>
                </a:cxn>
                <a:cxn ang="0">
                  <a:pos x="176" y="167"/>
                </a:cxn>
                <a:cxn ang="0">
                  <a:pos x="176" y="167"/>
                </a:cxn>
                <a:cxn ang="0">
                  <a:pos x="2" y="167"/>
                </a:cxn>
                <a:cxn ang="0">
                  <a:pos x="2" y="167"/>
                </a:cxn>
                <a:cxn ang="0">
                  <a:pos x="1" y="167"/>
                </a:cxn>
                <a:cxn ang="0">
                  <a:pos x="1" y="166"/>
                </a:cxn>
                <a:cxn ang="0">
                  <a:pos x="1" y="166"/>
                </a:cxn>
                <a:cxn ang="0">
                  <a:pos x="0" y="166"/>
                </a:cxn>
                <a:cxn ang="0">
                  <a:pos x="0" y="165"/>
                </a:cxn>
                <a:cxn ang="0">
                  <a:pos x="0" y="165"/>
                </a:cxn>
                <a:cxn ang="0">
                  <a:pos x="0" y="165"/>
                </a:cxn>
                <a:cxn ang="0">
                  <a:pos x="0" y="164"/>
                </a:cxn>
                <a:cxn ang="0">
                  <a:pos x="0" y="163"/>
                </a:cxn>
                <a:cxn ang="0">
                  <a:pos x="0" y="3"/>
                </a:cxn>
                <a:cxn ang="0">
                  <a:pos x="0" y="2"/>
                </a:cxn>
                <a:cxn ang="0">
                  <a:pos x="0" y="1"/>
                </a:cxn>
                <a:cxn ang="0">
                  <a:pos x="0" y="1"/>
                </a:cxn>
                <a:cxn ang="0">
                  <a:pos x="0" y="1"/>
                </a:cxn>
                <a:cxn ang="0">
                  <a:pos x="1" y="0"/>
                </a:cxn>
                <a:cxn ang="0">
                  <a:pos x="1" y="0"/>
                </a:cxn>
                <a:cxn ang="0">
                  <a:pos x="2" y="0"/>
                </a:cxn>
                <a:cxn ang="0">
                  <a:pos x="2" y="0"/>
                </a:cxn>
                <a:cxn ang="0">
                  <a:pos x="176" y="0"/>
                </a:cxn>
                <a:cxn ang="0">
                  <a:pos x="176" y="0"/>
                </a:cxn>
                <a:cxn ang="0">
                  <a:pos x="176" y="0"/>
                </a:cxn>
                <a:cxn ang="0">
                  <a:pos x="177" y="0"/>
                </a:cxn>
                <a:cxn ang="0">
                  <a:pos x="177" y="0"/>
                </a:cxn>
                <a:cxn ang="0">
                  <a:pos x="177" y="1"/>
                </a:cxn>
                <a:cxn ang="0">
                  <a:pos x="178" y="1"/>
                </a:cxn>
                <a:cxn ang="0">
                  <a:pos x="178" y="1"/>
                </a:cxn>
                <a:cxn ang="0">
                  <a:pos x="179" y="2"/>
                </a:cxn>
                <a:cxn ang="0">
                  <a:pos x="179" y="3"/>
                </a:cxn>
                <a:cxn ang="0">
                  <a:pos x="179" y="163"/>
                </a:cxn>
              </a:cxnLst>
              <a:rect l="0" t="0" r="r" b="b"/>
              <a:pathLst>
                <a:path w="180" h="168">
                  <a:moveTo>
                    <a:pt x="179" y="163"/>
                  </a:moveTo>
                  <a:lnTo>
                    <a:pt x="179" y="164"/>
                  </a:lnTo>
                  <a:lnTo>
                    <a:pt x="178" y="165"/>
                  </a:lnTo>
                  <a:lnTo>
                    <a:pt x="178" y="165"/>
                  </a:lnTo>
                  <a:lnTo>
                    <a:pt x="177" y="166"/>
                  </a:lnTo>
                  <a:lnTo>
                    <a:pt x="177" y="166"/>
                  </a:lnTo>
                  <a:lnTo>
                    <a:pt x="176" y="167"/>
                  </a:lnTo>
                  <a:lnTo>
                    <a:pt x="176" y="167"/>
                  </a:lnTo>
                  <a:lnTo>
                    <a:pt x="2" y="167"/>
                  </a:lnTo>
                  <a:lnTo>
                    <a:pt x="2" y="167"/>
                  </a:lnTo>
                  <a:lnTo>
                    <a:pt x="1" y="167"/>
                  </a:lnTo>
                  <a:lnTo>
                    <a:pt x="1" y="166"/>
                  </a:lnTo>
                  <a:lnTo>
                    <a:pt x="1" y="166"/>
                  </a:lnTo>
                  <a:lnTo>
                    <a:pt x="0" y="166"/>
                  </a:lnTo>
                  <a:lnTo>
                    <a:pt x="0" y="165"/>
                  </a:lnTo>
                  <a:lnTo>
                    <a:pt x="0" y="165"/>
                  </a:lnTo>
                  <a:lnTo>
                    <a:pt x="0" y="165"/>
                  </a:lnTo>
                  <a:lnTo>
                    <a:pt x="0" y="164"/>
                  </a:lnTo>
                  <a:lnTo>
                    <a:pt x="0" y="163"/>
                  </a:lnTo>
                  <a:lnTo>
                    <a:pt x="0" y="3"/>
                  </a:lnTo>
                  <a:lnTo>
                    <a:pt x="0" y="2"/>
                  </a:lnTo>
                  <a:lnTo>
                    <a:pt x="0" y="1"/>
                  </a:lnTo>
                  <a:lnTo>
                    <a:pt x="0" y="1"/>
                  </a:lnTo>
                  <a:lnTo>
                    <a:pt x="0" y="1"/>
                  </a:lnTo>
                  <a:lnTo>
                    <a:pt x="1" y="0"/>
                  </a:lnTo>
                  <a:lnTo>
                    <a:pt x="1" y="0"/>
                  </a:lnTo>
                  <a:lnTo>
                    <a:pt x="2" y="0"/>
                  </a:lnTo>
                  <a:lnTo>
                    <a:pt x="2" y="0"/>
                  </a:lnTo>
                  <a:lnTo>
                    <a:pt x="176" y="0"/>
                  </a:lnTo>
                  <a:lnTo>
                    <a:pt x="176" y="0"/>
                  </a:lnTo>
                  <a:lnTo>
                    <a:pt x="176" y="0"/>
                  </a:lnTo>
                  <a:lnTo>
                    <a:pt x="177" y="0"/>
                  </a:lnTo>
                  <a:lnTo>
                    <a:pt x="177" y="0"/>
                  </a:lnTo>
                  <a:lnTo>
                    <a:pt x="177" y="1"/>
                  </a:lnTo>
                  <a:lnTo>
                    <a:pt x="178" y="1"/>
                  </a:lnTo>
                  <a:lnTo>
                    <a:pt x="178" y="1"/>
                  </a:lnTo>
                  <a:lnTo>
                    <a:pt x="179" y="2"/>
                  </a:lnTo>
                  <a:lnTo>
                    <a:pt x="179" y="3"/>
                  </a:lnTo>
                  <a:lnTo>
                    <a:pt x="179" y="163"/>
                  </a:lnTo>
                </a:path>
              </a:pathLst>
            </a:custGeom>
            <a:solidFill>
              <a:srgbClr val="EFEFD1"/>
            </a:solidFill>
            <a:ln w="12700" cap="rnd" cmpd="sng">
              <a:solidFill>
                <a:srgbClr val="666666"/>
              </a:solidFill>
              <a:prstDash val="solid"/>
              <a:round/>
              <a:headEnd/>
              <a:tailEnd/>
            </a:ln>
            <a:effectLst/>
          </p:spPr>
          <p:txBody>
            <a:bodyPr/>
            <a:lstStyle/>
            <a:p>
              <a:endParaRPr lang="en-US"/>
            </a:p>
          </p:txBody>
        </p:sp>
        <p:sp>
          <p:nvSpPr>
            <p:cNvPr id="103468" name="Freeform 44"/>
            <p:cNvSpPr>
              <a:spLocks/>
            </p:cNvSpPr>
            <p:nvPr/>
          </p:nvSpPr>
          <p:spPr bwMode="auto">
            <a:xfrm>
              <a:off x="3877" y="1304"/>
              <a:ext cx="142" cy="124"/>
            </a:xfrm>
            <a:custGeom>
              <a:avLst/>
              <a:gdLst/>
              <a:ahLst/>
              <a:cxnLst>
                <a:cxn ang="0">
                  <a:pos x="0" y="1"/>
                </a:cxn>
                <a:cxn ang="0">
                  <a:pos x="1" y="1"/>
                </a:cxn>
                <a:cxn ang="0">
                  <a:pos x="1" y="1"/>
                </a:cxn>
                <a:cxn ang="0">
                  <a:pos x="2" y="0"/>
                </a:cxn>
                <a:cxn ang="0">
                  <a:pos x="2" y="0"/>
                </a:cxn>
                <a:cxn ang="0">
                  <a:pos x="3" y="0"/>
                </a:cxn>
                <a:cxn ang="0">
                  <a:pos x="3" y="0"/>
                </a:cxn>
                <a:cxn ang="0">
                  <a:pos x="4" y="0"/>
                </a:cxn>
                <a:cxn ang="0">
                  <a:pos x="135" y="0"/>
                </a:cxn>
                <a:cxn ang="0">
                  <a:pos x="136" y="0"/>
                </a:cxn>
                <a:cxn ang="0">
                  <a:pos x="137" y="0"/>
                </a:cxn>
                <a:cxn ang="0">
                  <a:pos x="137" y="0"/>
                </a:cxn>
                <a:cxn ang="0">
                  <a:pos x="138" y="0"/>
                </a:cxn>
                <a:cxn ang="0">
                  <a:pos x="138" y="1"/>
                </a:cxn>
                <a:cxn ang="0">
                  <a:pos x="139" y="1"/>
                </a:cxn>
                <a:cxn ang="0">
                  <a:pos x="139" y="1"/>
                </a:cxn>
                <a:cxn ang="0">
                  <a:pos x="140" y="2"/>
                </a:cxn>
                <a:cxn ang="0">
                  <a:pos x="140" y="3"/>
                </a:cxn>
                <a:cxn ang="0">
                  <a:pos x="141" y="3"/>
                </a:cxn>
                <a:cxn ang="0">
                  <a:pos x="141" y="4"/>
                </a:cxn>
                <a:cxn ang="0">
                  <a:pos x="141" y="5"/>
                </a:cxn>
                <a:cxn ang="0">
                  <a:pos x="141" y="117"/>
                </a:cxn>
                <a:cxn ang="0">
                  <a:pos x="141" y="119"/>
                </a:cxn>
                <a:cxn ang="0">
                  <a:pos x="140" y="119"/>
                </a:cxn>
                <a:cxn ang="0">
                  <a:pos x="140" y="120"/>
                </a:cxn>
                <a:cxn ang="0">
                  <a:pos x="139" y="121"/>
                </a:cxn>
                <a:cxn ang="0">
                  <a:pos x="139" y="121"/>
                </a:cxn>
                <a:cxn ang="0">
                  <a:pos x="138" y="122"/>
                </a:cxn>
                <a:cxn ang="0">
                  <a:pos x="138" y="122"/>
                </a:cxn>
                <a:cxn ang="0">
                  <a:pos x="137" y="122"/>
                </a:cxn>
                <a:cxn ang="0">
                  <a:pos x="137" y="123"/>
                </a:cxn>
                <a:cxn ang="0">
                  <a:pos x="136" y="123"/>
                </a:cxn>
                <a:cxn ang="0">
                  <a:pos x="135" y="123"/>
                </a:cxn>
                <a:cxn ang="0">
                  <a:pos x="4" y="123"/>
                </a:cxn>
                <a:cxn ang="0">
                  <a:pos x="3" y="123"/>
                </a:cxn>
                <a:cxn ang="0">
                  <a:pos x="3" y="123"/>
                </a:cxn>
                <a:cxn ang="0">
                  <a:pos x="2" y="122"/>
                </a:cxn>
                <a:cxn ang="0">
                  <a:pos x="2" y="122"/>
                </a:cxn>
                <a:cxn ang="0">
                  <a:pos x="1" y="122"/>
                </a:cxn>
                <a:cxn ang="0">
                  <a:pos x="1" y="121"/>
                </a:cxn>
                <a:cxn ang="0">
                  <a:pos x="0" y="121"/>
                </a:cxn>
                <a:cxn ang="0">
                  <a:pos x="0" y="120"/>
                </a:cxn>
                <a:cxn ang="0">
                  <a:pos x="0" y="119"/>
                </a:cxn>
                <a:cxn ang="0">
                  <a:pos x="0" y="119"/>
                </a:cxn>
                <a:cxn ang="0">
                  <a:pos x="0" y="117"/>
                </a:cxn>
                <a:cxn ang="0">
                  <a:pos x="0" y="5"/>
                </a:cxn>
                <a:cxn ang="0">
                  <a:pos x="0" y="4"/>
                </a:cxn>
                <a:cxn ang="0">
                  <a:pos x="0" y="3"/>
                </a:cxn>
                <a:cxn ang="0">
                  <a:pos x="0" y="3"/>
                </a:cxn>
                <a:cxn ang="0">
                  <a:pos x="0" y="2"/>
                </a:cxn>
                <a:cxn ang="0">
                  <a:pos x="0" y="1"/>
                </a:cxn>
              </a:cxnLst>
              <a:rect l="0" t="0" r="r" b="b"/>
              <a:pathLst>
                <a:path w="142" h="124">
                  <a:moveTo>
                    <a:pt x="0" y="1"/>
                  </a:moveTo>
                  <a:lnTo>
                    <a:pt x="1" y="1"/>
                  </a:lnTo>
                  <a:lnTo>
                    <a:pt x="1" y="1"/>
                  </a:lnTo>
                  <a:lnTo>
                    <a:pt x="2" y="0"/>
                  </a:lnTo>
                  <a:lnTo>
                    <a:pt x="2" y="0"/>
                  </a:lnTo>
                  <a:lnTo>
                    <a:pt x="3" y="0"/>
                  </a:lnTo>
                  <a:lnTo>
                    <a:pt x="3" y="0"/>
                  </a:lnTo>
                  <a:lnTo>
                    <a:pt x="4" y="0"/>
                  </a:lnTo>
                  <a:lnTo>
                    <a:pt x="135" y="0"/>
                  </a:lnTo>
                  <a:lnTo>
                    <a:pt x="136" y="0"/>
                  </a:lnTo>
                  <a:lnTo>
                    <a:pt x="137" y="0"/>
                  </a:lnTo>
                  <a:lnTo>
                    <a:pt x="137" y="0"/>
                  </a:lnTo>
                  <a:lnTo>
                    <a:pt x="138" y="0"/>
                  </a:lnTo>
                  <a:lnTo>
                    <a:pt x="138" y="1"/>
                  </a:lnTo>
                  <a:lnTo>
                    <a:pt x="139" y="1"/>
                  </a:lnTo>
                  <a:lnTo>
                    <a:pt x="139" y="1"/>
                  </a:lnTo>
                  <a:lnTo>
                    <a:pt x="140" y="2"/>
                  </a:lnTo>
                  <a:lnTo>
                    <a:pt x="140" y="3"/>
                  </a:lnTo>
                  <a:lnTo>
                    <a:pt x="141" y="3"/>
                  </a:lnTo>
                  <a:lnTo>
                    <a:pt x="141" y="4"/>
                  </a:lnTo>
                  <a:lnTo>
                    <a:pt x="141" y="5"/>
                  </a:lnTo>
                  <a:lnTo>
                    <a:pt x="141" y="117"/>
                  </a:lnTo>
                  <a:lnTo>
                    <a:pt x="141" y="119"/>
                  </a:lnTo>
                  <a:lnTo>
                    <a:pt x="140" y="119"/>
                  </a:lnTo>
                  <a:lnTo>
                    <a:pt x="140" y="120"/>
                  </a:lnTo>
                  <a:lnTo>
                    <a:pt x="139" y="121"/>
                  </a:lnTo>
                  <a:lnTo>
                    <a:pt x="139" y="121"/>
                  </a:lnTo>
                  <a:lnTo>
                    <a:pt x="138" y="122"/>
                  </a:lnTo>
                  <a:lnTo>
                    <a:pt x="138" y="122"/>
                  </a:lnTo>
                  <a:lnTo>
                    <a:pt x="137" y="122"/>
                  </a:lnTo>
                  <a:lnTo>
                    <a:pt x="137" y="123"/>
                  </a:lnTo>
                  <a:lnTo>
                    <a:pt x="136" y="123"/>
                  </a:lnTo>
                  <a:lnTo>
                    <a:pt x="135" y="123"/>
                  </a:lnTo>
                  <a:lnTo>
                    <a:pt x="4" y="123"/>
                  </a:lnTo>
                  <a:lnTo>
                    <a:pt x="3" y="123"/>
                  </a:lnTo>
                  <a:lnTo>
                    <a:pt x="3" y="123"/>
                  </a:lnTo>
                  <a:lnTo>
                    <a:pt x="2" y="122"/>
                  </a:lnTo>
                  <a:lnTo>
                    <a:pt x="2" y="122"/>
                  </a:lnTo>
                  <a:lnTo>
                    <a:pt x="1" y="122"/>
                  </a:lnTo>
                  <a:lnTo>
                    <a:pt x="1" y="121"/>
                  </a:lnTo>
                  <a:lnTo>
                    <a:pt x="0" y="121"/>
                  </a:lnTo>
                  <a:lnTo>
                    <a:pt x="0" y="120"/>
                  </a:lnTo>
                  <a:lnTo>
                    <a:pt x="0" y="119"/>
                  </a:lnTo>
                  <a:lnTo>
                    <a:pt x="0" y="119"/>
                  </a:lnTo>
                  <a:lnTo>
                    <a:pt x="0" y="117"/>
                  </a:lnTo>
                  <a:lnTo>
                    <a:pt x="0" y="5"/>
                  </a:lnTo>
                  <a:lnTo>
                    <a:pt x="0" y="4"/>
                  </a:lnTo>
                  <a:lnTo>
                    <a:pt x="0" y="3"/>
                  </a:lnTo>
                  <a:lnTo>
                    <a:pt x="0" y="3"/>
                  </a:lnTo>
                  <a:lnTo>
                    <a:pt x="0" y="2"/>
                  </a:lnTo>
                  <a:lnTo>
                    <a:pt x="0" y="1"/>
                  </a:lnTo>
                </a:path>
              </a:pathLst>
            </a:custGeom>
            <a:gradFill rotWithShape="0">
              <a:gsLst>
                <a:gs pos="0">
                  <a:srgbClr val="618FFD">
                    <a:gamma/>
                    <a:shade val="29804"/>
                    <a:invGamma/>
                  </a:srgbClr>
                </a:gs>
                <a:gs pos="50000">
                  <a:srgbClr val="618FFD"/>
                </a:gs>
                <a:gs pos="100000">
                  <a:srgbClr val="618FFD">
                    <a:gamma/>
                    <a:shade val="29804"/>
                    <a:invGamma/>
                  </a:srgbClr>
                </a:gs>
              </a:gsLst>
              <a:lin ang="2700000" scaled="1"/>
            </a:gradFill>
            <a:ln w="12700" cap="rnd" cmpd="sng">
              <a:solidFill>
                <a:srgbClr val="000000"/>
              </a:solidFill>
              <a:prstDash val="solid"/>
              <a:round/>
              <a:headEnd/>
              <a:tailEnd/>
            </a:ln>
            <a:effectLst/>
          </p:spPr>
          <p:txBody>
            <a:bodyPr/>
            <a:lstStyle/>
            <a:p>
              <a:endParaRPr lang="en-US"/>
            </a:p>
          </p:txBody>
        </p:sp>
        <p:sp>
          <p:nvSpPr>
            <p:cNvPr id="103469" name="Freeform 45"/>
            <p:cNvSpPr>
              <a:spLocks/>
            </p:cNvSpPr>
            <p:nvPr/>
          </p:nvSpPr>
          <p:spPr bwMode="auto">
            <a:xfrm>
              <a:off x="3872" y="1298"/>
              <a:ext cx="153" cy="17"/>
            </a:xfrm>
            <a:custGeom>
              <a:avLst/>
              <a:gdLst/>
              <a:ahLst/>
              <a:cxnLst>
                <a:cxn ang="0">
                  <a:pos x="152" y="4"/>
                </a:cxn>
                <a:cxn ang="0">
                  <a:pos x="151" y="3"/>
                </a:cxn>
                <a:cxn ang="0">
                  <a:pos x="151" y="2"/>
                </a:cxn>
                <a:cxn ang="0">
                  <a:pos x="150" y="2"/>
                </a:cxn>
                <a:cxn ang="0">
                  <a:pos x="150" y="2"/>
                </a:cxn>
                <a:cxn ang="0">
                  <a:pos x="150" y="1"/>
                </a:cxn>
                <a:cxn ang="0">
                  <a:pos x="149" y="1"/>
                </a:cxn>
                <a:cxn ang="0">
                  <a:pos x="149" y="1"/>
                </a:cxn>
                <a:cxn ang="0">
                  <a:pos x="148" y="0"/>
                </a:cxn>
                <a:cxn ang="0">
                  <a:pos x="148" y="0"/>
                </a:cxn>
                <a:cxn ang="0">
                  <a:pos x="147" y="0"/>
                </a:cxn>
                <a:cxn ang="0">
                  <a:pos x="146" y="0"/>
                </a:cxn>
                <a:cxn ang="0">
                  <a:pos x="3" y="0"/>
                </a:cxn>
                <a:cxn ang="0">
                  <a:pos x="3" y="0"/>
                </a:cxn>
                <a:cxn ang="0">
                  <a:pos x="2" y="0"/>
                </a:cxn>
                <a:cxn ang="0">
                  <a:pos x="1" y="1"/>
                </a:cxn>
                <a:cxn ang="0">
                  <a:pos x="1" y="1"/>
                </a:cxn>
                <a:cxn ang="0">
                  <a:pos x="0" y="2"/>
                </a:cxn>
                <a:cxn ang="0">
                  <a:pos x="0" y="2"/>
                </a:cxn>
                <a:cxn ang="0">
                  <a:pos x="0" y="3"/>
                </a:cxn>
                <a:cxn ang="0">
                  <a:pos x="6" y="16"/>
                </a:cxn>
                <a:cxn ang="0">
                  <a:pos x="7" y="14"/>
                </a:cxn>
                <a:cxn ang="0">
                  <a:pos x="7" y="14"/>
                </a:cxn>
                <a:cxn ang="0">
                  <a:pos x="8" y="13"/>
                </a:cxn>
                <a:cxn ang="0">
                  <a:pos x="8" y="13"/>
                </a:cxn>
                <a:cxn ang="0">
                  <a:pos x="8" y="12"/>
                </a:cxn>
                <a:cxn ang="0">
                  <a:pos x="9" y="12"/>
                </a:cxn>
                <a:cxn ang="0">
                  <a:pos x="10" y="12"/>
                </a:cxn>
                <a:cxn ang="0">
                  <a:pos x="140" y="12"/>
                </a:cxn>
                <a:cxn ang="0">
                  <a:pos x="141" y="12"/>
                </a:cxn>
                <a:cxn ang="0">
                  <a:pos x="142" y="12"/>
                </a:cxn>
                <a:cxn ang="0">
                  <a:pos x="142" y="13"/>
                </a:cxn>
                <a:cxn ang="0">
                  <a:pos x="143" y="13"/>
                </a:cxn>
                <a:cxn ang="0">
                  <a:pos x="143" y="14"/>
                </a:cxn>
                <a:cxn ang="0">
                  <a:pos x="143" y="14"/>
                </a:cxn>
                <a:cxn ang="0">
                  <a:pos x="144" y="14"/>
                </a:cxn>
                <a:cxn ang="0">
                  <a:pos x="152" y="4"/>
                </a:cxn>
              </a:cxnLst>
              <a:rect l="0" t="0" r="r" b="b"/>
              <a:pathLst>
                <a:path w="153" h="17">
                  <a:moveTo>
                    <a:pt x="152" y="4"/>
                  </a:moveTo>
                  <a:lnTo>
                    <a:pt x="151" y="3"/>
                  </a:lnTo>
                  <a:lnTo>
                    <a:pt x="151" y="2"/>
                  </a:lnTo>
                  <a:lnTo>
                    <a:pt x="150" y="2"/>
                  </a:lnTo>
                  <a:lnTo>
                    <a:pt x="150" y="2"/>
                  </a:lnTo>
                  <a:lnTo>
                    <a:pt x="150" y="1"/>
                  </a:lnTo>
                  <a:lnTo>
                    <a:pt x="149" y="1"/>
                  </a:lnTo>
                  <a:lnTo>
                    <a:pt x="149" y="1"/>
                  </a:lnTo>
                  <a:lnTo>
                    <a:pt x="148" y="0"/>
                  </a:lnTo>
                  <a:lnTo>
                    <a:pt x="148" y="0"/>
                  </a:lnTo>
                  <a:lnTo>
                    <a:pt x="147" y="0"/>
                  </a:lnTo>
                  <a:lnTo>
                    <a:pt x="146" y="0"/>
                  </a:lnTo>
                  <a:lnTo>
                    <a:pt x="3" y="0"/>
                  </a:lnTo>
                  <a:lnTo>
                    <a:pt x="3" y="0"/>
                  </a:lnTo>
                  <a:lnTo>
                    <a:pt x="2" y="0"/>
                  </a:lnTo>
                  <a:lnTo>
                    <a:pt x="1" y="1"/>
                  </a:lnTo>
                  <a:lnTo>
                    <a:pt x="1" y="1"/>
                  </a:lnTo>
                  <a:lnTo>
                    <a:pt x="0" y="2"/>
                  </a:lnTo>
                  <a:lnTo>
                    <a:pt x="0" y="2"/>
                  </a:lnTo>
                  <a:lnTo>
                    <a:pt x="0" y="3"/>
                  </a:lnTo>
                  <a:lnTo>
                    <a:pt x="6" y="16"/>
                  </a:lnTo>
                  <a:lnTo>
                    <a:pt x="7" y="14"/>
                  </a:lnTo>
                  <a:lnTo>
                    <a:pt x="7" y="14"/>
                  </a:lnTo>
                  <a:lnTo>
                    <a:pt x="8" y="13"/>
                  </a:lnTo>
                  <a:lnTo>
                    <a:pt x="8" y="13"/>
                  </a:lnTo>
                  <a:lnTo>
                    <a:pt x="8" y="12"/>
                  </a:lnTo>
                  <a:lnTo>
                    <a:pt x="9" y="12"/>
                  </a:lnTo>
                  <a:lnTo>
                    <a:pt x="10" y="12"/>
                  </a:lnTo>
                  <a:lnTo>
                    <a:pt x="140" y="12"/>
                  </a:lnTo>
                  <a:lnTo>
                    <a:pt x="141" y="12"/>
                  </a:lnTo>
                  <a:lnTo>
                    <a:pt x="142" y="12"/>
                  </a:lnTo>
                  <a:lnTo>
                    <a:pt x="142" y="13"/>
                  </a:lnTo>
                  <a:lnTo>
                    <a:pt x="143" y="13"/>
                  </a:lnTo>
                  <a:lnTo>
                    <a:pt x="143" y="14"/>
                  </a:lnTo>
                  <a:lnTo>
                    <a:pt x="143" y="14"/>
                  </a:lnTo>
                  <a:lnTo>
                    <a:pt x="144" y="14"/>
                  </a:lnTo>
                  <a:lnTo>
                    <a:pt x="152" y="4"/>
                  </a:lnTo>
                </a:path>
              </a:pathLst>
            </a:custGeom>
            <a:solidFill>
              <a:srgbClr val="9F9FA2"/>
            </a:solidFill>
            <a:ln w="12700" cap="rnd" cmpd="sng">
              <a:solidFill>
                <a:srgbClr val="9F9FA2"/>
              </a:solidFill>
              <a:prstDash val="solid"/>
              <a:round/>
              <a:headEnd/>
              <a:tailEnd/>
            </a:ln>
            <a:effectLst/>
          </p:spPr>
          <p:txBody>
            <a:bodyPr/>
            <a:lstStyle/>
            <a:p>
              <a:endParaRPr lang="en-US"/>
            </a:p>
          </p:txBody>
        </p:sp>
        <p:sp>
          <p:nvSpPr>
            <p:cNvPr id="103470" name="Freeform 46"/>
            <p:cNvSpPr>
              <a:spLocks/>
            </p:cNvSpPr>
            <p:nvPr/>
          </p:nvSpPr>
          <p:spPr bwMode="auto">
            <a:xfrm>
              <a:off x="3870" y="1299"/>
              <a:ext cx="17" cy="135"/>
            </a:xfrm>
            <a:custGeom>
              <a:avLst/>
              <a:gdLst/>
              <a:ahLst/>
              <a:cxnLst>
                <a:cxn ang="0">
                  <a:pos x="2" y="0"/>
                </a:cxn>
                <a:cxn ang="0">
                  <a:pos x="1" y="0"/>
                </a:cxn>
                <a:cxn ang="0">
                  <a:pos x="0" y="1"/>
                </a:cxn>
                <a:cxn ang="0">
                  <a:pos x="0" y="2"/>
                </a:cxn>
                <a:cxn ang="0">
                  <a:pos x="0" y="2"/>
                </a:cxn>
                <a:cxn ang="0">
                  <a:pos x="0" y="3"/>
                </a:cxn>
                <a:cxn ang="0">
                  <a:pos x="0" y="4"/>
                </a:cxn>
                <a:cxn ang="0">
                  <a:pos x="0" y="130"/>
                </a:cxn>
                <a:cxn ang="0">
                  <a:pos x="0" y="130"/>
                </a:cxn>
                <a:cxn ang="0">
                  <a:pos x="0" y="131"/>
                </a:cxn>
                <a:cxn ang="0">
                  <a:pos x="0" y="132"/>
                </a:cxn>
                <a:cxn ang="0">
                  <a:pos x="0" y="132"/>
                </a:cxn>
                <a:cxn ang="0">
                  <a:pos x="1" y="133"/>
                </a:cxn>
                <a:cxn ang="0">
                  <a:pos x="2" y="133"/>
                </a:cxn>
                <a:cxn ang="0">
                  <a:pos x="2" y="134"/>
                </a:cxn>
                <a:cxn ang="0">
                  <a:pos x="3" y="134"/>
                </a:cxn>
                <a:cxn ang="0">
                  <a:pos x="16" y="127"/>
                </a:cxn>
                <a:cxn ang="0">
                  <a:pos x="15" y="126"/>
                </a:cxn>
                <a:cxn ang="0">
                  <a:pos x="15" y="126"/>
                </a:cxn>
                <a:cxn ang="0">
                  <a:pos x="14" y="126"/>
                </a:cxn>
                <a:cxn ang="0">
                  <a:pos x="14" y="125"/>
                </a:cxn>
                <a:cxn ang="0">
                  <a:pos x="13" y="124"/>
                </a:cxn>
                <a:cxn ang="0">
                  <a:pos x="13" y="124"/>
                </a:cxn>
                <a:cxn ang="0">
                  <a:pos x="13" y="10"/>
                </a:cxn>
                <a:cxn ang="0">
                  <a:pos x="13" y="9"/>
                </a:cxn>
                <a:cxn ang="0">
                  <a:pos x="13" y="8"/>
                </a:cxn>
                <a:cxn ang="0">
                  <a:pos x="14" y="8"/>
                </a:cxn>
                <a:cxn ang="0">
                  <a:pos x="15" y="7"/>
                </a:cxn>
                <a:cxn ang="0">
                  <a:pos x="15" y="6"/>
                </a:cxn>
                <a:cxn ang="0">
                  <a:pos x="2" y="0"/>
                </a:cxn>
              </a:cxnLst>
              <a:rect l="0" t="0" r="r" b="b"/>
              <a:pathLst>
                <a:path w="17" h="135">
                  <a:moveTo>
                    <a:pt x="2" y="0"/>
                  </a:moveTo>
                  <a:lnTo>
                    <a:pt x="1" y="0"/>
                  </a:lnTo>
                  <a:lnTo>
                    <a:pt x="0" y="1"/>
                  </a:lnTo>
                  <a:lnTo>
                    <a:pt x="0" y="2"/>
                  </a:lnTo>
                  <a:lnTo>
                    <a:pt x="0" y="2"/>
                  </a:lnTo>
                  <a:lnTo>
                    <a:pt x="0" y="3"/>
                  </a:lnTo>
                  <a:lnTo>
                    <a:pt x="0" y="4"/>
                  </a:lnTo>
                  <a:lnTo>
                    <a:pt x="0" y="130"/>
                  </a:lnTo>
                  <a:lnTo>
                    <a:pt x="0" y="130"/>
                  </a:lnTo>
                  <a:lnTo>
                    <a:pt x="0" y="131"/>
                  </a:lnTo>
                  <a:lnTo>
                    <a:pt x="0" y="132"/>
                  </a:lnTo>
                  <a:lnTo>
                    <a:pt x="0" y="132"/>
                  </a:lnTo>
                  <a:lnTo>
                    <a:pt x="1" y="133"/>
                  </a:lnTo>
                  <a:lnTo>
                    <a:pt x="2" y="133"/>
                  </a:lnTo>
                  <a:lnTo>
                    <a:pt x="2" y="134"/>
                  </a:lnTo>
                  <a:lnTo>
                    <a:pt x="3" y="134"/>
                  </a:lnTo>
                  <a:lnTo>
                    <a:pt x="16" y="127"/>
                  </a:lnTo>
                  <a:lnTo>
                    <a:pt x="15" y="126"/>
                  </a:lnTo>
                  <a:lnTo>
                    <a:pt x="15" y="126"/>
                  </a:lnTo>
                  <a:lnTo>
                    <a:pt x="14" y="126"/>
                  </a:lnTo>
                  <a:lnTo>
                    <a:pt x="14" y="125"/>
                  </a:lnTo>
                  <a:lnTo>
                    <a:pt x="13" y="124"/>
                  </a:lnTo>
                  <a:lnTo>
                    <a:pt x="13" y="124"/>
                  </a:lnTo>
                  <a:lnTo>
                    <a:pt x="13" y="10"/>
                  </a:lnTo>
                  <a:lnTo>
                    <a:pt x="13" y="9"/>
                  </a:lnTo>
                  <a:lnTo>
                    <a:pt x="13" y="8"/>
                  </a:lnTo>
                  <a:lnTo>
                    <a:pt x="14" y="8"/>
                  </a:lnTo>
                  <a:lnTo>
                    <a:pt x="15" y="7"/>
                  </a:lnTo>
                  <a:lnTo>
                    <a:pt x="15" y="6"/>
                  </a:lnTo>
                  <a:lnTo>
                    <a:pt x="2" y="0"/>
                  </a:lnTo>
                </a:path>
              </a:pathLst>
            </a:custGeom>
            <a:solidFill>
              <a:srgbClr val="666666"/>
            </a:solidFill>
            <a:ln w="12700" cap="rnd" cmpd="sng">
              <a:solidFill>
                <a:srgbClr val="666666"/>
              </a:solidFill>
              <a:prstDash val="solid"/>
              <a:round/>
              <a:headEnd/>
              <a:tailEnd/>
            </a:ln>
            <a:effectLst/>
          </p:spPr>
          <p:txBody>
            <a:bodyPr/>
            <a:lstStyle/>
            <a:p>
              <a:endParaRPr lang="en-US"/>
            </a:p>
          </p:txBody>
        </p:sp>
        <p:sp>
          <p:nvSpPr>
            <p:cNvPr id="103471" name="Freeform 47"/>
            <p:cNvSpPr>
              <a:spLocks/>
            </p:cNvSpPr>
            <p:nvPr/>
          </p:nvSpPr>
          <p:spPr bwMode="auto">
            <a:xfrm>
              <a:off x="3872" y="1300"/>
              <a:ext cx="155" cy="136"/>
            </a:xfrm>
            <a:custGeom>
              <a:avLst/>
              <a:gdLst/>
              <a:ahLst/>
              <a:cxnLst>
                <a:cxn ang="0">
                  <a:pos x="0" y="133"/>
                </a:cxn>
                <a:cxn ang="0">
                  <a:pos x="0" y="134"/>
                </a:cxn>
                <a:cxn ang="0">
                  <a:pos x="0" y="134"/>
                </a:cxn>
                <a:cxn ang="0">
                  <a:pos x="1" y="134"/>
                </a:cxn>
                <a:cxn ang="0">
                  <a:pos x="1" y="134"/>
                </a:cxn>
                <a:cxn ang="0">
                  <a:pos x="2" y="135"/>
                </a:cxn>
                <a:cxn ang="0">
                  <a:pos x="2" y="135"/>
                </a:cxn>
                <a:cxn ang="0">
                  <a:pos x="3" y="135"/>
                </a:cxn>
                <a:cxn ang="0">
                  <a:pos x="148" y="135"/>
                </a:cxn>
                <a:cxn ang="0">
                  <a:pos x="150" y="134"/>
                </a:cxn>
                <a:cxn ang="0">
                  <a:pos x="151" y="134"/>
                </a:cxn>
                <a:cxn ang="0">
                  <a:pos x="151" y="133"/>
                </a:cxn>
                <a:cxn ang="0">
                  <a:pos x="152" y="133"/>
                </a:cxn>
                <a:cxn ang="0">
                  <a:pos x="152" y="133"/>
                </a:cxn>
                <a:cxn ang="0">
                  <a:pos x="153" y="132"/>
                </a:cxn>
                <a:cxn ang="0">
                  <a:pos x="153" y="131"/>
                </a:cxn>
                <a:cxn ang="0">
                  <a:pos x="154" y="131"/>
                </a:cxn>
                <a:cxn ang="0">
                  <a:pos x="154" y="129"/>
                </a:cxn>
                <a:cxn ang="0">
                  <a:pos x="154" y="129"/>
                </a:cxn>
                <a:cxn ang="0">
                  <a:pos x="154" y="3"/>
                </a:cxn>
                <a:cxn ang="0">
                  <a:pos x="154" y="2"/>
                </a:cxn>
                <a:cxn ang="0">
                  <a:pos x="154" y="1"/>
                </a:cxn>
                <a:cxn ang="0">
                  <a:pos x="154" y="1"/>
                </a:cxn>
                <a:cxn ang="0">
                  <a:pos x="153" y="1"/>
                </a:cxn>
                <a:cxn ang="0">
                  <a:pos x="153" y="0"/>
                </a:cxn>
                <a:cxn ang="0">
                  <a:pos x="153" y="0"/>
                </a:cxn>
                <a:cxn ang="0">
                  <a:pos x="145" y="5"/>
                </a:cxn>
                <a:cxn ang="0">
                  <a:pos x="145" y="5"/>
                </a:cxn>
                <a:cxn ang="0">
                  <a:pos x="146" y="6"/>
                </a:cxn>
                <a:cxn ang="0">
                  <a:pos x="146" y="7"/>
                </a:cxn>
                <a:cxn ang="0">
                  <a:pos x="146" y="7"/>
                </a:cxn>
                <a:cxn ang="0">
                  <a:pos x="146" y="7"/>
                </a:cxn>
                <a:cxn ang="0">
                  <a:pos x="146" y="8"/>
                </a:cxn>
                <a:cxn ang="0">
                  <a:pos x="146" y="9"/>
                </a:cxn>
                <a:cxn ang="0">
                  <a:pos x="146" y="9"/>
                </a:cxn>
                <a:cxn ang="0">
                  <a:pos x="146" y="123"/>
                </a:cxn>
                <a:cxn ang="0">
                  <a:pos x="146" y="123"/>
                </a:cxn>
                <a:cxn ang="0">
                  <a:pos x="146" y="124"/>
                </a:cxn>
                <a:cxn ang="0">
                  <a:pos x="146" y="125"/>
                </a:cxn>
                <a:cxn ang="0">
                  <a:pos x="146" y="125"/>
                </a:cxn>
                <a:cxn ang="0">
                  <a:pos x="145" y="126"/>
                </a:cxn>
                <a:cxn ang="0">
                  <a:pos x="145" y="127"/>
                </a:cxn>
                <a:cxn ang="0">
                  <a:pos x="144" y="127"/>
                </a:cxn>
                <a:cxn ang="0">
                  <a:pos x="143" y="127"/>
                </a:cxn>
                <a:cxn ang="0">
                  <a:pos x="143" y="128"/>
                </a:cxn>
                <a:cxn ang="0">
                  <a:pos x="142" y="128"/>
                </a:cxn>
                <a:cxn ang="0">
                  <a:pos x="142" y="128"/>
                </a:cxn>
                <a:cxn ang="0">
                  <a:pos x="9" y="128"/>
                </a:cxn>
                <a:cxn ang="0">
                  <a:pos x="8" y="128"/>
                </a:cxn>
                <a:cxn ang="0">
                  <a:pos x="8" y="128"/>
                </a:cxn>
                <a:cxn ang="0">
                  <a:pos x="8" y="127"/>
                </a:cxn>
                <a:cxn ang="0">
                  <a:pos x="7" y="127"/>
                </a:cxn>
                <a:cxn ang="0">
                  <a:pos x="7" y="127"/>
                </a:cxn>
                <a:cxn ang="0">
                  <a:pos x="6" y="127"/>
                </a:cxn>
                <a:cxn ang="0">
                  <a:pos x="6" y="127"/>
                </a:cxn>
                <a:cxn ang="0">
                  <a:pos x="0" y="133"/>
                </a:cxn>
              </a:cxnLst>
              <a:rect l="0" t="0" r="r" b="b"/>
              <a:pathLst>
                <a:path w="155" h="136">
                  <a:moveTo>
                    <a:pt x="0" y="133"/>
                  </a:moveTo>
                  <a:lnTo>
                    <a:pt x="0" y="134"/>
                  </a:lnTo>
                  <a:lnTo>
                    <a:pt x="0" y="134"/>
                  </a:lnTo>
                  <a:lnTo>
                    <a:pt x="1" y="134"/>
                  </a:lnTo>
                  <a:lnTo>
                    <a:pt x="1" y="134"/>
                  </a:lnTo>
                  <a:lnTo>
                    <a:pt x="2" y="135"/>
                  </a:lnTo>
                  <a:lnTo>
                    <a:pt x="2" y="135"/>
                  </a:lnTo>
                  <a:lnTo>
                    <a:pt x="3" y="135"/>
                  </a:lnTo>
                  <a:lnTo>
                    <a:pt x="148" y="135"/>
                  </a:lnTo>
                  <a:lnTo>
                    <a:pt x="150" y="134"/>
                  </a:lnTo>
                  <a:lnTo>
                    <a:pt x="151" y="134"/>
                  </a:lnTo>
                  <a:lnTo>
                    <a:pt x="151" y="133"/>
                  </a:lnTo>
                  <a:lnTo>
                    <a:pt x="152" y="133"/>
                  </a:lnTo>
                  <a:lnTo>
                    <a:pt x="152" y="133"/>
                  </a:lnTo>
                  <a:lnTo>
                    <a:pt x="153" y="132"/>
                  </a:lnTo>
                  <a:lnTo>
                    <a:pt x="153" y="131"/>
                  </a:lnTo>
                  <a:lnTo>
                    <a:pt x="154" y="131"/>
                  </a:lnTo>
                  <a:lnTo>
                    <a:pt x="154" y="129"/>
                  </a:lnTo>
                  <a:lnTo>
                    <a:pt x="154" y="129"/>
                  </a:lnTo>
                  <a:lnTo>
                    <a:pt x="154" y="3"/>
                  </a:lnTo>
                  <a:lnTo>
                    <a:pt x="154" y="2"/>
                  </a:lnTo>
                  <a:lnTo>
                    <a:pt x="154" y="1"/>
                  </a:lnTo>
                  <a:lnTo>
                    <a:pt x="154" y="1"/>
                  </a:lnTo>
                  <a:lnTo>
                    <a:pt x="153" y="1"/>
                  </a:lnTo>
                  <a:lnTo>
                    <a:pt x="153" y="0"/>
                  </a:lnTo>
                  <a:lnTo>
                    <a:pt x="153" y="0"/>
                  </a:lnTo>
                  <a:lnTo>
                    <a:pt x="145" y="5"/>
                  </a:lnTo>
                  <a:lnTo>
                    <a:pt x="145" y="5"/>
                  </a:lnTo>
                  <a:lnTo>
                    <a:pt x="146" y="6"/>
                  </a:lnTo>
                  <a:lnTo>
                    <a:pt x="146" y="7"/>
                  </a:lnTo>
                  <a:lnTo>
                    <a:pt x="146" y="7"/>
                  </a:lnTo>
                  <a:lnTo>
                    <a:pt x="146" y="7"/>
                  </a:lnTo>
                  <a:lnTo>
                    <a:pt x="146" y="8"/>
                  </a:lnTo>
                  <a:lnTo>
                    <a:pt x="146" y="9"/>
                  </a:lnTo>
                  <a:lnTo>
                    <a:pt x="146" y="9"/>
                  </a:lnTo>
                  <a:lnTo>
                    <a:pt x="146" y="123"/>
                  </a:lnTo>
                  <a:lnTo>
                    <a:pt x="146" y="123"/>
                  </a:lnTo>
                  <a:lnTo>
                    <a:pt x="146" y="124"/>
                  </a:lnTo>
                  <a:lnTo>
                    <a:pt x="146" y="125"/>
                  </a:lnTo>
                  <a:lnTo>
                    <a:pt x="146" y="125"/>
                  </a:lnTo>
                  <a:lnTo>
                    <a:pt x="145" y="126"/>
                  </a:lnTo>
                  <a:lnTo>
                    <a:pt x="145" y="127"/>
                  </a:lnTo>
                  <a:lnTo>
                    <a:pt x="144" y="127"/>
                  </a:lnTo>
                  <a:lnTo>
                    <a:pt x="143" y="127"/>
                  </a:lnTo>
                  <a:lnTo>
                    <a:pt x="143" y="128"/>
                  </a:lnTo>
                  <a:lnTo>
                    <a:pt x="142" y="128"/>
                  </a:lnTo>
                  <a:lnTo>
                    <a:pt x="142" y="128"/>
                  </a:lnTo>
                  <a:lnTo>
                    <a:pt x="9" y="128"/>
                  </a:lnTo>
                  <a:lnTo>
                    <a:pt x="8" y="128"/>
                  </a:lnTo>
                  <a:lnTo>
                    <a:pt x="8" y="128"/>
                  </a:lnTo>
                  <a:lnTo>
                    <a:pt x="8" y="127"/>
                  </a:lnTo>
                  <a:lnTo>
                    <a:pt x="7" y="127"/>
                  </a:lnTo>
                  <a:lnTo>
                    <a:pt x="7" y="127"/>
                  </a:lnTo>
                  <a:lnTo>
                    <a:pt x="6" y="127"/>
                  </a:lnTo>
                  <a:lnTo>
                    <a:pt x="6" y="127"/>
                  </a:lnTo>
                  <a:lnTo>
                    <a:pt x="0" y="133"/>
                  </a:lnTo>
                </a:path>
              </a:pathLst>
            </a:custGeom>
            <a:solidFill>
              <a:srgbClr val="999999"/>
            </a:solidFill>
            <a:ln w="12700" cap="rnd" cmpd="sng">
              <a:solidFill>
                <a:srgbClr val="999999"/>
              </a:solidFill>
              <a:prstDash val="solid"/>
              <a:round/>
              <a:headEnd/>
              <a:tailEnd/>
            </a:ln>
            <a:effectLst/>
          </p:spPr>
          <p:txBody>
            <a:bodyPr/>
            <a:lstStyle/>
            <a:p>
              <a:endParaRPr lang="en-US"/>
            </a:p>
          </p:txBody>
        </p:sp>
        <p:sp>
          <p:nvSpPr>
            <p:cNvPr id="103472" name="Freeform 48"/>
            <p:cNvSpPr>
              <a:spLocks/>
            </p:cNvSpPr>
            <p:nvPr/>
          </p:nvSpPr>
          <p:spPr bwMode="auto">
            <a:xfrm>
              <a:off x="3872" y="1298"/>
              <a:ext cx="153" cy="17"/>
            </a:xfrm>
            <a:custGeom>
              <a:avLst/>
              <a:gdLst/>
              <a:ahLst/>
              <a:cxnLst>
                <a:cxn ang="0">
                  <a:pos x="152" y="16"/>
                </a:cxn>
                <a:cxn ang="0">
                  <a:pos x="151" y="16"/>
                </a:cxn>
                <a:cxn ang="0">
                  <a:pos x="151" y="10"/>
                </a:cxn>
                <a:cxn ang="0">
                  <a:pos x="150" y="10"/>
                </a:cxn>
                <a:cxn ang="0">
                  <a:pos x="150" y="10"/>
                </a:cxn>
                <a:cxn ang="0">
                  <a:pos x="150" y="5"/>
                </a:cxn>
                <a:cxn ang="0">
                  <a:pos x="149" y="5"/>
                </a:cxn>
                <a:cxn ang="0">
                  <a:pos x="149" y="5"/>
                </a:cxn>
                <a:cxn ang="0">
                  <a:pos x="148" y="0"/>
                </a:cxn>
                <a:cxn ang="0">
                  <a:pos x="148" y="0"/>
                </a:cxn>
                <a:cxn ang="0">
                  <a:pos x="147" y="0"/>
                </a:cxn>
                <a:cxn ang="0">
                  <a:pos x="146" y="0"/>
                </a:cxn>
                <a:cxn ang="0">
                  <a:pos x="3" y="0"/>
                </a:cxn>
                <a:cxn ang="0">
                  <a:pos x="3" y="0"/>
                </a:cxn>
                <a:cxn ang="0">
                  <a:pos x="2" y="0"/>
                </a:cxn>
                <a:cxn ang="0">
                  <a:pos x="1" y="5"/>
                </a:cxn>
                <a:cxn ang="0">
                  <a:pos x="1" y="5"/>
                </a:cxn>
                <a:cxn ang="0">
                  <a:pos x="0" y="10"/>
                </a:cxn>
                <a:cxn ang="0">
                  <a:pos x="0" y="10"/>
                </a:cxn>
                <a:cxn ang="0">
                  <a:pos x="0" y="16"/>
                </a:cxn>
              </a:cxnLst>
              <a:rect l="0" t="0" r="r" b="b"/>
              <a:pathLst>
                <a:path w="153" h="17">
                  <a:moveTo>
                    <a:pt x="152" y="16"/>
                  </a:moveTo>
                  <a:lnTo>
                    <a:pt x="151" y="16"/>
                  </a:lnTo>
                  <a:lnTo>
                    <a:pt x="151" y="10"/>
                  </a:lnTo>
                  <a:lnTo>
                    <a:pt x="150" y="10"/>
                  </a:lnTo>
                  <a:lnTo>
                    <a:pt x="150" y="10"/>
                  </a:lnTo>
                  <a:lnTo>
                    <a:pt x="150" y="5"/>
                  </a:lnTo>
                  <a:lnTo>
                    <a:pt x="149" y="5"/>
                  </a:lnTo>
                  <a:lnTo>
                    <a:pt x="149" y="5"/>
                  </a:lnTo>
                  <a:lnTo>
                    <a:pt x="148" y="0"/>
                  </a:lnTo>
                  <a:lnTo>
                    <a:pt x="148" y="0"/>
                  </a:lnTo>
                  <a:lnTo>
                    <a:pt x="147" y="0"/>
                  </a:lnTo>
                  <a:lnTo>
                    <a:pt x="146" y="0"/>
                  </a:lnTo>
                  <a:lnTo>
                    <a:pt x="3" y="0"/>
                  </a:lnTo>
                  <a:lnTo>
                    <a:pt x="3" y="0"/>
                  </a:lnTo>
                  <a:lnTo>
                    <a:pt x="2" y="0"/>
                  </a:lnTo>
                  <a:lnTo>
                    <a:pt x="1" y="5"/>
                  </a:lnTo>
                  <a:lnTo>
                    <a:pt x="1" y="5"/>
                  </a:lnTo>
                  <a:lnTo>
                    <a:pt x="0" y="10"/>
                  </a:lnTo>
                  <a:lnTo>
                    <a:pt x="0" y="10"/>
                  </a:lnTo>
                  <a:lnTo>
                    <a:pt x="0" y="16"/>
                  </a:lnTo>
                </a:path>
              </a:pathLst>
            </a:custGeom>
            <a:noFill/>
            <a:ln w="12700" cap="rnd" cmpd="sng">
              <a:solidFill>
                <a:srgbClr val="9F9FA2"/>
              </a:solidFill>
              <a:prstDash val="solid"/>
              <a:round/>
              <a:headEnd type="none" w="sm" len="sm"/>
              <a:tailEnd type="none" w="sm" len="sm"/>
            </a:ln>
            <a:effectLst/>
          </p:spPr>
          <p:txBody>
            <a:bodyPr/>
            <a:lstStyle/>
            <a:p>
              <a:endParaRPr lang="en-US"/>
            </a:p>
          </p:txBody>
        </p:sp>
        <p:sp>
          <p:nvSpPr>
            <p:cNvPr id="103473" name="Freeform 49"/>
            <p:cNvSpPr>
              <a:spLocks/>
            </p:cNvSpPr>
            <p:nvPr/>
          </p:nvSpPr>
          <p:spPr bwMode="auto">
            <a:xfrm>
              <a:off x="3843" y="1489"/>
              <a:ext cx="215" cy="72"/>
            </a:xfrm>
            <a:custGeom>
              <a:avLst/>
              <a:gdLst/>
              <a:ahLst/>
              <a:cxnLst>
                <a:cxn ang="0">
                  <a:pos x="0" y="71"/>
                </a:cxn>
                <a:cxn ang="0">
                  <a:pos x="0" y="0"/>
                </a:cxn>
                <a:cxn ang="0">
                  <a:pos x="214" y="0"/>
                </a:cxn>
                <a:cxn ang="0">
                  <a:pos x="214" y="71"/>
                </a:cxn>
                <a:cxn ang="0">
                  <a:pos x="0" y="71"/>
                </a:cxn>
              </a:cxnLst>
              <a:rect l="0" t="0" r="r" b="b"/>
              <a:pathLst>
                <a:path w="215" h="72">
                  <a:moveTo>
                    <a:pt x="0" y="71"/>
                  </a:moveTo>
                  <a:lnTo>
                    <a:pt x="0" y="0"/>
                  </a:lnTo>
                  <a:lnTo>
                    <a:pt x="214" y="0"/>
                  </a:lnTo>
                  <a:lnTo>
                    <a:pt x="214" y="71"/>
                  </a:lnTo>
                  <a:lnTo>
                    <a:pt x="0" y="71"/>
                  </a:lnTo>
                </a:path>
              </a:pathLst>
            </a:custGeom>
            <a:noFill/>
            <a:ln w="12700" cap="rnd" cmpd="sng">
              <a:solidFill>
                <a:srgbClr val="000000"/>
              </a:solidFill>
              <a:prstDash val="solid"/>
              <a:round/>
              <a:headEnd/>
              <a:tailEnd/>
            </a:ln>
            <a:effectLst/>
          </p:spPr>
          <p:txBody>
            <a:bodyPr/>
            <a:lstStyle/>
            <a:p>
              <a:endParaRPr lang="en-US"/>
            </a:p>
          </p:txBody>
        </p:sp>
        <p:sp>
          <p:nvSpPr>
            <p:cNvPr id="103474" name="Freeform 50"/>
            <p:cNvSpPr>
              <a:spLocks/>
            </p:cNvSpPr>
            <p:nvPr/>
          </p:nvSpPr>
          <p:spPr bwMode="auto">
            <a:xfrm>
              <a:off x="3841" y="1489"/>
              <a:ext cx="219" cy="23"/>
            </a:xfrm>
            <a:custGeom>
              <a:avLst/>
              <a:gdLst/>
              <a:ahLst/>
              <a:cxnLst>
                <a:cxn ang="0">
                  <a:pos x="79" y="0"/>
                </a:cxn>
                <a:cxn ang="0">
                  <a:pos x="0" y="0"/>
                </a:cxn>
                <a:cxn ang="0">
                  <a:pos x="0" y="22"/>
                </a:cxn>
                <a:cxn ang="0">
                  <a:pos x="218" y="22"/>
                </a:cxn>
                <a:cxn ang="0">
                  <a:pos x="215" y="0"/>
                </a:cxn>
                <a:cxn ang="0">
                  <a:pos x="137" y="0"/>
                </a:cxn>
                <a:cxn ang="0">
                  <a:pos x="79" y="0"/>
                </a:cxn>
              </a:cxnLst>
              <a:rect l="0" t="0" r="r" b="b"/>
              <a:pathLst>
                <a:path w="219" h="23">
                  <a:moveTo>
                    <a:pt x="79" y="0"/>
                  </a:moveTo>
                  <a:lnTo>
                    <a:pt x="0" y="0"/>
                  </a:lnTo>
                  <a:lnTo>
                    <a:pt x="0" y="22"/>
                  </a:lnTo>
                  <a:lnTo>
                    <a:pt x="218" y="22"/>
                  </a:lnTo>
                  <a:lnTo>
                    <a:pt x="215" y="0"/>
                  </a:lnTo>
                  <a:lnTo>
                    <a:pt x="137" y="0"/>
                  </a:lnTo>
                  <a:lnTo>
                    <a:pt x="79" y="0"/>
                  </a:lnTo>
                </a:path>
              </a:pathLst>
            </a:custGeom>
            <a:solidFill>
              <a:srgbClr val="EFEFD1"/>
            </a:solidFill>
            <a:ln w="12700" cap="rnd" cmpd="sng">
              <a:solidFill>
                <a:srgbClr val="000000"/>
              </a:solidFill>
              <a:prstDash val="solid"/>
              <a:round/>
              <a:headEnd/>
              <a:tailEnd/>
            </a:ln>
            <a:effectLst/>
          </p:spPr>
          <p:txBody>
            <a:bodyPr/>
            <a:lstStyle/>
            <a:p>
              <a:endParaRPr lang="en-US"/>
            </a:p>
          </p:txBody>
        </p:sp>
        <p:sp>
          <p:nvSpPr>
            <p:cNvPr id="103475" name="Freeform 51"/>
            <p:cNvSpPr>
              <a:spLocks/>
            </p:cNvSpPr>
            <p:nvPr/>
          </p:nvSpPr>
          <p:spPr bwMode="auto">
            <a:xfrm>
              <a:off x="3991" y="1495"/>
              <a:ext cx="56" cy="17"/>
            </a:xfrm>
            <a:custGeom>
              <a:avLst/>
              <a:gdLst/>
              <a:ahLst/>
              <a:cxnLst>
                <a:cxn ang="0">
                  <a:pos x="0" y="6"/>
                </a:cxn>
                <a:cxn ang="0">
                  <a:pos x="18" y="6"/>
                </a:cxn>
                <a:cxn ang="0">
                  <a:pos x="18" y="0"/>
                </a:cxn>
                <a:cxn ang="0">
                  <a:pos x="35" y="0"/>
                </a:cxn>
                <a:cxn ang="0">
                  <a:pos x="35" y="6"/>
                </a:cxn>
                <a:cxn ang="0">
                  <a:pos x="55" y="6"/>
                </a:cxn>
                <a:cxn ang="0">
                  <a:pos x="55" y="10"/>
                </a:cxn>
                <a:cxn ang="0">
                  <a:pos x="35" y="10"/>
                </a:cxn>
                <a:cxn ang="0">
                  <a:pos x="35" y="16"/>
                </a:cxn>
                <a:cxn ang="0">
                  <a:pos x="18" y="16"/>
                </a:cxn>
                <a:cxn ang="0">
                  <a:pos x="18" y="10"/>
                </a:cxn>
                <a:cxn ang="0">
                  <a:pos x="0" y="10"/>
                </a:cxn>
                <a:cxn ang="0">
                  <a:pos x="0" y="6"/>
                </a:cxn>
              </a:cxnLst>
              <a:rect l="0" t="0" r="r" b="b"/>
              <a:pathLst>
                <a:path w="56" h="17">
                  <a:moveTo>
                    <a:pt x="0" y="6"/>
                  </a:moveTo>
                  <a:lnTo>
                    <a:pt x="18" y="6"/>
                  </a:lnTo>
                  <a:lnTo>
                    <a:pt x="18" y="0"/>
                  </a:lnTo>
                  <a:lnTo>
                    <a:pt x="35" y="0"/>
                  </a:lnTo>
                  <a:lnTo>
                    <a:pt x="35" y="6"/>
                  </a:lnTo>
                  <a:lnTo>
                    <a:pt x="55" y="6"/>
                  </a:lnTo>
                  <a:lnTo>
                    <a:pt x="55" y="10"/>
                  </a:lnTo>
                  <a:lnTo>
                    <a:pt x="35" y="10"/>
                  </a:lnTo>
                  <a:lnTo>
                    <a:pt x="35" y="16"/>
                  </a:lnTo>
                  <a:lnTo>
                    <a:pt x="18" y="16"/>
                  </a:lnTo>
                  <a:lnTo>
                    <a:pt x="18" y="10"/>
                  </a:lnTo>
                  <a:lnTo>
                    <a:pt x="0" y="10"/>
                  </a:lnTo>
                  <a:lnTo>
                    <a:pt x="0" y="6"/>
                  </a:lnTo>
                </a:path>
              </a:pathLst>
            </a:custGeom>
            <a:solidFill>
              <a:srgbClr val="999999"/>
            </a:solidFill>
            <a:ln w="12700" cap="rnd" cmpd="sng">
              <a:solidFill>
                <a:srgbClr val="000000"/>
              </a:solidFill>
              <a:prstDash val="solid"/>
              <a:round/>
              <a:headEnd/>
              <a:tailEnd/>
            </a:ln>
            <a:effectLst/>
          </p:spPr>
          <p:txBody>
            <a:bodyPr/>
            <a:lstStyle/>
            <a:p>
              <a:endParaRPr lang="en-US"/>
            </a:p>
          </p:txBody>
        </p:sp>
        <p:sp>
          <p:nvSpPr>
            <p:cNvPr id="103476" name="Freeform 52"/>
            <p:cNvSpPr>
              <a:spLocks/>
            </p:cNvSpPr>
            <p:nvPr/>
          </p:nvSpPr>
          <p:spPr bwMode="auto">
            <a:xfrm>
              <a:off x="3991" y="1501"/>
              <a:ext cx="17" cy="17"/>
            </a:xfrm>
            <a:custGeom>
              <a:avLst/>
              <a:gdLst/>
              <a:ahLst/>
              <a:cxnLst>
                <a:cxn ang="0">
                  <a:pos x="0" y="16"/>
                </a:cxn>
                <a:cxn ang="0">
                  <a:pos x="16" y="10"/>
                </a:cxn>
                <a:cxn ang="0">
                  <a:pos x="16" y="5"/>
                </a:cxn>
                <a:cxn ang="0">
                  <a:pos x="0" y="0"/>
                </a:cxn>
              </a:cxnLst>
              <a:rect l="0" t="0" r="r" b="b"/>
              <a:pathLst>
                <a:path w="17" h="17">
                  <a:moveTo>
                    <a:pt x="0" y="16"/>
                  </a:moveTo>
                  <a:lnTo>
                    <a:pt x="16" y="10"/>
                  </a:lnTo>
                  <a:lnTo>
                    <a:pt x="16" y="5"/>
                  </a:lnTo>
                  <a:lnTo>
                    <a:pt x="0" y="0"/>
                  </a:lnTo>
                </a:path>
              </a:pathLst>
            </a:custGeom>
            <a:noFill/>
            <a:ln w="12700" cap="rnd" cmpd="sng">
              <a:solidFill>
                <a:srgbClr val="EFEFD1"/>
              </a:solidFill>
              <a:prstDash val="solid"/>
              <a:round/>
              <a:headEnd type="none" w="sm" len="sm"/>
              <a:tailEnd type="none" w="sm" len="sm"/>
            </a:ln>
            <a:effectLst/>
          </p:spPr>
          <p:txBody>
            <a:bodyPr/>
            <a:lstStyle/>
            <a:p>
              <a:endParaRPr lang="en-US"/>
            </a:p>
          </p:txBody>
        </p:sp>
        <p:sp>
          <p:nvSpPr>
            <p:cNvPr id="103477" name="Freeform 53"/>
            <p:cNvSpPr>
              <a:spLocks/>
            </p:cNvSpPr>
            <p:nvPr/>
          </p:nvSpPr>
          <p:spPr bwMode="auto">
            <a:xfrm>
              <a:off x="4010" y="1495"/>
              <a:ext cx="17" cy="17"/>
            </a:xfrm>
            <a:custGeom>
              <a:avLst/>
              <a:gdLst/>
              <a:ahLst/>
              <a:cxnLst>
                <a:cxn ang="0">
                  <a:pos x="0" y="0"/>
                </a:cxn>
                <a:cxn ang="0">
                  <a:pos x="16" y="16"/>
                </a:cxn>
                <a:cxn ang="0">
                  <a:pos x="0" y="0"/>
                </a:cxn>
              </a:cxnLst>
              <a:rect l="0" t="0" r="r" b="b"/>
              <a:pathLst>
                <a:path w="17" h="17">
                  <a:moveTo>
                    <a:pt x="0" y="0"/>
                  </a:moveTo>
                  <a:lnTo>
                    <a:pt x="16" y="16"/>
                  </a:lnTo>
                  <a:lnTo>
                    <a:pt x="0" y="0"/>
                  </a:lnTo>
                </a:path>
              </a:pathLst>
            </a:custGeom>
            <a:noFill/>
            <a:ln w="12700" cap="rnd" cmpd="sng">
              <a:solidFill>
                <a:srgbClr val="EFEFD1"/>
              </a:solidFill>
              <a:prstDash val="solid"/>
              <a:round/>
              <a:headEnd/>
              <a:tailEnd/>
            </a:ln>
            <a:effectLst/>
          </p:spPr>
          <p:txBody>
            <a:bodyPr/>
            <a:lstStyle/>
            <a:p>
              <a:endParaRPr lang="en-US"/>
            </a:p>
          </p:txBody>
        </p:sp>
        <p:sp>
          <p:nvSpPr>
            <p:cNvPr id="103478" name="Freeform 54"/>
            <p:cNvSpPr>
              <a:spLocks/>
            </p:cNvSpPr>
            <p:nvPr/>
          </p:nvSpPr>
          <p:spPr bwMode="auto">
            <a:xfrm>
              <a:off x="4046" y="1504"/>
              <a:ext cx="17" cy="17"/>
            </a:xfrm>
            <a:custGeom>
              <a:avLst/>
              <a:gdLst/>
              <a:ahLst/>
              <a:cxnLst>
                <a:cxn ang="0">
                  <a:pos x="0" y="0"/>
                </a:cxn>
                <a:cxn ang="0">
                  <a:pos x="16" y="16"/>
                </a:cxn>
                <a:cxn ang="0">
                  <a:pos x="0" y="0"/>
                </a:cxn>
              </a:cxnLst>
              <a:rect l="0" t="0" r="r" b="b"/>
              <a:pathLst>
                <a:path w="17" h="17">
                  <a:moveTo>
                    <a:pt x="0" y="0"/>
                  </a:moveTo>
                  <a:lnTo>
                    <a:pt x="16" y="16"/>
                  </a:lnTo>
                  <a:lnTo>
                    <a:pt x="0" y="0"/>
                  </a:lnTo>
                </a:path>
              </a:pathLst>
            </a:custGeom>
            <a:noFill/>
            <a:ln w="12700" cap="rnd" cmpd="sng">
              <a:solidFill>
                <a:srgbClr val="EFEFD1"/>
              </a:solidFill>
              <a:prstDash val="solid"/>
              <a:round/>
              <a:headEnd/>
              <a:tailEnd/>
            </a:ln>
            <a:effectLst/>
          </p:spPr>
          <p:txBody>
            <a:bodyPr/>
            <a:lstStyle/>
            <a:p>
              <a:endParaRPr lang="en-US"/>
            </a:p>
          </p:txBody>
        </p:sp>
        <p:sp>
          <p:nvSpPr>
            <p:cNvPr id="103479" name="Freeform 55"/>
            <p:cNvSpPr>
              <a:spLocks/>
            </p:cNvSpPr>
            <p:nvPr/>
          </p:nvSpPr>
          <p:spPr bwMode="auto">
            <a:xfrm>
              <a:off x="4027" y="1495"/>
              <a:ext cx="17" cy="17"/>
            </a:xfrm>
            <a:custGeom>
              <a:avLst/>
              <a:gdLst/>
              <a:ahLst/>
              <a:cxnLst>
                <a:cxn ang="0">
                  <a:pos x="0" y="16"/>
                </a:cxn>
                <a:cxn ang="0">
                  <a:pos x="16" y="0"/>
                </a:cxn>
                <a:cxn ang="0">
                  <a:pos x="0" y="16"/>
                </a:cxn>
              </a:cxnLst>
              <a:rect l="0" t="0" r="r" b="b"/>
              <a:pathLst>
                <a:path w="17" h="17">
                  <a:moveTo>
                    <a:pt x="0" y="16"/>
                  </a:moveTo>
                  <a:lnTo>
                    <a:pt x="16" y="0"/>
                  </a:lnTo>
                  <a:lnTo>
                    <a:pt x="0" y="16"/>
                  </a:lnTo>
                </a:path>
              </a:pathLst>
            </a:custGeom>
            <a:noFill/>
            <a:ln w="12700" cap="rnd" cmpd="sng">
              <a:solidFill>
                <a:srgbClr val="EFEFD1"/>
              </a:solidFill>
              <a:prstDash val="solid"/>
              <a:round/>
              <a:headEnd/>
              <a:tailEnd/>
            </a:ln>
            <a:effectLst/>
          </p:spPr>
          <p:txBody>
            <a:bodyPr/>
            <a:lstStyle/>
            <a:p>
              <a:endParaRPr lang="en-US"/>
            </a:p>
          </p:txBody>
        </p:sp>
        <p:sp>
          <p:nvSpPr>
            <p:cNvPr id="103480" name="Freeform 56"/>
            <p:cNvSpPr>
              <a:spLocks/>
            </p:cNvSpPr>
            <p:nvPr/>
          </p:nvSpPr>
          <p:spPr bwMode="auto">
            <a:xfrm>
              <a:off x="4011" y="1499"/>
              <a:ext cx="17" cy="17"/>
            </a:xfrm>
            <a:custGeom>
              <a:avLst/>
              <a:gdLst/>
              <a:ahLst/>
              <a:cxnLst>
                <a:cxn ang="0">
                  <a:pos x="0" y="16"/>
                </a:cxn>
                <a:cxn ang="0">
                  <a:pos x="16" y="16"/>
                </a:cxn>
                <a:cxn ang="0">
                  <a:pos x="16" y="0"/>
                </a:cxn>
                <a:cxn ang="0">
                  <a:pos x="0" y="0"/>
                </a:cxn>
                <a:cxn ang="0">
                  <a:pos x="0" y="16"/>
                </a:cxn>
              </a:cxnLst>
              <a:rect l="0" t="0" r="r" b="b"/>
              <a:pathLst>
                <a:path w="17" h="17">
                  <a:moveTo>
                    <a:pt x="0" y="16"/>
                  </a:moveTo>
                  <a:lnTo>
                    <a:pt x="16" y="16"/>
                  </a:lnTo>
                  <a:lnTo>
                    <a:pt x="16" y="0"/>
                  </a:lnTo>
                  <a:lnTo>
                    <a:pt x="0" y="0"/>
                  </a:lnTo>
                  <a:lnTo>
                    <a:pt x="0" y="16"/>
                  </a:lnTo>
                </a:path>
              </a:pathLst>
            </a:custGeom>
            <a:solidFill>
              <a:srgbClr val="9F9FA2"/>
            </a:solidFill>
            <a:ln w="12700" cap="rnd" cmpd="sng">
              <a:solidFill>
                <a:srgbClr val="9F9FA2"/>
              </a:solidFill>
              <a:prstDash val="solid"/>
              <a:round/>
              <a:headEnd/>
              <a:tailEnd/>
            </a:ln>
            <a:effectLst/>
          </p:spPr>
          <p:txBody>
            <a:bodyPr/>
            <a:lstStyle/>
            <a:p>
              <a:endParaRPr lang="en-US"/>
            </a:p>
          </p:txBody>
        </p:sp>
        <p:sp>
          <p:nvSpPr>
            <p:cNvPr id="103481" name="Freeform 57"/>
            <p:cNvSpPr>
              <a:spLocks/>
            </p:cNvSpPr>
            <p:nvPr/>
          </p:nvSpPr>
          <p:spPr bwMode="auto">
            <a:xfrm>
              <a:off x="3993" y="1502"/>
              <a:ext cx="54" cy="17"/>
            </a:xfrm>
            <a:custGeom>
              <a:avLst/>
              <a:gdLst/>
              <a:ahLst/>
              <a:cxnLst>
                <a:cxn ang="0">
                  <a:pos x="0" y="0"/>
                </a:cxn>
                <a:cxn ang="0">
                  <a:pos x="53" y="0"/>
                </a:cxn>
                <a:cxn ang="0">
                  <a:pos x="53" y="16"/>
                </a:cxn>
                <a:cxn ang="0">
                  <a:pos x="0" y="16"/>
                </a:cxn>
                <a:cxn ang="0">
                  <a:pos x="0" y="0"/>
                </a:cxn>
              </a:cxnLst>
              <a:rect l="0" t="0" r="r" b="b"/>
              <a:pathLst>
                <a:path w="54" h="17">
                  <a:moveTo>
                    <a:pt x="0" y="0"/>
                  </a:moveTo>
                  <a:lnTo>
                    <a:pt x="53" y="0"/>
                  </a:lnTo>
                  <a:lnTo>
                    <a:pt x="53" y="16"/>
                  </a:lnTo>
                  <a:lnTo>
                    <a:pt x="0" y="16"/>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82" name="Freeform 58"/>
            <p:cNvSpPr>
              <a:spLocks/>
            </p:cNvSpPr>
            <p:nvPr/>
          </p:nvSpPr>
          <p:spPr bwMode="auto">
            <a:xfrm>
              <a:off x="4010" y="1496"/>
              <a:ext cx="19" cy="17"/>
            </a:xfrm>
            <a:custGeom>
              <a:avLst/>
              <a:gdLst/>
              <a:ahLst/>
              <a:cxnLst>
                <a:cxn ang="0">
                  <a:pos x="18" y="12"/>
                </a:cxn>
                <a:cxn ang="0">
                  <a:pos x="17" y="16"/>
                </a:cxn>
                <a:cxn ang="0">
                  <a:pos x="17" y="0"/>
                </a:cxn>
                <a:cxn ang="0">
                  <a:pos x="0" y="0"/>
                </a:cxn>
                <a:cxn ang="0">
                  <a:pos x="0" y="16"/>
                </a:cxn>
                <a:cxn ang="0">
                  <a:pos x="0" y="12"/>
                </a:cxn>
              </a:cxnLst>
              <a:rect l="0" t="0" r="r" b="b"/>
              <a:pathLst>
                <a:path w="19" h="17">
                  <a:moveTo>
                    <a:pt x="18" y="12"/>
                  </a:moveTo>
                  <a:lnTo>
                    <a:pt x="17" y="16"/>
                  </a:lnTo>
                  <a:lnTo>
                    <a:pt x="17" y="0"/>
                  </a:lnTo>
                  <a:lnTo>
                    <a:pt x="0" y="0"/>
                  </a:lnTo>
                  <a:lnTo>
                    <a:pt x="0" y="16"/>
                  </a:lnTo>
                  <a:lnTo>
                    <a:pt x="0" y="12"/>
                  </a:lnTo>
                </a:path>
              </a:pathLst>
            </a:custGeom>
            <a:noFill/>
            <a:ln w="12700" cap="rnd" cmpd="sng">
              <a:solidFill>
                <a:srgbClr val="9F9FA2"/>
              </a:solidFill>
              <a:prstDash val="solid"/>
              <a:round/>
              <a:headEnd type="none" w="sm" len="sm"/>
              <a:tailEnd type="none" w="sm" len="sm"/>
            </a:ln>
            <a:effectLst/>
          </p:spPr>
          <p:txBody>
            <a:bodyPr/>
            <a:lstStyle/>
            <a:p>
              <a:endParaRPr lang="en-US"/>
            </a:p>
          </p:txBody>
        </p:sp>
        <p:sp>
          <p:nvSpPr>
            <p:cNvPr id="103483" name="Freeform 59"/>
            <p:cNvSpPr>
              <a:spLocks/>
            </p:cNvSpPr>
            <p:nvPr/>
          </p:nvSpPr>
          <p:spPr bwMode="auto">
            <a:xfrm>
              <a:off x="3945" y="1505"/>
              <a:ext cx="17" cy="17"/>
            </a:xfrm>
            <a:custGeom>
              <a:avLst/>
              <a:gdLst/>
              <a:ahLst/>
              <a:cxnLst>
                <a:cxn ang="0">
                  <a:pos x="16" y="0"/>
                </a:cxn>
                <a:cxn ang="0">
                  <a:pos x="16" y="16"/>
                </a:cxn>
                <a:cxn ang="0">
                  <a:pos x="0" y="16"/>
                </a:cxn>
                <a:cxn ang="0">
                  <a:pos x="0" y="0"/>
                </a:cxn>
                <a:cxn ang="0">
                  <a:pos x="16" y="0"/>
                </a:cxn>
              </a:cxnLst>
              <a:rect l="0" t="0" r="r" b="b"/>
              <a:pathLst>
                <a:path w="17" h="17">
                  <a:moveTo>
                    <a:pt x="16" y="0"/>
                  </a:moveTo>
                  <a:lnTo>
                    <a:pt x="16" y="16"/>
                  </a:lnTo>
                  <a:lnTo>
                    <a:pt x="0" y="16"/>
                  </a:lnTo>
                  <a:lnTo>
                    <a:pt x="0" y="0"/>
                  </a:lnTo>
                  <a:lnTo>
                    <a:pt x="16" y="0"/>
                  </a:lnTo>
                </a:path>
              </a:pathLst>
            </a:custGeom>
            <a:solidFill>
              <a:srgbClr val="999999"/>
            </a:solidFill>
            <a:ln w="12700" cap="rnd" cmpd="sng">
              <a:solidFill>
                <a:srgbClr val="000000"/>
              </a:solidFill>
              <a:prstDash val="solid"/>
              <a:round/>
              <a:headEnd/>
              <a:tailEnd/>
            </a:ln>
            <a:effectLst/>
          </p:spPr>
          <p:txBody>
            <a:bodyPr/>
            <a:lstStyle/>
            <a:p>
              <a:endParaRPr lang="en-US"/>
            </a:p>
          </p:txBody>
        </p:sp>
        <p:sp>
          <p:nvSpPr>
            <p:cNvPr id="103484" name="Freeform 60"/>
            <p:cNvSpPr>
              <a:spLocks/>
            </p:cNvSpPr>
            <p:nvPr/>
          </p:nvSpPr>
          <p:spPr bwMode="auto">
            <a:xfrm>
              <a:off x="3945" y="1505"/>
              <a:ext cx="17" cy="17"/>
            </a:xfrm>
            <a:custGeom>
              <a:avLst/>
              <a:gdLst/>
              <a:ahLst/>
              <a:cxnLst>
                <a:cxn ang="0">
                  <a:pos x="0" y="0"/>
                </a:cxn>
                <a:cxn ang="0">
                  <a:pos x="16" y="0"/>
                </a:cxn>
                <a:cxn ang="0">
                  <a:pos x="16" y="16"/>
                </a:cxn>
                <a:cxn ang="0">
                  <a:pos x="0" y="16"/>
                </a:cxn>
                <a:cxn ang="0">
                  <a:pos x="0" y="0"/>
                </a:cxn>
              </a:cxnLst>
              <a:rect l="0" t="0" r="r" b="b"/>
              <a:pathLst>
                <a:path w="17" h="17">
                  <a:moveTo>
                    <a:pt x="0" y="0"/>
                  </a:moveTo>
                  <a:lnTo>
                    <a:pt x="16" y="0"/>
                  </a:lnTo>
                  <a:lnTo>
                    <a:pt x="16" y="16"/>
                  </a:lnTo>
                  <a:lnTo>
                    <a:pt x="0" y="16"/>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85" name="Freeform 61"/>
            <p:cNvSpPr>
              <a:spLocks/>
            </p:cNvSpPr>
            <p:nvPr/>
          </p:nvSpPr>
          <p:spPr bwMode="auto">
            <a:xfrm>
              <a:off x="3930" y="1497"/>
              <a:ext cx="44" cy="17"/>
            </a:xfrm>
            <a:custGeom>
              <a:avLst/>
              <a:gdLst/>
              <a:ahLst/>
              <a:cxnLst>
                <a:cxn ang="0">
                  <a:pos x="14" y="16"/>
                </a:cxn>
                <a:cxn ang="0">
                  <a:pos x="0" y="16"/>
                </a:cxn>
                <a:cxn ang="0">
                  <a:pos x="0" y="8"/>
                </a:cxn>
                <a:cxn ang="0">
                  <a:pos x="14" y="8"/>
                </a:cxn>
                <a:cxn ang="0">
                  <a:pos x="14" y="0"/>
                </a:cxn>
                <a:cxn ang="0">
                  <a:pos x="28" y="0"/>
                </a:cxn>
                <a:cxn ang="0">
                  <a:pos x="28" y="8"/>
                </a:cxn>
                <a:cxn ang="0">
                  <a:pos x="43" y="8"/>
                </a:cxn>
                <a:cxn ang="0">
                  <a:pos x="43" y="16"/>
                </a:cxn>
                <a:cxn ang="0">
                  <a:pos x="28" y="16"/>
                </a:cxn>
                <a:cxn ang="0">
                  <a:pos x="14" y="16"/>
                </a:cxn>
              </a:cxnLst>
              <a:rect l="0" t="0" r="r" b="b"/>
              <a:pathLst>
                <a:path w="44" h="17">
                  <a:moveTo>
                    <a:pt x="14" y="16"/>
                  </a:moveTo>
                  <a:lnTo>
                    <a:pt x="0" y="16"/>
                  </a:lnTo>
                  <a:lnTo>
                    <a:pt x="0" y="8"/>
                  </a:lnTo>
                  <a:lnTo>
                    <a:pt x="14" y="8"/>
                  </a:lnTo>
                  <a:lnTo>
                    <a:pt x="14" y="0"/>
                  </a:lnTo>
                  <a:lnTo>
                    <a:pt x="28" y="0"/>
                  </a:lnTo>
                  <a:lnTo>
                    <a:pt x="28" y="8"/>
                  </a:lnTo>
                  <a:lnTo>
                    <a:pt x="43" y="8"/>
                  </a:lnTo>
                  <a:lnTo>
                    <a:pt x="43" y="16"/>
                  </a:lnTo>
                  <a:lnTo>
                    <a:pt x="28" y="16"/>
                  </a:lnTo>
                  <a:lnTo>
                    <a:pt x="14" y="16"/>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86" name="Freeform 62"/>
            <p:cNvSpPr>
              <a:spLocks/>
            </p:cNvSpPr>
            <p:nvPr/>
          </p:nvSpPr>
          <p:spPr bwMode="auto">
            <a:xfrm>
              <a:off x="3945" y="1497"/>
              <a:ext cx="17" cy="17"/>
            </a:xfrm>
            <a:custGeom>
              <a:avLst/>
              <a:gdLst/>
              <a:ahLst/>
              <a:cxnLst>
                <a:cxn ang="0">
                  <a:pos x="0" y="0"/>
                </a:cxn>
                <a:cxn ang="0">
                  <a:pos x="16" y="0"/>
                </a:cxn>
                <a:cxn ang="0">
                  <a:pos x="16" y="16"/>
                </a:cxn>
                <a:cxn ang="0">
                  <a:pos x="0" y="16"/>
                </a:cxn>
                <a:cxn ang="0">
                  <a:pos x="0" y="0"/>
                </a:cxn>
              </a:cxnLst>
              <a:rect l="0" t="0" r="r" b="b"/>
              <a:pathLst>
                <a:path w="17" h="17">
                  <a:moveTo>
                    <a:pt x="0" y="0"/>
                  </a:moveTo>
                  <a:lnTo>
                    <a:pt x="16" y="0"/>
                  </a:lnTo>
                  <a:lnTo>
                    <a:pt x="16" y="16"/>
                  </a:lnTo>
                  <a:lnTo>
                    <a:pt x="0" y="16"/>
                  </a:lnTo>
                  <a:lnTo>
                    <a:pt x="0" y="0"/>
                  </a:lnTo>
                </a:path>
              </a:pathLst>
            </a:custGeom>
            <a:solidFill>
              <a:srgbClr val="999999"/>
            </a:solidFill>
            <a:ln w="12700" cap="rnd" cmpd="sng">
              <a:solidFill>
                <a:srgbClr val="000000"/>
              </a:solidFill>
              <a:prstDash val="solid"/>
              <a:round/>
              <a:headEnd/>
              <a:tailEnd/>
            </a:ln>
            <a:effectLst/>
          </p:spPr>
          <p:txBody>
            <a:bodyPr/>
            <a:lstStyle/>
            <a:p>
              <a:endParaRPr lang="en-US"/>
            </a:p>
          </p:txBody>
        </p:sp>
        <p:sp>
          <p:nvSpPr>
            <p:cNvPr id="103487" name="Freeform 63"/>
            <p:cNvSpPr>
              <a:spLocks/>
            </p:cNvSpPr>
            <p:nvPr/>
          </p:nvSpPr>
          <p:spPr bwMode="auto">
            <a:xfrm>
              <a:off x="3897" y="1494"/>
              <a:ext cx="20" cy="17"/>
            </a:xfrm>
            <a:custGeom>
              <a:avLst/>
              <a:gdLst/>
              <a:ahLst/>
              <a:cxnLst>
                <a:cxn ang="0">
                  <a:pos x="5" y="16"/>
                </a:cxn>
                <a:cxn ang="0">
                  <a:pos x="3" y="15"/>
                </a:cxn>
                <a:cxn ang="0">
                  <a:pos x="2" y="15"/>
                </a:cxn>
                <a:cxn ang="0">
                  <a:pos x="1" y="14"/>
                </a:cxn>
                <a:cxn ang="0">
                  <a:pos x="1" y="12"/>
                </a:cxn>
                <a:cxn ang="0">
                  <a:pos x="0" y="12"/>
                </a:cxn>
                <a:cxn ang="0">
                  <a:pos x="0" y="10"/>
                </a:cxn>
                <a:cxn ang="0">
                  <a:pos x="0" y="8"/>
                </a:cxn>
                <a:cxn ang="0">
                  <a:pos x="0" y="6"/>
                </a:cxn>
                <a:cxn ang="0">
                  <a:pos x="0" y="4"/>
                </a:cxn>
                <a:cxn ang="0">
                  <a:pos x="0" y="3"/>
                </a:cxn>
                <a:cxn ang="0">
                  <a:pos x="1" y="2"/>
                </a:cxn>
                <a:cxn ang="0">
                  <a:pos x="2" y="1"/>
                </a:cxn>
                <a:cxn ang="0">
                  <a:pos x="3" y="0"/>
                </a:cxn>
                <a:cxn ang="0">
                  <a:pos x="4" y="0"/>
                </a:cxn>
                <a:cxn ang="0">
                  <a:pos x="5" y="0"/>
                </a:cxn>
                <a:cxn ang="0">
                  <a:pos x="12" y="0"/>
                </a:cxn>
                <a:cxn ang="0">
                  <a:pos x="13" y="0"/>
                </a:cxn>
                <a:cxn ang="0">
                  <a:pos x="15" y="0"/>
                </a:cxn>
                <a:cxn ang="0">
                  <a:pos x="16" y="1"/>
                </a:cxn>
                <a:cxn ang="0">
                  <a:pos x="17" y="3"/>
                </a:cxn>
                <a:cxn ang="0">
                  <a:pos x="17" y="3"/>
                </a:cxn>
                <a:cxn ang="0">
                  <a:pos x="18" y="5"/>
                </a:cxn>
                <a:cxn ang="0">
                  <a:pos x="18" y="7"/>
                </a:cxn>
                <a:cxn ang="0">
                  <a:pos x="18" y="8"/>
                </a:cxn>
                <a:cxn ang="0">
                  <a:pos x="18" y="10"/>
                </a:cxn>
                <a:cxn ang="0">
                  <a:pos x="17" y="12"/>
                </a:cxn>
                <a:cxn ang="0">
                  <a:pos x="16" y="13"/>
                </a:cxn>
                <a:cxn ang="0">
                  <a:pos x="15" y="15"/>
                </a:cxn>
                <a:cxn ang="0">
                  <a:pos x="13" y="15"/>
                </a:cxn>
                <a:cxn ang="0">
                  <a:pos x="13" y="16"/>
                </a:cxn>
                <a:cxn ang="0">
                  <a:pos x="12" y="16"/>
                </a:cxn>
              </a:cxnLst>
              <a:rect l="0" t="0" r="r" b="b"/>
              <a:pathLst>
                <a:path w="20" h="17">
                  <a:moveTo>
                    <a:pt x="5" y="16"/>
                  </a:moveTo>
                  <a:lnTo>
                    <a:pt x="5" y="16"/>
                  </a:lnTo>
                  <a:lnTo>
                    <a:pt x="4" y="16"/>
                  </a:lnTo>
                  <a:lnTo>
                    <a:pt x="3" y="15"/>
                  </a:lnTo>
                  <a:lnTo>
                    <a:pt x="3" y="15"/>
                  </a:lnTo>
                  <a:lnTo>
                    <a:pt x="2" y="15"/>
                  </a:lnTo>
                  <a:lnTo>
                    <a:pt x="2" y="14"/>
                  </a:lnTo>
                  <a:lnTo>
                    <a:pt x="1" y="14"/>
                  </a:lnTo>
                  <a:lnTo>
                    <a:pt x="1" y="13"/>
                  </a:lnTo>
                  <a:lnTo>
                    <a:pt x="1" y="12"/>
                  </a:lnTo>
                  <a:lnTo>
                    <a:pt x="0" y="12"/>
                  </a:lnTo>
                  <a:lnTo>
                    <a:pt x="0" y="12"/>
                  </a:lnTo>
                  <a:lnTo>
                    <a:pt x="0" y="11"/>
                  </a:lnTo>
                  <a:lnTo>
                    <a:pt x="0" y="10"/>
                  </a:lnTo>
                  <a:lnTo>
                    <a:pt x="0" y="9"/>
                  </a:lnTo>
                  <a:lnTo>
                    <a:pt x="0" y="8"/>
                  </a:lnTo>
                  <a:lnTo>
                    <a:pt x="0" y="7"/>
                  </a:lnTo>
                  <a:lnTo>
                    <a:pt x="0" y="6"/>
                  </a:lnTo>
                  <a:lnTo>
                    <a:pt x="0" y="5"/>
                  </a:lnTo>
                  <a:lnTo>
                    <a:pt x="0" y="4"/>
                  </a:lnTo>
                  <a:lnTo>
                    <a:pt x="0" y="3"/>
                  </a:lnTo>
                  <a:lnTo>
                    <a:pt x="0" y="3"/>
                  </a:lnTo>
                  <a:lnTo>
                    <a:pt x="1" y="3"/>
                  </a:lnTo>
                  <a:lnTo>
                    <a:pt x="1" y="2"/>
                  </a:lnTo>
                  <a:lnTo>
                    <a:pt x="1" y="1"/>
                  </a:lnTo>
                  <a:lnTo>
                    <a:pt x="2" y="1"/>
                  </a:lnTo>
                  <a:lnTo>
                    <a:pt x="2" y="0"/>
                  </a:lnTo>
                  <a:lnTo>
                    <a:pt x="3" y="0"/>
                  </a:lnTo>
                  <a:lnTo>
                    <a:pt x="3" y="0"/>
                  </a:lnTo>
                  <a:lnTo>
                    <a:pt x="4" y="0"/>
                  </a:lnTo>
                  <a:lnTo>
                    <a:pt x="4" y="0"/>
                  </a:lnTo>
                  <a:lnTo>
                    <a:pt x="5" y="0"/>
                  </a:lnTo>
                  <a:lnTo>
                    <a:pt x="5" y="0"/>
                  </a:lnTo>
                  <a:lnTo>
                    <a:pt x="12" y="0"/>
                  </a:lnTo>
                  <a:lnTo>
                    <a:pt x="12" y="0"/>
                  </a:lnTo>
                  <a:lnTo>
                    <a:pt x="13" y="0"/>
                  </a:lnTo>
                  <a:lnTo>
                    <a:pt x="13" y="0"/>
                  </a:lnTo>
                  <a:lnTo>
                    <a:pt x="15" y="0"/>
                  </a:lnTo>
                  <a:lnTo>
                    <a:pt x="15" y="0"/>
                  </a:lnTo>
                  <a:lnTo>
                    <a:pt x="16" y="1"/>
                  </a:lnTo>
                  <a:lnTo>
                    <a:pt x="16" y="2"/>
                  </a:lnTo>
                  <a:lnTo>
                    <a:pt x="17" y="3"/>
                  </a:lnTo>
                  <a:lnTo>
                    <a:pt x="17" y="3"/>
                  </a:lnTo>
                  <a:lnTo>
                    <a:pt x="17" y="3"/>
                  </a:lnTo>
                  <a:lnTo>
                    <a:pt x="18" y="4"/>
                  </a:lnTo>
                  <a:lnTo>
                    <a:pt x="18" y="5"/>
                  </a:lnTo>
                  <a:lnTo>
                    <a:pt x="18" y="6"/>
                  </a:lnTo>
                  <a:lnTo>
                    <a:pt x="18" y="7"/>
                  </a:lnTo>
                  <a:lnTo>
                    <a:pt x="19" y="8"/>
                  </a:lnTo>
                  <a:lnTo>
                    <a:pt x="18" y="8"/>
                  </a:lnTo>
                  <a:lnTo>
                    <a:pt x="18" y="9"/>
                  </a:lnTo>
                  <a:lnTo>
                    <a:pt x="18" y="10"/>
                  </a:lnTo>
                  <a:lnTo>
                    <a:pt x="18" y="11"/>
                  </a:lnTo>
                  <a:lnTo>
                    <a:pt x="17" y="12"/>
                  </a:lnTo>
                  <a:lnTo>
                    <a:pt x="17" y="12"/>
                  </a:lnTo>
                  <a:lnTo>
                    <a:pt x="16" y="13"/>
                  </a:lnTo>
                  <a:lnTo>
                    <a:pt x="16" y="14"/>
                  </a:lnTo>
                  <a:lnTo>
                    <a:pt x="15" y="15"/>
                  </a:lnTo>
                  <a:lnTo>
                    <a:pt x="15" y="15"/>
                  </a:lnTo>
                  <a:lnTo>
                    <a:pt x="13" y="15"/>
                  </a:lnTo>
                  <a:lnTo>
                    <a:pt x="13" y="16"/>
                  </a:lnTo>
                  <a:lnTo>
                    <a:pt x="13" y="16"/>
                  </a:lnTo>
                  <a:lnTo>
                    <a:pt x="12" y="16"/>
                  </a:lnTo>
                  <a:lnTo>
                    <a:pt x="12" y="16"/>
                  </a:lnTo>
                  <a:lnTo>
                    <a:pt x="5" y="16"/>
                  </a:lnTo>
                </a:path>
              </a:pathLst>
            </a:custGeom>
            <a:solidFill>
              <a:srgbClr val="666666"/>
            </a:solidFill>
            <a:ln w="12700" cap="rnd" cmpd="sng">
              <a:solidFill>
                <a:srgbClr val="666666"/>
              </a:solidFill>
              <a:prstDash val="solid"/>
              <a:round/>
              <a:headEnd/>
              <a:tailEnd/>
            </a:ln>
            <a:effectLst/>
          </p:spPr>
          <p:txBody>
            <a:bodyPr/>
            <a:lstStyle/>
            <a:p>
              <a:endParaRPr lang="en-US"/>
            </a:p>
          </p:txBody>
        </p:sp>
        <p:sp>
          <p:nvSpPr>
            <p:cNvPr id="103488" name="Freeform 64"/>
            <p:cNvSpPr>
              <a:spLocks/>
            </p:cNvSpPr>
            <p:nvPr/>
          </p:nvSpPr>
          <p:spPr bwMode="auto">
            <a:xfrm>
              <a:off x="3921" y="1489"/>
              <a:ext cx="17" cy="38"/>
            </a:xfrm>
            <a:custGeom>
              <a:avLst/>
              <a:gdLst/>
              <a:ahLst/>
              <a:cxnLst>
                <a:cxn ang="0">
                  <a:pos x="8" y="0"/>
                </a:cxn>
                <a:cxn ang="0">
                  <a:pos x="0" y="22"/>
                </a:cxn>
                <a:cxn ang="0">
                  <a:pos x="16" y="22"/>
                </a:cxn>
                <a:cxn ang="0">
                  <a:pos x="16" y="37"/>
                </a:cxn>
              </a:cxnLst>
              <a:rect l="0" t="0" r="r" b="b"/>
              <a:pathLst>
                <a:path w="17" h="38">
                  <a:moveTo>
                    <a:pt x="8" y="0"/>
                  </a:moveTo>
                  <a:lnTo>
                    <a:pt x="0" y="22"/>
                  </a:lnTo>
                  <a:lnTo>
                    <a:pt x="16" y="22"/>
                  </a:lnTo>
                  <a:lnTo>
                    <a:pt x="16" y="37"/>
                  </a:lnTo>
                </a:path>
              </a:pathLst>
            </a:custGeom>
            <a:noFill/>
            <a:ln w="12700" cap="rnd" cmpd="sng">
              <a:solidFill>
                <a:srgbClr val="9F9FA2"/>
              </a:solidFill>
              <a:prstDash val="solid"/>
              <a:round/>
              <a:headEnd type="none" w="sm" len="sm"/>
              <a:tailEnd type="none" w="sm" len="sm"/>
            </a:ln>
            <a:effectLst/>
          </p:spPr>
          <p:txBody>
            <a:bodyPr/>
            <a:lstStyle/>
            <a:p>
              <a:endParaRPr lang="en-US"/>
            </a:p>
          </p:txBody>
        </p:sp>
        <p:sp>
          <p:nvSpPr>
            <p:cNvPr id="103489" name="Freeform 65"/>
            <p:cNvSpPr>
              <a:spLocks/>
            </p:cNvSpPr>
            <p:nvPr/>
          </p:nvSpPr>
          <p:spPr bwMode="auto">
            <a:xfrm>
              <a:off x="3979" y="1489"/>
              <a:ext cx="17" cy="72"/>
            </a:xfrm>
            <a:custGeom>
              <a:avLst/>
              <a:gdLst/>
              <a:ahLst/>
              <a:cxnLst>
                <a:cxn ang="0">
                  <a:pos x="0" y="0"/>
                </a:cxn>
                <a:cxn ang="0">
                  <a:pos x="16" y="22"/>
                </a:cxn>
                <a:cxn ang="0">
                  <a:pos x="0" y="22"/>
                </a:cxn>
                <a:cxn ang="0">
                  <a:pos x="0" y="71"/>
                </a:cxn>
              </a:cxnLst>
              <a:rect l="0" t="0" r="r" b="b"/>
              <a:pathLst>
                <a:path w="17" h="72">
                  <a:moveTo>
                    <a:pt x="0" y="0"/>
                  </a:moveTo>
                  <a:lnTo>
                    <a:pt x="16" y="22"/>
                  </a:lnTo>
                  <a:lnTo>
                    <a:pt x="0" y="22"/>
                  </a:lnTo>
                  <a:lnTo>
                    <a:pt x="0" y="71"/>
                  </a:lnTo>
                </a:path>
              </a:pathLst>
            </a:custGeom>
            <a:noFill/>
            <a:ln w="12700" cap="rnd" cmpd="sng">
              <a:solidFill>
                <a:srgbClr val="9F9FA2"/>
              </a:solidFill>
              <a:prstDash val="solid"/>
              <a:round/>
              <a:headEnd type="none" w="sm" len="sm"/>
              <a:tailEnd type="none" w="sm" len="sm"/>
            </a:ln>
            <a:effectLst/>
          </p:spPr>
          <p:txBody>
            <a:bodyPr/>
            <a:lstStyle/>
            <a:p>
              <a:endParaRPr lang="en-US"/>
            </a:p>
          </p:txBody>
        </p:sp>
        <p:sp>
          <p:nvSpPr>
            <p:cNvPr id="103490" name="Freeform 66"/>
            <p:cNvSpPr>
              <a:spLocks/>
            </p:cNvSpPr>
            <p:nvPr/>
          </p:nvSpPr>
          <p:spPr bwMode="auto">
            <a:xfrm>
              <a:off x="3855" y="1532"/>
              <a:ext cx="250" cy="41"/>
            </a:xfrm>
            <a:custGeom>
              <a:avLst/>
              <a:gdLst/>
              <a:ahLst/>
              <a:cxnLst>
                <a:cxn ang="0">
                  <a:pos x="0" y="40"/>
                </a:cxn>
                <a:cxn ang="0">
                  <a:pos x="249" y="40"/>
                </a:cxn>
                <a:cxn ang="0">
                  <a:pos x="240" y="0"/>
                </a:cxn>
                <a:cxn ang="0">
                  <a:pos x="10" y="0"/>
                </a:cxn>
                <a:cxn ang="0">
                  <a:pos x="0" y="40"/>
                </a:cxn>
              </a:cxnLst>
              <a:rect l="0" t="0" r="r" b="b"/>
              <a:pathLst>
                <a:path w="250" h="41">
                  <a:moveTo>
                    <a:pt x="0" y="40"/>
                  </a:moveTo>
                  <a:lnTo>
                    <a:pt x="249" y="40"/>
                  </a:lnTo>
                  <a:lnTo>
                    <a:pt x="240" y="0"/>
                  </a:lnTo>
                  <a:lnTo>
                    <a:pt x="10" y="0"/>
                  </a:lnTo>
                  <a:lnTo>
                    <a:pt x="0" y="40"/>
                  </a:lnTo>
                </a:path>
              </a:pathLst>
            </a:custGeom>
            <a:solidFill>
              <a:srgbClr val="EFEFD1"/>
            </a:solidFill>
            <a:ln w="12700" cap="rnd" cmpd="sng">
              <a:solidFill>
                <a:srgbClr val="000000"/>
              </a:solidFill>
              <a:prstDash val="solid"/>
              <a:round/>
              <a:headEnd/>
              <a:tailEnd/>
            </a:ln>
            <a:effectLst/>
          </p:spPr>
          <p:txBody>
            <a:bodyPr/>
            <a:lstStyle/>
            <a:p>
              <a:endParaRPr lang="en-US"/>
            </a:p>
          </p:txBody>
        </p:sp>
        <p:sp>
          <p:nvSpPr>
            <p:cNvPr id="103491" name="Freeform 67"/>
            <p:cNvSpPr>
              <a:spLocks/>
            </p:cNvSpPr>
            <p:nvPr/>
          </p:nvSpPr>
          <p:spPr bwMode="auto">
            <a:xfrm>
              <a:off x="3855" y="1572"/>
              <a:ext cx="251" cy="17"/>
            </a:xfrm>
            <a:custGeom>
              <a:avLst/>
              <a:gdLst/>
              <a:ahLst/>
              <a:cxnLst>
                <a:cxn ang="0">
                  <a:pos x="0" y="16"/>
                </a:cxn>
                <a:cxn ang="0">
                  <a:pos x="0" y="0"/>
                </a:cxn>
                <a:cxn ang="0">
                  <a:pos x="249" y="0"/>
                </a:cxn>
                <a:cxn ang="0">
                  <a:pos x="250" y="16"/>
                </a:cxn>
                <a:cxn ang="0">
                  <a:pos x="0" y="16"/>
                </a:cxn>
              </a:cxnLst>
              <a:rect l="0" t="0" r="r" b="b"/>
              <a:pathLst>
                <a:path w="251" h="17">
                  <a:moveTo>
                    <a:pt x="0" y="16"/>
                  </a:moveTo>
                  <a:lnTo>
                    <a:pt x="0" y="0"/>
                  </a:lnTo>
                  <a:lnTo>
                    <a:pt x="249" y="0"/>
                  </a:lnTo>
                  <a:lnTo>
                    <a:pt x="250" y="16"/>
                  </a:lnTo>
                  <a:lnTo>
                    <a:pt x="0" y="16"/>
                  </a:lnTo>
                </a:path>
              </a:pathLst>
            </a:custGeom>
            <a:solidFill>
              <a:srgbClr val="CCCC60"/>
            </a:solidFill>
            <a:ln w="12700" cap="rnd" cmpd="sng">
              <a:solidFill>
                <a:srgbClr val="000000"/>
              </a:solidFill>
              <a:prstDash val="solid"/>
              <a:round/>
              <a:headEnd/>
              <a:tailEnd/>
            </a:ln>
            <a:effectLst/>
          </p:spPr>
          <p:txBody>
            <a:bodyPr/>
            <a:lstStyle/>
            <a:p>
              <a:endParaRPr lang="en-US"/>
            </a:p>
          </p:txBody>
        </p:sp>
        <p:sp>
          <p:nvSpPr>
            <p:cNvPr id="103492" name="Freeform 68"/>
            <p:cNvSpPr>
              <a:spLocks/>
            </p:cNvSpPr>
            <p:nvPr/>
          </p:nvSpPr>
          <p:spPr bwMode="auto">
            <a:xfrm>
              <a:off x="3872" y="1538"/>
              <a:ext cx="223" cy="28"/>
            </a:xfrm>
            <a:custGeom>
              <a:avLst/>
              <a:gdLst/>
              <a:ahLst/>
              <a:cxnLst>
                <a:cxn ang="0">
                  <a:pos x="0" y="27"/>
                </a:cxn>
                <a:cxn ang="0">
                  <a:pos x="222" y="27"/>
                </a:cxn>
                <a:cxn ang="0">
                  <a:pos x="214" y="0"/>
                </a:cxn>
                <a:cxn ang="0">
                  <a:pos x="8" y="0"/>
                </a:cxn>
                <a:cxn ang="0">
                  <a:pos x="0" y="27"/>
                </a:cxn>
              </a:cxnLst>
              <a:rect l="0" t="0" r="r" b="b"/>
              <a:pathLst>
                <a:path w="223" h="28">
                  <a:moveTo>
                    <a:pt x="0" y="27"/>
                  </a:moveTo>
                  <a:lnTo>
                    <a:pt x="222" y="27"/>
                  </a:lnTo>
                  <a:lnTo>
                    <a:pt x="214" y="0"/>
                  </a:lnTo>
                  <a:lnTo>
                    <a:pt x="8" y="0"/>
                  </a:lnTo>
                  <a:lnTo>
                    <a:pt x="0" y="27"/>
                  </a:lnTo>
                </a:path>
              </a:pathLst>
            </a:custGeom>
            <a:solidFill>
              <a:srgbClr val="999999"/>
            </a:solidFill>
            <a:ln w="12700" cap="rnd" cmpd="sng">
              <a:solidFill>
                <a:srgbClr val="9F9FA2"/>
              </a:solidFill>
              <a:prstDash val="solid"/>
              <a:round/>
              <a:headEnd/>
              <a:tailEnd/>
            </a:ln>
            <a:effectLst/>
          </p:spPr>
          <p:txBody>
            <a:bodyPr/>
            <a:lstStyle/>
            <a:p>
              <a:endParaRPr lang="en-US"/>
            </a:p>
          </p:txBody>
        </p:sp>
      </p:grpSp>
      <p:grpSp>
        <p:nvGrpSpPr>
          <p:cNvPr id="3" name="Group 69"/>
          <p:cNvGrpSpPr>
            <a:grpSpLocks/>
          </p:cNvGrpSpPr>
          <p:nvPr/>
        </p:nvGrpSpPr>
        <p:grpSpPr bwMode="auto">
          <a:xfrm>
            <a:off x="8620125" y="4090988"/>
            <a:ext cx="344488" cy="226219"/>
            <a:chOff x="3840" y="1279"/>
            <a:chExt cx="266" cy="310"/>
          </a:xfrm>
        </p:grpSpPr>
        <p:sp>
          <p:nvSpPr>
            <p:cNvPr id="103494" name="Freeform 70"/>
            <p:cNvSpPr>
              <a:spLocks/>
            </p:cNvSpPr>
            <p:nvPr/>
          </p:nvSpPr>
          <p:spPr bwMode="auto">
            <a:xfrm>
              <a:off x="3848" y="1548"/>
              <a:ext cx="206" cy="20"/>
            </a:xfrm>
            <a:custGeom>
              <a:avLst/>
              <a:gdLst/>
              <a:ahLst/>
              <a:cxnLst>
                <a:cxn ang="0">
                  <a:pos x="0" y="19"/>
                </a:cxn>
                <a:cxn ang="0">
                  <a:pos x="0" y="0"/>
                </a:cxn>
                <a:cxn ang="0">
                  <a:pos x="205" y="0"/>
                </a:cxn>
                <a:cxn ang="0">
                  <a:pos x="205" y="19"/>
                </a:cxn>
                <a:cxn ang="0">
                  <a:pos x="0" y="19"/>
                </a:cxn>
              </a:cxnLst>
              <a:rect l="0" t="0" r="r" b="b"/>
              <a:pathLst>
                <a:path w="206" h="20">
                  <a:moveTo>
                    <a:pt x="0" y="19"/>
                  </a:moveTo>
                  <a:lnTo>
                    <a:pt x="0" y="0"/>
                  </a:lnTo>
                  <a:lnTo>
                    <a:pt x="205" y="0"/>
                  </a:lnTo>
                  <a:lnTo>
                    <a:pt x="205" y="19"/>
                  </a:lnTo>
                  <a:lnTo>
                    <a:pt x="0" y="19"/>
                  </a:lnTo>
                </a:path>
              </a:pathLst>
            </a:custGeom>
            <a:solidFill>
              <a:srgbClr val="666666"/>
            </a:solidFill>
            <a:ln w="12700" cap="rnd" cmpd="sng">
              <a:solidFill>
                <a:srgbClr val="000000"/>
              </a:solidFill>
              <a:prstDash val="solid"/>
              <a:round/>
              <a:headEnd/>
              <a:tailEnd/>
            </a:ln>
            <a:effectLst/>
          </p:spPr>
          <p:txBody>
            <a:bodyPr/>
            <a:lstStyle/>
            <a:p>
              <a:endParaRPr lang="en-US"/>
            </a:p>
          </p:txBody>
        </p:sp>
        <p:sp>
          <p:nvSpPr>
            <p:cNvPr id="103495" name="Freeform 71"/>
            <p:cNvSpPr>
              <a:spLocks/>
            </p:cNvSpPr>
            <p:nvPr/>
          </p:nvSpPr>
          <p:spPr bwMode="auto">
            <a:xfrm>
              <a:off x="3840" y="1453"/>
              <a:ext cx="220" cy="34"/>
            </a:xfrm>
            <a:custGeom>
              <a:avLst/>
              <a:gdLst/>
              <a:ahLst/>
              <a:cxnLst>
                <a:cxn ang="0">
                  <a:pos x="189" y="0"/>
                </a:cxn>
                <a:cxn ang="0">
                  <a:pos x="219" y="33"/>
                </a:cxn>
                <a:cxn ang="0">
                  <a:pos x="0" y="33"/>
                </a:cxn>
                <a:cxn ang="0">
                  <a:pos x="29" y="0"/>
                </a:cxn>
                <a:cxn ang="0">
                  <a:pos x="189" y="0"/>
                </a:cxn>
              </a:cxnLst>
              <a:rect l="0" t="0" r="r" b="b"/>
              <a:pathLst>
                <a:path w="220" h="34">
                  <a:moveTo>
                    <a:pt x="189" y="0"/>
                  </a:moveTo>
                  <a:lnTo>
                    <a:pt x="219" y="33"/>
                  </a:lnTo>
                  <a:lnTo>
                    <a:pt x="0" y="33"/>
                  </a:lnTo>
                  <a:lnTo>
                    <a:pt x="29" y="0"/>
                  </a:lnTo>
                  <a:lnTo>
                    <a:pt x="189" y="0"/>
                  </a:lnTo>
                </a:path>
              </a:pathLst>
            </a:custGeom>
            <a:solidFill>
              <a:srgbClr val="EFEFD1"/>
            </a:solidFill>
            <a:ln w="12700" cap="rnd" cmpd="sng">
              <a:solidFill>
                <a:srgbClr val="000000"/>
              </a:solidFill>
              <a:prstDash val="solid"/>
              <a:round/>
              <a:headEnd/>
              <a:tailEnd/>
            </a:ln>
            <a:effectLst/>
          </p:spPr>
          <p:txBody>
            <a:bodyPr/>
            <a:lstStyle/>
            <a:p>
              <a:endParaRPr lang="en-US"/>
            </a:p>
          </p:txBody>
        </p:sp>
        <p:sp>
          <p:nvSpPr>
            <p:cNvPr id="103496" name="Freeform 72"/>
            <p:cNvSpPr>
              <a:spLocks/>
            </p:cNvSpPr>
            <p:nvPr/>
          </p:nvSpPr>
          <p:spPr bwMode="auto">
            <a:xfrm>
              <a:off x="3897" y="1449"/>
              <a:ext cx="104" cy="24"/>
            </a:xfrm>
            <a:custGeom>
              <a:avLst/>
              <a:gdLst/>
              <a:ahLst/>
              <a:cxnLst>
                <a:cxn ang="0">
                  <a:pos x="102" y="10"/>
                </a:cxn>
                <a:cxn ang="0">
                  <a:pos x="101" y="8"/>
                </a:cxn>
                <a:cxn ang="0">
                  <a:pos x="97" y="6"/>
                </a:cxn>
                <a:cxn ang="0">
                  <a:pos x="93" y="4"/>
                </a:cxn>
                <a:cxn ang="0">
                  <a:pos x="87" y="3"/>
                </a:cxn>
                <a:cxn ang="0">
                  <a:pos x="80" y="2"/>
                </a:cxn>
                <a:cxn ang="0">
                  <a:pos x="72" y="1"/>
                </a:cxn>
                <a:cxn ang="0">
                  <a:pos x="64" y="0"/>
                </a:cxn>
                <a:cxn ang="0">
                  <a:pos x="55" y="0"/>
                </a:cxn>
                <a:cxn ang="0">
                  <a:pos x="46" y="0"/>
                </a:cxn>
                <a:cxn ang="0">
                  <a:pos x="37" y="0"/>
                </a:cxn>
                <a:cxn ang="0">
                  <a:pos x="29" y="1"/>
                </a:cxn>
                <a:cxn ang="0">
                  <a:pos x="21" y="2"/>
                </a:cxn>
                <a:cxn ang="0">
                  <a:pos x="14" y="3"/>
                </a:cxn>
                <a:cxn ang="0">
                  <a:pos x="8" y="4"/>
                </a:cxn>
                <a:cxn ang="0">
                  <a:pos x="4" y="6"/>
                </a:cxn>
                <a:cxn ang="0">
                  <a:pos x="1" y="8"/>
                </a:cxn>
                <a:cxn ang="0">
                  <a:pos x="0" y="10"/>
                </a:cxn>
                <a:cxn ang="0">
                  <a:pos x="0" y="12"/>
                </a:cxn>
                <a:cxn ang="0">
                  <a:pos x="1" y="14"/>
                </a:cxn>
                <a:cxn ang="0">
                  <a:pos x="4" y="16"/>
                </a:cxn>
                <a:cxn ang="0">
                  <a:pos x="8" y="17"/>
                </a:cxn>
                <a:cxn ang="0">
                  <a:pos x="14" y="19"/>
                </a:cxn>
                <a:cxn ang="0">
                  <a:pos x="21" y="20"/>
                </a:cxn>
                <a:cxn ang="0">
                  <a:pos x="29" y="21"/>
                </a:cxn>
                <a:cxn ang="0">
                  <a:pos x="37" y="22"/>
                </a:cxn>
                <a:cxn ang="0">
                  <a:pos x="46" y="23"/>
                </a:cxn>
                <a:cxn ang="0">
                  <a:pos x="55" y="23"/>
                </a:cxn>
                <a:cxn ang="0">
                  <a:pos x="64" y="22"/>
                </a:cxn>
                <a:cxn ang="0">
                  <a:pos x="72" y="21"/>
                </a:cxn>
                <a:cxn ang="0">
                  <a:pos x="80" y="20"/>
                </a:cxn>
                <a:cxn ang="0">
                  <a:pos x="87" y="19"/>
                </a:cxn>
                <a:cxn ang="0">
                  <a:pos x="93" y="17"/>
                </a:cxn>
                <a:cxn ang="0">
                  <a:pos x="97" y="16"/>
                </a:cxn>
                <a:cxn ang="0">
                  <a:pos x="101" y="14"/>
                </a:cxn>
                <a:cxn ang="0">
                  <a:pos x="102" y="12"/>
                </a:cxn>
              </a:cxnLst>
              <a:rect l="0" t="0" r="r" b="b"/>
              <a:pathLst>
                <a:path w="104" h="24">
                  <a:moveTo>
                    <a:pt x="103" y="11"/>
                  </a:moveTo>
                  <a:lnTo>
                    <a:pt x="102" y="10"/>
                  </a:lnTo>
                  <a:lnTo>
                    <a:pt x="102" y="9"/>
                  </a:lnTo>
                  <a:lnTo>
                    <a:pt x="101" y="8"/>
                  </a:lnTo>
                  <a:lnTo>
                    <a:pt x="99" y="7"/>
                  </a:lnTo>
                  <a:lnTo>
                    <a:pt x="97" y="6"/>
                  </a:lnTo>
                  <a:lnTo>
                    <a:pt x="95" y="6"/>
                  </a:lnTo>
                  <a:lnTo>
                    <a:pt x="93" y="4"/>
                  </a:lnTo>
                  <a:lnTo>
                    <a:pt x="90" y="4"/>
                  </a:lnTo>
                  <a:lnTo>
                    <a:pt x="87" y="3"/>
                  </a:lnTo>
                  <a:lnTo>
                    <a:pt x="84" y="2"/>
                  </a:lnTo>
                  <a:lnTo>
                    <a:pt x="80" y="2"/>
                  </a:lnTo>
                  <a:lnTo>
                    <a:pt x="76" y="1"/>
                  </a:lnTo>
                  <a:lnTo>
                    <a:pt x="72" y="1"/>
                  </a:lnTo>
                  <a:lnTo>
                    <a:pt x="69" y="0"/>
                  </a:lnTo>
                  <a:lnTo>
                    <a:pt x="64" y="0"/>
                  </a:lnTo>
                  <a:lnTo>
                    <a:pt x="60" y="0"/>
                  </a:lnTo>
                  <a:lnTo>
                    <a:pt x="55" y="0"/>
                  </a:lnTo>
                  <a:lnTo>
                    <a:pt x="51" y="0"/>
                  </a:lnTo>
                  <a:lnTo>
                    <a:pt x="46" y="0"/>
                  </a:lnTo>
                  <a:lnTo>
                    <a:pt x="42" y="0"/>
                  </a:lnTo>
                  <a:lnTo>
                    <a:pt x="37" y="0"/>
                  </a:lnTo>
                  <a:lnTo>
                    <a:pt x="33" y="0"/>
                  </a:lnTo>
                  <a:lnTo>
                    <a:pt x="29" y="1"/>
                  </a:lnTo>
                  <a:lnTo>
                    <a:pt x="25" y="1"/>
                  </a:lnTo>
                  <a:lnTo>
                    <a:pt x="21" y="2"/>
                  </a:lnTo>
                  <a:lnTo>
                    <a:pt x="17" y="2"/>
                  </a:lnTo>
                  <a:lnTo>
                    <a:pt x="14" y="3"/>
                  </a:lnTo>
                  <a:lnTo>
                    <a:pt x="12" y="4"/>
                  </a:lnTo>
                  <a:lnTo>
                    <a:pt x="8" y="4"/>
                  </a:lnTo>
                  <a:lnTo>
                    <a:pt x="6" y="6"/>
                  </a:lnTo>
                  <a:lnTo>
                    <a:pt x="4" y="6"/>
                  </a:lnTo>
                  <a:lnTo>
                    <a:pt x="3" y="7"/>
                  </a:lnTo>
                  <a:lnTo>
                    <a:pt x="1" y="8"/>
                  </a:lnTo>
                  <a:lnTo>
                    <a:pt x="0" y="9"/>
                  </a:lnTo>
                  <a:lnTo>
                    <a:pt x="0" y="10"/>
                  </a:lnTo>
                  <a:lnTo>
                    <a:pt x="0" y="11"/>
                  </a:lnTo>
                  <a:lnTo>
                    <a:pt x="0" y="12"/>
                  </a:lnTo>
                  <a:lnTo>
                    <a:pt x="0" y="13"/>
                  </a:lnTo>
                  <a:lnTo>
                    <a:pt x="1" y="14"/>
                  </a:lnTo>
                  <a:lnTo>
                    <a:pt x="3" y="15"/>
                  </a:lnTo>
                  <a:lnTo>
                    <a:pt x="4" y="16"/>
                  </a:lnTo>
                  <a:lnTo>
                    <a:pt x="6" y="17"/>
                  </a:lnTo>
                  <a:lnTo>
                    <a:pt x="8" y="17"/>
                  </a:lnTo>
                  <a:lnTo>
                    <a:pt x="12" y="18"/>
                  </a:lnTo>
                  <a:lnTo>
                    <a:pt x="14" y="19"/>
                  </a:lnTo>
                  <a:lnTo>
                    <a:pt x="17" y="20"/>
                  </a:lnTo>
                  <a:lnTo>
                    <a:pt x="21" y="20"/>
                  </a:lnTo>
                  <a:lnTo>
                    <a:pt x="25" y="21"/>
                  </a:lnTo>
                  <a:lnTo>
                    <a:pt x="29" y="21"/>
                  </a:lnTo>
                  <a:lnTo>
                    <a:pt x="33" y="22"/>
                  </a:lnTo>
                  <a:lnTo>
                    <a:pt x="37" y="22"/>
                  </a:lnTo>
                  <a:lnTo>
                    <a:pt x="42" y="22"/>
                  </a:lnTo>
                  <a:lnTo>
                    <a:pt x="46" y="23"/>
                  </a:lnTo>
                  <a:lnTo>
                    <a:pt x="51" y="23"/>
                  </a:lnTo>
                  <a:lnTo>
                    <a:pt x="55" y="23"/>
                  </a:lnTo>
                  <a:lnTo>
                    <a:pt x="60" y="22"/>
                  </a:lnTo>
                  <a:lnTo>
                    <a:pt x="64" y="22"/>
                  </a:lnTo>
                  <a:lnTo>
                    <a:pt x="69" y="22"/>
                  </a:lnTo>
                  <a:lnTo>
                    <a:pt x="72" y="21"/>
                  </a:lnTo>
                  <a:lnTo>
                    <a:pt x="76" y="21"/>
                  </a:lnTo>
                  <a:lnTo>
                    <a:pt x="80" y="20"/>
                  </a:lnTo>
                  <a:lnTo>
                    <a:pt x="84" y="20"/>
                  </a:lnTo>
                  <a:lnTo>
                    <a:pt x="87" y="19"/>
                  </a:lnTo>
                  <a:lnTo>
                    <a:pt x="90" y="18"/>
                  </a:lnTo>
                  <a:lnTo>
                    <a:pt x="93" y="17"/>
                  </a:lnTo>
                  <a:lnTo>
                    <a:pt x="95" y="17"/>
                  </a:lnTo>
                  <a:lnTo>
                    <a:pt x="97" y="16"/>
                  </a:lnTo>
                  <a:lnTo>
                    <a:pt x="99" y="15"/>
                  </a:lnTo>
                  <a:lnTo>
                    <a:pt x="101" y="14"/>
                  </a:lnTo>
                  <a:lnTo>
                    <a:pt x="102" y="13"/>
                  </a:lnTo>
                  <a:lnTo>
                    <a:pt x="102" y="12"/>
                  </a:lnTo>
                  <a:lnTo>
                    <a:pt x="103" y="11"/>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97" name="Freeform 73"/>
            <p:cNvSpPr>
              <a:spLocks/>
            </p:cNvSpPr>
            <p:nvPr/>
          </p:nvSpPr>
          <p:spPr bwMode="auto">
            <a:xfrm>
              <a:off x="3897" y="1461"/>
              <a:ext cx="104" cy="17"/>
            </a:xfrm>
            <a:custGeom>
              <a:avLst/>
              <a:gdLst/>
              <a:ahLst/>
              <a:cxnLst>
                <a:cxn ang="0">
                  <a:pos x="102" y="6"/>
                </a:cxn>
                <a:cxn ang="0">
                  <a:pos x="101" y="8"/>
                </a:cxn>
                <a:cxn ang="0">
                  <a:pos x="97" y="10"/>
                </a:cxn>
                <a:cxn ang="0">
                  <a:pos x="93" y="11"/>
                </a:cxn>
                <a:cxn ang="0">
                  <a:pos x="87" y="12"/>
                </a:cxn>
                <a:cxn ang="0">
                  <a:pos x="80" y="14"/>
                </a:cxn>
                <a:cxn ang="0">
                  <a:pos x="72" y="14"/>
                </a:cxn>
                <a:cxn ang="0">
                  <a:pos x="64" y="15"/>
                </a:cxn>
                <a:cxn ang="0">
                  <a:pos x="55" y="16"/>
                </a:cxn>
                <a:cxn ang="0">
                  <a:pos x="46" y="16"/>
                </a:cxn>
                <a:cxn ang="0">
                  <a:pos x="37" y="15"/>
                </a:cxn>
                <a:cxn ang="0">
                  <a:pos x="29" y="14"/>
                </a:cxn>
                <a:cxn ang="0">
                  <a:pos x="21" y="14"/>
                </a:cxn>
                <a:cxn ang="0">
                  <a:pos x="14" y="12"/>
                </a:cxn>
                <a:cxn ang="0">
                  <a:pos x="8" y="11"/>
                </a:cxn>
                <a:cxn ang="0">
                  <a:pos x="4" y="10"/>
                </a:cxn>
                <a:cxn ang="0">
                  <a:pos x="1" y="8"/>
                </a:cxn>
                <a:cxn ang="0">
                  <a:pos x="0" y="6"/>
                </a:cxn>
                <a:cxn ang="0">
                  <a:pos x="0" y="0"/>
                </a:cxn>
                <a:cxn ang="0">
                  <a:pos x="0" y="2"/>
                </a:cxn>
                <a:cxn ang="0">
                  <a:pos x="3" y="4"/>
                </a:cxn>
                <a:cxn ang="0">
                  <a:pos x="6" y="5"/>
                </a:cxn>
                <a:cxn ang="0">
                  <a:pos x="12" y="6"/>
                </a:cxn>
                <a:cxn ang="0">
                  <a:pos x="17" y="8"/>
                </a:cxn>
                <a:cxn ang="0">
                  <a:pos x="25" y="9"/>
                </a:cxn>
                <a:cxn ang="0">
                  <a:pos x="33" y="10"/>
                </a:cxn>
                <a:cxn ang="0">
                  <a:pos x="42" y="10"/>
                </a:cxn>
                <a:cxn ang="0">
                  <a:pos x="51" y="10"/>
                </a:cxn>
                <a:cxn ang="0">
                  <a:pos x="60" y="10"/>
                </a:cxn>
                <a:cxn ang="0">
                  <a:pos x="69" y="10"/>
                </a:cxn>
                <a:cxn ang="0">
                  <a:pos x="76" y="9"/>
                </a:cxn>
                <a:cxn ang="0">
                  <a:pos x="84" y="8"/>
                </a:cxn>
                <a:cxn ang="0">
                  <a:pos x="90" y="6"/>
                </a:cxn>
                <a:cxn ang="0">
                  <a:pos x="95" y="5"/>
                </a:cxn>
                <a:cxn ang="0">
                  <a:pos x="99" y="4"/>
                </a:cxn>
                <a:cxn ang="0">
                  <a:pos x="102" y="2"/>
                </a:cxn>
                <a:cxn ang="0">
                  <a:pos x="103" y="0"/>
                </a:cxn>
              </a:cxnLst>
              <a:rect l="0" t="0" r="r" b="b"/>
              <a:pathLst>
                <a:path w="104" h="17">
                  <a:moveTo>
                    <a:pt x="103" y="5"/>
                  </a:moveTo>
                  <a:lnTo>
                    <a:pt x="102" y="6"/>
                  </a:lnTo>
                  <a:lnTo>
                    <a:pt x="102" y="7"/>
                  </a:lnTo>
                  <a:lnTo>
                    <a:pt x="101" y="8"/>
                  </a:lnTo>
                  <a:lnTo>
                    <a:pt x="99" y="8"/>
                  </a:lnTo>
                  <a:lnTo>
                    <a:pt x="97" y="10"/>
                  </a:lnTo>
                  <a:lnTo>
                    <a:pt x="95" y="10"/>
                  </a:lnTo>
                  <a:lnTo>
                    <a:pt x="93" y="11"/>
                  </a:lnTo>
                  <a:lnTo>
                    <a:pt x="90" y="12"/>
                  </a:lnTo>
                  <a:lnTo>
                    <a:pt x="87" y="12"/>
                  </a:lnTo>
                  <a:lnTo>
                    <a:pt x="84" y="13"/>
                  </a:lnTo>
                  <a:lnTo>
                    <a:pt x="80" y="14"/>
                  </a:lnTo>
                  <a:lnTo>
                    <a:pt x="76" y="14"/>
                  </a:lnTo>
                  <a:lnTo>
                    <a:pt x="72" y="14"/>
                  </a:lnTo>
                  <a:lnTo>
                    <a:pt x="69" y="15"/>
                  </a:lnTo>
                  <a:lnTo>
                    <a:pt x="64" y="15"/>
                  </a:lnTo>
                  <a:lnTo>
                    <a:pt x="60" y="16"/>
                  </a:lnTo>
                  <a:lnTo>
                    <a:pt x="55" y="16"/>
                  </a:lnTo>
                  <a:lnTo>
                    <a:pt x="51" y="16"/>
                  </a:lnTo>
                  <a:lnTo>
                    <a:pt x="46" y="16"/>
                  </a:lnTo>
                  <a:lnTo>
                    <a:pt x="42" y="16"/>
                  </a:lnTo>
                  <a:lnTo>
                    <a:pt x="37" y="15"/>
                  </a:lnTo>
                  <a:lnTo>
                    <a:pt x="33" y="15"/>
                  </a:lnTo>
                  <a:lnTo>
                    <a:pt x="29" y="14"/>
                  </a:lnTo>
                  <a:lnTo>
                    <a:pt x="25" y="14"/>
                  </a:lnTo>
                  <a:lnTo>
                    <a:pt x="21" y="14"/>
                  </a:lnTo>
                  <a:lnTo>
                    <a:pt x="17" y="13"/>
                  </a:lnTo>
                  <a:lnTo>
                    <a:pt x="14" y="12"/>
                  </a:lnTo>
                  <a:lnTo>
                    <a:pt x="12" y="12"/>
                  </a:lnTo>
                  <a:lnTo>
                    <a:pt x="8" y="11"/>
                  </a:lnTo>
                  <a:lnTo>
                    <a:pt x="6" y="10"/>
                  </a:lnTo>
                  <a:lnTo>
                    <a:pt x="4" y="10"/>
                  </a:lnTo>
                  <a:lnTo>
                    <a:pt x="3" y="8"/>
                  </a:lnTo>
                  <a:lnTo>
                    <a:pt x="1" y="8"/>
                  </a:lnTo>
                  <a:lnTo>
                    <a:pt x="0" y="7"/>
                  </a:lnTo>
                  <a:lnTo>
                    <a:pt x="0" y="6"/>
                  </a:lnTo>
                  <a:lnTo>
                    <a:pt x="0" y="5"/>
                  </a:lnTo>
                  <a:lnTo>
                    <a:pt x="0" y="0"/>
                  </a:lnTo>
                  <a:lnTo>
                    <a:pt x="0" y="1"/>
                  </a:lnTo>
                  <a:lnTo>
                    <a:pt x="0" y="2"/>
                  </a:lnTo>
                  <a:lnTo>
                    <a:pt x="1" y="2"/>
                  </a:lnTo>
                  <a:lnTo>
                    <a:pt x="3" y="4"/>
                  </a:lnTo>
                  <a:lnTo>
                    <a:pt x="4" y="4"/>
                  </a:lnTo>
                  <a:lnTo>
                    <a:pt x="6" y="5"/>
                  </a:lnTo>
                  <a:lnTo>
                    <a:pt x="8" y="6"/>
                  </a:lnTo>
                  <a:lnTo>
                    <a:pt x="12" y="6"/>
                  </a:lnTo>
                  <a:lnTo>
                    <a:pt x="14" y="7"/>
                  </a:lnTo>
                  <a:lnTo>
                    <a:pt x="17" y="8"/>
                  </a:lnTo>
                  <a:lnTo>
                    <a:pt x="21" y="8"/>
                  </a:lnTo>
                  <a:lnTo>
                    <a:pt x="25" y="9"/>
                  </a:lnTo>
                  <a:lnTo>
                    <a:pt x="29" y="10"/>
                  </a:lnTo>
                  <a:lnTo>
                    <a:pt x="33" y="10"/>
                  </a:lnTo>
                  <a:lnTo>
                    <a:pt x="37" y="10"/>
                  </a:lnTo>
                  <a:lnTo>
                    <a:pt x="42" y="10"/>
                  </a:lnTo>
                  <a:lnTo>
                    <a:pt x="46" y="10"/>
                  </a:lnTo>
                  <a:lnTo>
                    <a:pt x="51" y="10"/>
                  </a:lnTo>
                  <a:lnTo>
                    <a:pt x="55" y="10"/>
                  </a:lnTo>
                  <a:lnTo>
                    <a:pt x="60" y="10"/>
                  </a:lnTo>
                  <a:lnTo>
                    <a:pt x="64" y="10"/>
                  </a:lnTo>
                  <a:lnTo>
                    <a:pt x="69" y="10"/>
                  </a:lnTo>
                  <a:lnTo>
                    <a:pt x="72" y="10"/>
                  </a:lnTo>
                  <a:lnTo>
                    <a:pt x="76" y="9"/>
                  </a:lnTo>
                  <a:lnTo>
                    <a:pt x="80" y="8"/>
                  </a:lnTo>
                  <a:lnTo>
                    <a:pt x="84" y="8"/>
                  </a:lnTo>
                  <a:lnTo>
                    <a:pt x="87" y="7"/>
                  </a:lnTo>
                  <a:lnTo>
                    <a:pt x="90" y="6"/>
                  </a:lnTo>
                  <a:lnTo>
                    <a:pt x="93" y="6"/>
                  </a:lnTo>
                  <a:lnTo>
                    <a:pt x="95" y="5"/>
                  </a:lnTo>
                  <a:lnTo>
                    <a:pt x="97" y="4"/>
                  </a:lnTo>
                  <a:lnTo>
                    <a:pt x="99" y="4"/>
                  </a:lnTo>
                  <a:lnTo>
                    <a:pt x="101" y="2"/>
                  </a:lnTo>
                  <a:lnTo>
                    <a:pt x="102" y="2"/>
                  </a:lnTo>
                  <a:lnTo>
                    <a:pt x="102" y="1"/>
                  </a:lnTo>
                  <a:lnTo>
                    <a:pt x="103" y="0"/>
                  </a:lnTo>
                  <a:lnTo>
                    <a:pt x="103" y="5"/>
                  </a:lnTo>
                </a:path>
              </a:pathLst>
            </a:custGeom>
            <a:solidFill>
              <a:srgbClr val="666666"/>
            </a:solidFill>
            <a:ln w="12700" cap="rnd" cmpd="sng">
              <a:solidFill>
                <a:srgbClr val="666666"/>
              </a:solidFill>
              <a:prstDash val="solid"/>
              <a:round/>
              <a:headEnd/>
              <a:tailEnd/>
            </a:ln>
            <a:effectLst/>
          </p:spPr>
          <p:txBody>
            <a:bodyPr/>
            <a:lstStyle/>
            <a:p>
              <a:endParaRPr lang="en-US"/>
            </a:p>
          </p:txBody>
        </p:sp>
        <p:sp>
          <p:nvSpPr>
            <p:cNvPr id="103498" name="Freeform 74"/>
            <p:cNvSpPr>
              <a:spLocks/>
            </p:cNvSpPr>
            <p:nvPr/>
          </p:nvSpPr>
          <p:spPr bwMode="auto">
            <a:xfrm>
              <a:off x="3840" y="1486"/>
              <a:ext cx="220" cy="77"/>
            </a:xfrm>
            <a:custGeom>
              <a:avLst/>
              <a:gdLst/>
              <a:ahLst/>
              <a:cxnLst>
                <a:cxn ang="0">
                  <a:pos x="0" y="76"/>
                </a:cxn>
                <a:cxn ang="0">
                  <a:pos x="219" y="76"/>
                </a:cxn>
                <a:cxn ang="0">
                  <a:pos x="219" y="0"/>
                </a:cxn>
                <a:cxn ang="0">
                  <a:pos x="0" y="0"/>
                </a:cxn>
                <a:cxn ang="0">
                  <a:pos x="0" y="76"/>
                </a:cxn>
              </a:cxnLst>
              <a:rect l="0" t="0" r="r" b="b"/>
              <a:pathLst>
                <a:path w="220" h="77">
                  <a:moveTo>
                    <a:pt x="0" y="76"/>
                  </a:moveTo>
                  <a:lnTo>
                    <a:pt x="219" y="76"/>
                  </a:lnTo>
                  <a:lnTo>
                    <a:pt x="219" y="0"/>
                  </a:lnTo>
                  <a:lnTo>
                    <a:pt x="0" y="0"/>
                  </a:lnTo>
                  <a:lnTo>
                    <a:pt x="0" y="76"/>
                  </a:lnTo>
                </a:path>
              </a:pathLst>
            </a:custGeom>
            <a:solidFill>
              <a:srgbClr val="EFEFD1"/>
            </a:solidFill>
            <a:ln w="12700" cap="rnd" cmpd="sng">
              <a:solidFill>
                <a:srgbClr val="000000"/>
              </a:solidFill>
              <a:prstDash val="solid"/>
              <a:round/>
              <a:headEnd/>
              <a:tailEnd/>
            </a:ln>
            <a:effectLst/>
          </p:spPr>
          <p:txBody>
            <a:bodyPr/>
            <a:lstStyle/>
            <a:p>
              <a:endParaRPr lang="en-US"/>
            </a:p>
          </p:txBody>
        </p:sp>
        <p:sp>
          <p:nvSpPr>
            <p:cNvPr id="103499" name="Freeform 75"/>
            <p:cNvSpPr>
              <a:spLocks/>
            </p:cNvSpPr>
            <p:nvPr/>
          </p:nvSpPr>
          <p:spPr bwMode="auto">
            <a:xfrm>
              <a:off x="3875" y="1449"/>
              <a:ext cx="69" cy="17"/>
            </a:xfrm>
            <a:custGeom>
              <a:avLst/>
              <a:gdLst/>
              <a:ahLst/>
              <a:cxnLst>
                <a:cxn ang="0">
                  <a:pos x="0" y="16"/>
                </a:cxn>
                <a:cxn ang="0">
                  <a:pos x="0" y="0"/>
                </a:cxn>
                <a:cxn ang="0">
                  <a:pos x="68" y="0"/>
                </a:cxn>
                <a:cxn ang="0">
                  <a:pos x="68" y="16"/>
                </a:cxn>
                <a:cxn ang="0">
                  <a:pos x="0" y="16"/>
                </a:cxn>
              </a:cxnLst>
              <a:rect l="0" t="0" r="r" b="b"/>
              <a:pathLst>
                <a:path w="69" h="17">
                  <a:moveTo>
                    <a:pt x="0" y="16"/>
                  </a:moveTo>
                  <a:lnTo>
                    <a:pt x="0" y="0"/>
                  </a:lnTo>
                  <a:lnTo>
                    <a:pt x="68" y="0"/>
                  </a:lnTo>
                  <a:lnTo>
                    <a:pt x="68" y="16"/>
                  </a:lnTo>
                  <a:lnTo>
                    <a:pt x="0" y="16"/>
                  </a:lnTo>
                </a:path>
              </a:pathLst>
            </a:custGeom>
            <a:solidFill>
              <a:srgbClr val="999999"/>
            </a:solidFill>
            <a:ln w="12700" cap="rnd" cmpd="sng">
              <a:solidFill>
                <a:srgbClr val="666666"/>
              </a:solidFill>
              <a:prstDash val="solid"/>
              <a:round/>
              <a:headEnd/>
              <a:tailEnd/>
            </a:ln>
            <a:effectLst/>
          </p:spPr>
          <p:txBody>
            <a:bodyPr/>
            <a:lstStyle/>
            <a:p>
              <a:endParaRPr lang="en-US"/>
            </a:p>
          </p:txBody>
        </p:sp>
        <p:sp>
          <p:nvSpPr>
            <p:cNvPr id="103500" name="Freeform 76"/>
            <p:cNvSpPr>
              <a:spLocks/>
            </p:cNvSpPr>
            <p:nvPr/>
          </p:nvSpPr>
          <p:spPr bwMode="auto">
            <a:xfrm>
              <a:off x="3931" y="1450"/>
              <a:ext cx="94" cy="17"/>
            </a:xfrm>
            <a:custGeom>
              <a:avLst/>
              <a:gdLst/>
              <a:ahLst/>
              <a:cxnLst>
                <a:cxn ang="0">
                  <a:pos x="0" y="16"/>
                </a:cxn>
                <a:cxn ang="0">
                  <a:pos x="0" y="0"/>
                </a:cxn>
                <a:cxn ang="0">
                  <a:pos x="93" y="0"/>
                </a:cxn>
                <a:cxn ang="0">
                  <a:pos x="93" y="16"/>
                </a:cxn>
                <a:cxn ang="0">
                  <a:pos x="0" y="16"/>
                </a:cxn>
              </a:cxnLst>
              <a:rect l="0" t="0" r="r" b="b"/>
              <a:pathLst>
                <a:path w="94" h="17">
                  <a:moveTo>
                    <a:pt x="0" y="16"/>
                  </a:moveTo>
                  <a:lnTo>
                    <a:pt x="0" y="0"/>
                  </a:lnTo>
                  <a:lnTo>
                    <a:pt x="93" y="0"/>
                  </a:lnTo>
                  <a:lnTo>
                    <a:pt x="93" y="16"/>
                  </a:lnTo>
                  <a:lnTo>
                    <a:pt x="0" y="16"/>
                  </a:lnTo>
                </a:path>
              </a:pathLst>
            </a:custGeom>
            <a:solidFill>
              <a:srgbClr val="999999"/>
            </a:solidFill>
            <a:ln w="12700" cap="rnd" cmpd="sng">
              <a:solidFill>
                <a:srgbClr val="666666"/>
              </a:solidFill>
              <a:prstDash val="solid"/>
              <a:round/>
              <a:headEnd/>
              <a:tailEnd/>
            </a:ln>
            <a:effectLst/>
          </p:spPr>
          <p:txBody>
            <a:bodyPr/>
            <a:lstStyle/>
            <a:p>
              <a:endParaRPr lang="en-US"/>
            </a:p>
          </p:txBody>
        </p:sp>
        <p:sp>
          <p:nvSpPr>
            <p:cNvPr id="103501" name="Freeform 77"/>
            <p:cNvSpPr>
              <a:spLocks/>
            </p:cNvSpPr>
            <p:nvPr/>
          </p:nvSpPr>
          <p:spPr bwMode="auto">
            <a:xfrm>
              <a:off x="3877" y="1452"/>
              <a:ext cx="17" cy="17"/>
            </a:xfrm>
            <a:custGeom>
              <a:avLst/>
              <a:gdLst/>
              <a:ahLst/>
              <a:cxnLst>
                <a:cxn ang="0">
                  <a:pos x="0" y="0"/>
                </a:cxn>
                <a:cxn ang="0">
                  <a:pos x="0" y="14"/>
                </a:cxn>
                <a:cxn ang="0">
                  <a:pos x="8" y="16"/>
                </a:cxn>
                <a:cxn ang="0">
                  <a:pos x="16" y="16"/>
                </a:cxn>
                <a:cxn ang="0">
                  <a:pos x="16" y="14"/>
                </a:cxn>
                <a:cxn ang="0">
                  <a:pos x="16" y="0"/>
                </a:cxn>
                <a:cxn ang="0">
                  <a:pos x="0" y="0"/>
                </a:cxn>
              </a:cxnLst>
              <a:rect l="0" t="0" r="r" b="b"/>
              <a:pathLst>
                <a:path w="17" h="17">
                  <a:moveTo>
                    <a:pt x="0" y="0"/>
                  </a:moveTo>
                  <a:lnTo>
                    <a:pt x="0" y="14"/>
                  </a:lnTo>
                  <a:lnTo>
                    <a:pt x="8" y="16"/>
                  </a:lnTo>
                  <a:lnTo>
                    <a:pt x="16"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02" name="Freeform 78"/>
            <p:cNvSpPr>
              <a:spLocks/>
            </p:cNvSpPr>
            <p:nvPr/>
          </p:nvSpPr>
          <p:spPr bwMode="auto">
            <a:xfrm>
              <a:off x="3880" y="1452"/>
              <a:ext cx="17" cy="17"/>
            </a:xfrm>
            <a:custGeom>
              <a:avLst/>
              <a:gdLst/>
              <a:ahLst/>
              <a:cxnLst>
                <a:cxn ang="0">
                  <a:pos x="0" y="0"/>
                </a:cxn>
                <a:cxn ang="0">
                  <a:pos x="0" y="14"/>
                </a:cxn>
                <a:cxn ang="0">
                  <a:pos x="4" y="14"/>
                </a:cxn>
                <a:cxn ang="0">
                  <a:pos x="4" y="16"/>
                </a:cxn>
                <a:cxn ang="0">
                  <a:pos x="8" y="16"/>
                </a:cxn>
                <a:cxn ang="0">
                  <a:pos x="12" y="14"/>
                </a:cxn>
                <a:cxn ang="0">
                  <a:pos x="16" y="14"/>
                </a:cxn>
                <a:cxn ang="0">
                  <a:pos x="16" y="0"/>
                </a:cxn>
                <a:cxn ang="0">
                  <a:pos x="0" y="0"/>
                </a:cxn>
              </a:cxnLst>
              <a:rect l="0" t="0" r="r" b="b"/>
              <a:pathLst>
                <a:path w="17" h="17">
                  <a:moveTo>
                    <a:pt x="0" y="0"/>
                  </a:moveTo>
                  <a:lnTo>
                    <a:pt x="0" y="14"/>
                  </a:lnTo>
                  <a:lnTo>
                    <a:pt x="4" y="14"/>
                  </a:lnTo>
                  <a:lnTo>
                    <a:pt x="4" y="16"/>
                  </a:lnTo>
                  <a:lnTo>
                    <a:pt x="8" y="16"/>
                  </a:lnTo>
                  <a:lnTo>
                    <a:pt x="12"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03" name="Freeform 79"/>
            <p:cNvSpPr>
              <a:spLocks/>
            </p:cNvSpPr>
            <p:nvPr/>
          </p:nvSpPr>
          <p:spPr bwMode="auto">
            <a:xfrm>
              <a:off x="3883" y="1452"/>
              <a:ext cx="17" cy="17"/>
            </a:xfrm>
            <a:custGeom>
              <a:avLst/>
              <a:gdLst/>
              <a:ahLst/>
              <a:cxnLst>
                <a:cxn ang="0">
                  <a:pos x="0" y="0"/>
                </a:cxn>
                <a:cxn ang="0">
                  <a:pos x="0" y="14"/>
                </a:cxn>
                <a:cxn ang="0">
                  <a:pos x="8" y="16"/>
                </a:cxn>
                <a:cxn ang="0">
                  <a:pos x="16" y="16"/>
                </a:cxn>
                <a:cxn ang="0">
                  <a:pos x="16" y="14"/>
                </a:cxn>
                <a:cxn ang="0">
                  <a:pos x="16" y="0"/>
                </a:cxn>
                <a:cxn ang="0">
                  <a:pos x="0" y="0"/>
                </a:cxn>
              </a:cxnLst>
              <a:rect l="0" t="0" r="r" b="b"/>
              <a:pathLst>
                <a:path w="17" h="17">
                  <a:moveTo>
                    <a:pt x="0" y="0"/>
                  </a:moveTo>
                  <a:lnTo>
                    <a:pt x="0" y="14"/>
                  </a:lnTo>
                  <a:lnTo>
                    <a:pt x="8" y="16"/>
                  </a:lnTo>
                  <a:lnTo>
                    <a:pt x="16"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04" name="Freeform 80"/>
            <p:cNvSpPr>
              <a:spLocks/>
            </p:cNvSpPr>
            <p:nvPr/>
          </p:nvSpPr>
          <p:spPr bwMode="auto">
            <a:xfrm>
              <a:off x="3885" y="1452"/>
              <a:ext cx="17" cy="17"/>
            </a:xfrm>
            <a:custGeom>
              <a:avLst/>
              <a:gdLst/>
              <a:ahLst/>
              <a:cxnLst>
                <a:cxn ang="0">
                  <a:pos x="0" y="0"/>
                </a:cxn>
                <a:cxn ang="0">
                  <a:pos x="0" y="14"/>
                </a:cxn>
                <a:cxn ang="0">
                  <a:pos x="5" y="16"/>
                </a:cxn>
                <a:cxn ang="0">
                  <a:pos x="10" y="16"/>
                </a:cxn>
                <a:cxn ang="0">
                  <a:pos x="10" y="14"/>
                </a:cxn>
                <a:cxn ang="0">
                  <a:pos x="16" y="14"/>
                </a:cxn>
                <a:cxn ang="0">
                  <a:pos x="16" y="0"/>
                </a:cxn>
                <a:cxn ang="0">
                  <a:pos x="0" y="0"/>
                </a:cxn>
              </a:cxnLst>
              <a:rect l="0" t="0" r="r" b="b"/>
              <a:pathLst>
                <a:path w="17" h="17">
                  <a:moveTo>
                    <a:pt x="0" y="0"/>
                  </a:moveTo>
                  <a:lnTo>
                    <a:pt x="0" y="14"/>
                  </a:lnTo>
                  <a:lnTo>
                    <a:pt x="5" y="16"/>
                  </a:lnTo>
                  <a:lnTo>
                    <a:pt x="10" y="16"/>
                  </a:lnTo>
                  <a:lnTo>
                    <a:pt x="10"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05" name="Freeform 81"/>
            <p:cNvSpPr>
              <a:spLocks/>
            </p:cNvSpPr>
            <p:nvPr/>
          </p:nvSpPr>
          <p:spPr bwMode="auto">
            <a:xfrm>
              <a:off x="3888" y="1452"/>
              <a:ext cx="17" cy="17"/>
            </a:xfrm>
            <a:custGeom>
              <a:avLst/>
              <a:gdLst/>
              <a:ahLst/>
              <a:cxnLst>
                <a:cxn ang="0">
                  <a:pos x="0" y="0"/>
                </a:cxn>
                <a:cxn ang="0">
                  <a:pos x="0" y="14"/>
                </a:cxn>
                <a:cxn ang="0">
                  <a:pos x="5" y="14"/>
                </a:cxn>
                <a:cxn ang="0">
                  <a:pos x="5" y="16"/>
                </a:cxn>
                <a:cxn ang="0">
                  <a:pos x="10" y="16"/>
                </a:cxn>
                <a:cxn ang="0">
                  <a:pos x="10" y="14"/>
                </a:cxn>
                <a:cxn ang="0">
                  <a:pos x="16" y="14"/>
                </a:cxn>
                <a:cxn ang="0">
                  <a:pos x="16" y="0"/>
                </a:cxn>
                <a:cxn ang="0">
                  <a:pos x="0" y="0"/>
                </a:cxn>
              </a:cxnLst>
              <a:rect l="0" t="0" r="r" b="b"/>
              <a:pathLst>
                <a:path w="17" h="17">
                  <a:moveTo>
                    <a:pt x="0" y="0"/>
                  </a:moveTo>
                  <a:lnTo>
                    <a:pt x="0" y="14"/>
                  </a:lnTo>
                  <a:lnTo>
                    <a:pt x="5" y="14"/>
                  </a:lnTo>
                  <a:lnTo>
                    <a:pt x="5" y="16"/>
                  </a:lnTo>
                  <a:lnTo>
                    <a:pt x="10" y="16"/>
                  </a:lnTo>
                  <a:lnTo>
                    <a:pt x="10"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06" name="Freeform 82"/>
            <p:cNvSpPr>
              <a:spLocks/>
            </p:cNvSpPr>
            <p:nvPr/>
          </p:nvSpPr>
          <p:spPr bwMode="auto">
            <a:xfrm>
              <a:off x="3890" y="1452"/>
              <a:ext cx="17" cy="17"/>
            </a:xfrm>
            <a:custGeom>
              <a:avLst/>
              <a:gdLst/>
              <a:ahLst/>
              <a:cxnLst>
                <a:cxn ang="0">
                  <a:pos x="0" y="0"/>
                </a:cxn>
                <a:cxn ang="0">
                  <a:pos x="0" y="14"/>
                </a:cxn>
                <a:cxn ang="0">
                  <a:pos x="5" y="16"/>
                </a:cxn>
                <a:cxn ang="0">
                  <a:pos x="10" y="16"/>
                </a:cxn>
                <a:cxn ang="0">
                  <a:pos x="16" y="14"/>
                </a:cxn>
                <a:cxn ang="0">
                  <a:pos x="16" y="0"/>
                </a:cxn>
                <a:cxn ang="0">
                  <a:pos x="0" y="0"/>
                </a:cxn>
              </a:cxnLst>
              <a:rect l="0" t="0" r="r" b="b"/>
              <a:pathLst>
                <a:path w="17" h="17">
                  <a:moveTo>
                    <a:pt x="0" y="0"/>
                  </a:moveTo>
                  <a:lnTo>
                    <a:pt x="0" y="14"/>
                  </a:lnTo>
                  <a:lnTo>
                    <a:pt x="5" y="16"/>
                  </a:lnTo>
                  <a:lnTo>
                    <a:pt x="10"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07" name="Freeform 83"/>
            <p:cNvSpPr>
              <a:spLocks/>
            </p:cNvSpPr>
            <p:nvPr/>
          </p:nvSpPr>
          <p:spPr bwMode="auto">
            <a:xfrm>
              <a:off x="3893" y="1452"/>
              <a:ext cx="17" cy="17"/>
            </a:xfrm>
            <a:custGeom>
              <a:avLst/>
              <a:gdLst/>
              <a:ahLst/>
              <a:cxnLst>
                <a:cxn ang="0">
                  <a:pos x="0" y="0"/>
                </a:cxn>
                <a:cxn ang="0">
                  <a:pos x="0" y="14"/>
                </a:cxn>
                <a:cxn ang="0">
                  <a:pos x="5" y="16"/>
                </a:cxn>
                <a:cxn ang="0">
                  <a:pos x="10" y="16"/>
                </a:cxn>
                <a:cxn ang="0">
                  <a:pos x="10" y="14"/>
                </a:cxn>
                <a:cxn ang="0">
                  <a:pos x="16" y="14"/>
                </a:cxn>
                <a:cxn ang="0">
                  <a:pos x="16" y="0"/>
                </a:cxn>
                <a:cxn ang="0">
                  <a:pos x="0" y="0"/>
                </a:cxn>
              </a:cxnLst>
              <a:rect l="0" t="0" r="r" b="b"/>
              <a:pathLst>
                <a:path w="17" h="17">
                  <a:moveTo>
                    <a:pt x="0" y="0"/>
                  </a:moveTo>
                  <a:lnTo>
                    <a:pt x="0" y="14"/>
                  </a:lnTo>
                  <a:lnTo>
                    <a:pt x="5" y="16"/>
                  </a:lnTo>
                  <a:lnTo>
                    <a:pt x="10" y="16"/>
                  </a:lnTo>
                  <a:lnTo>
                    <a:pt x="10"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08" name="Freeform 84"/>
            <p:cNvSpPr>
              <a:spLocks/>
            </p:cNvSpPr>
            <p:nvPr/>
          </p:nvSpPr>
          <p:spPr bwMode="auto">
            <a:xfrm>
              <a:off x="3894" y="1452"/>
              <a:ext cx="17" cy="17"/>
            </a:xfrm>
            <a:custGeom>
              <a:avLst/>
              <a:gdLst/>
              <a:ahLst/>
              <a:cxnLst>
                <a:cxn ang="0">
                  <a:pos x="0" y="0"/>
                </a:cxn>
                <a:cxn ang="0">
                  <a:pos x="0" y="14"/>
                </a:cxn>
                <a:cxn ang="0">
                  <a:pos x="4" y="14"/>
                </a:cxn>
                <a:cxn ang="0">
                  <a:pos x="8" y="16"/>
                </a:cxn>
                <a:cxn ang="0">
                  <a:pos x="12" y="16"/>
                </a:cxn>
                <a:cxn ang="0">
                  <a:pos x="12" y="14"/>
                </a:cxn>
                <a:cxn ang="0">
                  <a:pos x="16" y="14"/>
                </a:cxn>
                <a:cxn ang="0">
                  <a:pos x="16" y="0"/>
                </a:cxn>
                <a:cxn ang="0">
                  <a:pos x="0" y="0"/>
                </a:cxn>
              </a:cxnLst>
              <a:rect l="0" t="0" r="r" b="b"/>
              <a:pathLst>
                <a:path w="17" h="17">
                  <a:moveTo>
                    <a:pt x="0" y="0"/>
                  </a:moveTo>
                  <a:lnTo>
                    <a:pt x="0" y="14"/>
                  </a:lnTo>
                  <a:lnTo>
                    <a:pt x="4" y="14"/>
                  </a:lnTo>
                  <a:lnTo>
                    <a:pt x="8" y="16"/>
                  </a:lnTo>
                  <a:lnTo>
                    <a:pt x="12" y="16"/>
                  </a:lnTo>
                  <a:lnTo>
                    <a:pt x="12"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09" name="Freeform 85"/>
            <p:cNvSpPr>
              <a:spLocks/>
            </p:cNvSpPr>
            <p:nvPr/>
          </p:nvSpPr>
          <p:spPr bwMode="auto">
            <a:xfrm>
              <a:off x="3898" y="1452"/>
              <a:ext cx="17" cy="17"/>
            </a:xfrm>
            <a:custGeom>
              <a:avLst/>
              <a:gdLst/>
              <a:ahLst/>
              <a:cxnLst>
                <a:cxn ang="0">
                  <a:pos x="0" y="0"/>
                </a:cxn>
                <a:cxn ang="0">
                  <a:pos x="0" y="14"/>
                </a:cxn>
                <a:cxn ang="0">
                  <a:pos x="8" y="14"/>
                </a:cxn>
                <a:cxn ang="0">
                  <a:pos x="8" y="16"/>
                </a:cxn>
                <a:cxn ang="0">
                  <a:pos x="16" y="16"/>
                </a:cxn>
                <a:cxn ang="0">
                  <a:pos x="16" y="14"/>
                </a:cxn>
                <a:cxn ang="0">
                  <a:pos x="16" y="0"/>
                </a:cxn>
                <a:cxn ang="0">
                  <a:pos x="0" y="0"/>
                </a:cxn>
              </a:cxnLst>
              <a:rect l="0" t="0" r="r" b="b"/>
              <a:pathLst>
                <a:path w="17" h="17">
                  <a:moveTo>
                    <a:pt x="0" y="0"/>
                  </a:moveTo>
                  <a:lnTo>
                    <a:pt x="0" y="14"/>
                  </a:lnTo>
                  <a:lnTo>
                    <a:pt x="8" y="14"/>
                  </a:lnTo>
                  <a:lnTo>
                    <a:pt x="8" y="16"/>
                  </a:lnTo>
                  <a:lnTo>
                    <a:pt x="16"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10" name="Freeform 86"/>
            <p:cNvSpPr>
              <a:spLocks/>
            </p:cNvSpPr>
            <p:nvPr/>
          </p:nvSpPr>
          <p:spPr bwMode="auto">
            <a:xfrm>
              <a:off x="3900" y="1452"/>
              <a:ext cx="17" cy="17"/>
            </a:xfrm>
            <a:custGeom>
              <a:avLst/>
              <a:gdLst/>
              <a:ahLst/>
              <a:cxnLst>
                <a:cxn ang="0">
                  <a:pos x="0" y="0"/>
                </a:cxn>
                <a:cxn ang="0">
                  <a:pos x="0" y="14"/>
                </a:cxn>
                <a:cxn ang="0">
                  <a:pos x="8" y="16"/>
                </a:cxn>
                <a:cxn ang="0">
                  <a:pos x="16" y="16"/>
                </a:cxn>
                <a:cxn ang="0">
                  <a:pos x="16" y="14"/>
                </a:cxn>
                <a:cxn ang="0">
                  <a:pos x="16" y="0"/>
                </a:cxn>
                <a:cxn ang="0">
                  <a:pos x="0" y="0"/>
                </a:cxn>
              </a:cxnLst>
              <a:rect l="0" t="0" r="r" b="b"/>
              <a:pathLst>
                <a:path w="17" h="17">
                  <a:moveTo>
                    <a:pt x="0" y="0"/>
                  </a:moveTo>
                  <a:lnTo>
                    <a:pt x="0" y="14"/>
                  </a:lnTo>
                  <a:lnTo>
                    <a:pt x="8" y="16"/>
                  </a:lnTo>
                  <a:lnTo>
                    <a:pt x="16"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11" name="Freeform 87"/>
            <p:cNvSpPr>
              <a:spLocks/>
            </p:cNvSpPr>
            <p:nvPr/>
          </p:nvSpPr>
          <p:spPr bwMode="auto">
            <a:xfrm>
              <a:off x="3902" y="1452"/>
              <a:ext cx="17" cy="17"/>
            </a:xfrm>
            <a:custGeom>
              <a:avLst/>
              <a:gdLst/>
              <a:ahLst/>
              <a:cxnLst>
                <a:cxn ang="0">
                  <a:pos x="0" y="0"/>
                </a:cxn>
                <a:cxn ang="0">
                  <a:pos x="0" y="14"/>
                </a:cxn>
                <a:cxn ang="0">
                  <a:pos x="0" y="16"/>
                </a:cxn>
                <a:cxn ang="0">
                  <a:pos x="8" y="16"/>
                </a:cxn>
                <a:cxn ang="0">
                  <a:pos x="16" y="14"/>
                </a:cxn>
                <a:cxn ang="0">
                  <a:pos x="16" y="0"/>
                </a:cxn>
                <a:cxn ang="0">
                  <a:pos x="0" y="0"/>
                </a:cxn>
              </a:cxnLst>
              <a:rect l="0" t="0" r="r" b="b"/>
              <a:pathLst>
                <a:path w="17" h="17">
                  <a:moveTo>
                    <a:pt x="0" y="0"/>
                  </a:moveTo>
                  <a:lnTo>
                    <a:pt x="0" y="14"/>
                  </a:lnTo>
                  <a:lnTo>
                    <a:pt x="0" y="16"/>
                  </a:lnTo>
                  <a:lnTo>
                    <a:pt x="8"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12" name="Freeform 88"/>
            <p:cNvSpPr>
              <a:spLocks/>
            </p:cNvSpPr>
            <p:nvPr/>
          </p:nvSpPr>
          <p:spPr bwMode="auto">
            <a:xfrm>
              <a:off x="3905" y="1452"/>
              <a:ext cx="17" cy="17"/>
            </a:xfrm>
            <a:custGeom>
              <a:avLst/>
              <a:gdLst/>
              <a:ahLst/>
              <a:cxnLst>
                <a:cxn ang="0">
                  <a:pos x="0" y="0"/>
                </a:cxn>
                <a:cxn ang="0">
                  <a:pos x="0" y="14"/>
                </a:cxn>
                <a:cxn ang="0">
                  <a:pos x="4" y="16"/>
                </a:cxn>
                <a:cxn ang="0">
                  <a:pos x="8" y="16"/>
                </a:cxn>
                <a:cxn ang="0">
                  <a:pos x="12" y="16"/>
                </a:cxn>
                <a:cxn ang="0">
                  <a:pos x="16" y="14"/>
                </a:cxn>
                <a:cxn ang="0">
                  <a:pos x="16" y="0"/>
                </a:cxn>
                <a:cxn ang="0">
                  <a:pos x="0" y="0"/>
                </a:cxn>
              </a:cxnLst>
              <a:rect l="0" t="0" r="r" b="b"/>
              <a:pathLst>
                <a:path w="17" h="17">
                  <a:moveTo>
                    <a:pt x="0" y="0"/>
                  </a:moveTo>
                  <a:lnTo>
                    <a:pt x="0" y="14"/>
                  </a:lnTo>
                  <a:lnTo>
                    <a:pt x="4" y="16"/>
                  </a:lnTo>
                  <a:lnTo>
                    <a:pt x="8" y="16"/>
                  </a:lnTo>
                  <a:lnTo>
                    <a:pt x="12"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13" name="Freeform 89"/>
            <p:cNvSpPr>
              <a:spLocks/>
            </p:cNvSpPr>
            <p:nvPr/>
          </p:nvSpPr>
          <p:spPr bwMode="auto">
            <a:xfrm>
              <a:off x="3908" y="1452"/>
              <a:ext cx="17" cy="17"/>
            </a:xfrm>
            <a:custGeom>
              <a:avLst/>
              <a:gdLst/>
              <a:ahLst/>
              <a:cxnLst>
                <a:cxn ang="0">
                  <a:pos x="0" y="0"/>
                </a:cxn>
                <a:cxn ang="0">
                  <a:pos x="0" y="14"/>
                </a:cxn>
                <a:cxn ang="0">
                  <a:pos x="5" y="16"/>
                </a:cxn>
                <a:cxn ang="0">
                  <a:pos x="10" y="16"/>
                </a:cxn>
                <a:cxn ang="0">
                  <a:pos x="10" y="14"/>
                </a:cxn>
                <a:cxn ang="0">
                  <a:pos x="16" y="14"/>
                </a:cxn>
                <a:cxn ang="0">
                  <a:pos x="16" y="0"/>
                </a:cxn>
                <a:cxn ang="0">
                  <a:pos x="0" y="0"/>
                </a:cxn>
              </a:cxnLst>
              <a:rect l="0" t="0" r="r" b="b"/>
              <a:pathLst>
                <a:path w="17" h="17">
                  <a:moveTo>
                    <a:pt x="0" y="0"/>
                  </a:moveTo>
                  <a:lnTo>
                    <a:pt x="0" y="14"/>
                  </a:lnTo>
                  <a:lnTo>
                    <a:pt x="5" y="16"/>
                  </a:lnTo>
                  <a:lnTo>
                    <a:pt x="10" y="16"/>
                  </a:lnTo>
                  <a:lnTo>
                    <a:pt x="10"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14" name="Freeform 90"/>
            <p:cNvSpPr>
              <a:spLocks/>
            </p:cNvSpPr>
            <p:nvPr/>
          </p:nvSpPr>
          <p:spPr bwMode="auto">
            <a:xfrm>
              <a:off x="3910" y="1452"/>
              <a:ext cx="17" cy="17"/>
            </a:xfrm>
            <a:custGeom>
              <a:avLst/>
              <a:gdLst/>
              <a:ahLst/>
              <a:cxnLst>
                <a:cxn ang="0">
                  <a:pos x="0" y="0"/>
                </a:cxn>
                <a:cxn ang="0">
                  <a:pos x="0" y="14"/>
                </a:cxn>
                <a:cxn ang="0">
                  <a:pos x="8" y="14"/>
                </a:cxn>
                <a:cxn ang="0">
                  <a:pos x="8" y="16"/>
                </a:cxn>
                <a:cxn ang="0">
                  <a:pos x="16" y="16"/>
                </a:cxn>
                <a:cxn ang="0">
                  <a:pos x="16" y="14"/>
                </a:cxn>
                <a:cxn ang="0">
                  <a:pos x="16" y="0"/>
                </a:cxn>
                <a:cxn ang="0">
                  <a:pos x="0" y="0"/>
                </a:cxn>
              </a:cxnLst>
              <a:rect l="0" t="0" r="r" b="b"/>
              <a:pathLst>
                <a:path w="17" h="17">
                  <a:moveTo>
                    <a:pt x="0" y="0"/>
                  </a:moveTo>
                  <a:lnTo>
                    <a:pt x="0" y="14"/>
                  </a:lnTo>
                  <a:lnTo>
                    <a:pt x="8" y="14"/>
                  </a:lnTo>
                  <a:lnTo>
                    <a:pt x="8" y="16"/>
                  </a:lnTo>
                  <a:lnTo>
                    <a:pt x="16"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15" name="Freeform 91"/>
            <p:cNvSpPr>
              <a:spLocks/>
            </p:cNvSpPr>
            <p:nvPr/>
          </p:nvSpPr>
          <p:spPr bwMode="auto">
            <a:xfrm>
              <a:off x="3912" y="1452"/>
              <a:ext cx="17" cy="17"/>
            </a:xfrm>
            <a:custGeom>
              <a:avLst/>
              <a:gdLst/>
              <a:ahLst/>
              <a:cxnLst>
                <a:cxn ang="0">
                  <a:pos x="0" y="0"/>
                </a:cxn>
                <a:cxn ang="0">
                  <a:pos x="0" y="14"/>
                </a:cxn>
                <a:cxn ang="0">
                  <a:pos x="5" y="16"/>
                </a:cxn>
                <a:cxn ang="0">
                  <a:pos x="10" y="16"/>
                </a:cxn>
                <a:cxn ang="0">
                  <a:pos x="16" y="14"/>
                </a:cxn>
                <a:cxn ang="0">
                  <a:pos x="16" y="0"/>
                </a:cxn>
                <a:cxn ang="0">
                  <a:pos x="0" y="0"/>
                </a:cxn>
              </a:cxnLst>
              <a:rect l="0" t="0" r="r" b="b"/>
              <a:pathLst>
                <a:path w="17" h="17">
                  <a:moveTo>
                    <a:pt x="0" y="0"/>
                  </a:moveTo>
                  <a:lnTo>
                    <a:pt x="0" y="14"/>
                  </a:lnTo>
                  <a:lnTo>
                    <a:pt x="5" y="16"/>
                  </a:lnTo>
                  <a:lnTo>
                    <a:pt x="10"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16" name="Freeform 92"/>
            <p:cNvSpPr>
              <a:spLocks/>
            </p:cNvSpPr>
            <p:nvPr/>
          </p:nvSpPr>
          <p:spPr bwMode="auto">
            <a:xfrm>
              <a:off x="3916" y="1452"/>
              <a:ext cx="17" cy="17"/>
            </a:xfrm>
            <a:custGeom>
              <a:avLst/>
              <a:gdLst/>
              <a:ahLst/>
              <a:cxnLst>
                <a:cxn ang="0">
                  <a:pos x="0" y="0"/>
                </a:cxn>
                <a:cxn ang="0">
                  <a:pos x="0" y="14"/>
                </a:cxn>
                <a:cxn ang="0">
                  <a:pos x="5" y="16"/>
                </a:cxn>
                <a:cxn ang="0">
                  <a:pos x="10" y="16"/>
                </a:cxn>
                <a:cxn ang="0">
                  <a:pos x="16" y="14"/>
                </a:cxn>
                <a:cxn ang="0">
                  <a:pos x="16" y="0"/>
                </a:cxn>
                <a:cxn ang="0">
                  <a:pos x="0" y="0"/>
                </a:cxn>
              </a:cxnLst>
              <a:rect l="0" t="0" r="r" b="b"/>
              <a:pathLst>
                <a:path w="17" h="17">
                  <a:moveTo>
                    <a:pt x="0" y="0"/>
                  </a:moveTo>
                  <a:lnTo>
                    <a:pt x="0" y="14"/>
                  </a:lnTo>
                  <a:lnTo>
                    <a:pt x="5" y="16"/>
                  </a:lnTo>
                  <a:lnTo>
                    <a:pt x="10"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17" name="Freeform 93"/>
            <p:cNvSpPr>
              <a:spLocks/>
            </p:cNvSpPr>
            <p:nvPr/>
          </p:nvSpPr>
          <p:spPr bwMode="auto">
            <a:xfrm>
              <a:off x="3918" y="1452"/>
              <a:ext cx="17" cy="17"/>
            </a:xfrm>
            <a:custGeom>
              <a:avLst/>
              <a:gdLst/>
              <a:ahLst/>
              <a:cxnLst>
                <a:cxn ang="0">
                  <a:pos x="0" y="0"/>
                </a:cxn>
                <a:cxn ang="0">
                  <a:pos x="0" y="14"/>
                </a:cxn>
                <a:cxn ang="0">
                  <a:pos x="5" y="14"/>
                </a:cxn>
                <a:cxn ang="0">
                  <a:pos x="5" y="16"/>
                </a:cxn>
                <a:cxn ang="0">
                  <a:pos x="10" y="16"/>
                </a:cxn>
                <a:cxn ang="0">
                  <a:pos x="10" y="14"/>
                </a:cxn>
                <a:cxn ang="0">
                  <a:pos x="16" y="14"/>
                </a:cxn>
                <a:cxn ang="0">
                  <a:pos x="16" y="0"/>
                </a:cxn>
                <a:cxn ang="0">
                  <a:pos x="0" y="0"/>
                </a:cxn>
              </a:cxnLst>
              <a:rect l="0" t="0" r="r" b="b"/>
              <a:pathLst>
                <a:path w="17" h="17">
                  <a:moveTo>
                    <a:pt x="0" y="0"/>
                  </a:moveTo>
                  <a:lnTo>
                    <a:pt x="0" y="14"/>
                  </a:lnTo>
                  <a:lnTo>
                    <a:pt x="5" y="14"/>
                  </a:lnTo>
                  <a:lnTo>
                    <a:pt x="5" y="16"/>
                  </a:lnTo>
                  <a:lnTo>
                    <a:pt x="10" y="16"/>
                  </a:lnTo>
                  <a:lnTo>
                    <a:pt x="10"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18" name="Freeform 94"/>
            <p:cNvSpPr>
              <a:spLocks/>
            </p:cNvSpPr>
            <p:nvPr/>
          </p:nvSpPr>
          <p:spPr bwMode="auto">
            <a:xfrm>
              <a:off x="3921" y="1452"/>
              <a:ext cx="17" cy="17"/>
            </a:xfrm>
            <a:custGeom>
              <a:avLst/>
              <a:gdLst/>
              <a:ahLst/>
              <a:cxnLst>
                <a:cxn ang="0">
                  <a:pos x="0" y="0"/>
                </a:cxn>
                <a:cxn ang="0">
                  <a:pos x="0" y="14"/>
                </a:cxn>
                <a:cxn ang="0">
                  <a:pos x="8" y="16"/>
                </a:cxn>
                <a:cxn ang="0">
                  <a:pos x="16" y="16"/>
                </a:cxn>
                <a:cxn ang="0">
                  <a:pos x="16" y="14"/>
                </a:cxn>
                <a:cxn ang="0">
                  <a:pos x="16" y="0"/>
                </a:cxn>
                <a:cxn ang="0">
                  <a:pos x="0" y="0"/>
                </a:cxn>
              </a:cxnLst>
              <a:rect l="0" t="0" r="r" b="b"/>
              <a:pathLst>
                <a:path w="17" h="17">
                  <a:moveTo>
                    <a:pt x="0" y="0"/>
                  </a:moveTo>
                  <a:lnTo>
                    <a:pt x="0" y="14"/>
                  </a:lnTo>
                  <a:lnTo>
                    <a:pt x="8" y="16"/>
                  </a:lnTo>
                  <a:lnTo>
                    <a:pt x="16"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19" name="Freeform 95"/>
            <p:cNvSpPr>
              <a:spLocks/>
            </p:cNvSpPr>
            <p:nvPr/>
          </p:nvSpPr>
          <p:spPr bwMode="auto">
            <a:xfrm>
              <a:off x="3923" y="1452"/>
              <a:ext cx="17" cy="17"/>
            </a:xfrm>
            <a:custGeom>
              <a:avLst/>
              <a:gdLst/>
              <a:ahLst/>
              <a:cxnLst>
                <a:cxn ang="0">
                  <a:pos x="0" y="0"/>
                </a:cxn>
                <a:cxn ang="0">
                  <a:pos x="0" y="14"/>
                </a:cxn>
                <a:cxn ang="0">
                  <a:pos x="5" y="16"/>
                </a:cxn>
                <a:cxn ang="0">
                  <a:pos x="10" y="16"/>
                </a:cxn>
                <a:cxn ang="0">
                  <a:pos x="16" y="14"/>
                </a:cxn>
                <a:cxn ang="0">
                  <a:pos x="16" y="0"/>
                </a:cxn>
                <a:cxn ang="0">
                  <a:pos x="0" y="0"/>
                </a:cxn>
              </a:cxnLst>
              <a:rect l="0" t="0" r="r" b="b"/>
              <a:pathLst>
                <a:path w="17" h="17">
                  <a:moveTo>
                    <a:pt x="0" y="0"/>
                  </a:moveTo>
                  <a:lnTo>
                    <a:pt x="0" y="14"/>
                  </a:lnTo>
                  <a:lnTo>
                    <a:pt x="5" y="16"/>
                  </a:lnTo>
                  <a:lnTo>
                    <a:pt x="10"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20" name="Freeform 96"/>
            <p:cNvSpPr>
              <a:spLocks/>
            </p:cNvSpPr>
            <p:nvPr/>
          </p:nvSpPr>
          <p:spPr bwMode="auto">
            <a:xfrm>
              <a:off x="3925" y="1452"/>
              <a:ext cx="17" cy="17"/>
            </a:xfrm>
            <a:custGeom>
              <a:avLst/>
              <a:gdLst/>
              <a:ahLst/>
              <a:cxnLst>
                <a:cxn ang="0">
                  <a:pos x="0" y="0"/>
                </a:cxn>
                <a:cxn ang="0">
                  <a:pos x="0" y="14"/>
                </a:cxn>
                <a:cxn ang="0">
                  <a:pos x="4" y="14"/>
                </a:cxn>
                <a:cxn ang="0">
                  <a:pos x="8" y="16"/>
                </a:cxn>
                <a:cxn ang="0">
                  <a:pos x="12" y="16"/>
                </a:cxn>
                <a:cxn ang="0">
                  <a:pos x="12" y="14"/>
                </a:cxn>
                <a:cxn ang="0">
                  <a:pos x="16" y="14"/>
                </a:cxn>
                <a:cxn ang="0">
                  <a:pos x="16" y="0"/>
                </a:cxn>
                <a:cxn ang="0">
                  <a:pos x="0" y="0"/>
                </a:cxn>
              </a:cxnLst>
              <a:rect l="0" t="0" r="r" b="b"/>
              <a:pathLst>
                <a:path w="17" h="17">
                  <a:moveTo>
                    <a:pt x="0" y="0"/>
                  </a:moveTo>
                  <a:lnTo>
                    <a:pt x="0" y="14"/>
                  </a:lnTo>
                  <a:lnTo>
                    <a:pt x="4" y="14"/>
                  </a:lnTo>
                  <a:lnTo>
                    <a:pt x="8" y="16"/>
                  </a:lnTo>
                  <a:lnTo>
                    <a:pt x="12" y="16"/>
                  </a:lnTo>
                  <a:lnTo>
                    <a:pt x="12"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21" name="Freeform 97"/>
            <p:cNvSpPr>
              <a:spLocks/>
            </p:cNvSpPr>
            <p:nvPr/>
          </p:nvSpPr>
          <p:spPr bwMode="auto">
            <a:xfrm>
              <a:off x="3855" y="1279"/>
              <a:ext cx="187" cy="174"/>
            </a:xfrm>
            <a:custGeom>
              <a:avLst/>
              <a:gdLst/>
              <a:ahLst/>
              <a:cxnLst>
                <a:cxn ang="0">
                  <a:pos x="180" y="173"/>
                </a:cxn>
                <a:cxn ang="0">
                  <a:pos x="180" y="173"/>
                </a:cxn>
                <a:cxn ang="0">
                  <a:pos x="180" y="172"/>
                </a:cxn>
                <a:cxn ang="0">
                  <a:pos x="182" y="172"/>
                </a:cxn>
                <a:cxn ang="0">
                  <a:pos x="182" y="172"/>
                </a:cxn>
                <a:cxn ang="0">
                  <a:pos x="183" y="171"/>
                </a:cxn>
                <a:cxn ang="0">
                  <a:pos x="183" y="171"/>
                </a:cxn>
                <a:cxn ang="0">
                  <a:pos x="184" y="171"/>
                </a:cxn>
                <a:cxn ang="0">
                  <a:pos x="184" y="170"/>
                </a:cxn>
                <a:cxn ang="0">
                  <a:pos x="184" y="170"/>
                </a:cxn>
                <a:cxn ang="0">
                  <a:pos x="184" y="169"/>
                </a:cxn>
                <a:cxn ang="0">
                  <a:pos x="185" y="169"/>
                </a:cxn>
                <a:cxn ang="0">
                  <a:pos x="185" y="168"/>
                </a:cxn>
                <a:cxn ang="0">
                  <a:pos x="186" y="167"/>
                </a:cxn>
                <a:cxn ang="0">
                  <a:pos x="186" y="167"/>
                </a:cxn>
                <a:cxn ang="0">
                  <a:pos x="186" y="6"/>
                </a:cxn>
                <a:cxn ang="0">
                  <a:pos x="186" y="5"/>
                </a:cxn>
                <a:cxn ang="0">
                  <a:pos x="186" y="5"/>
                </a:cxn>
                <a:cxn ang="0">
                  <a:pos x="185" y="5"/>
                </a:cxn>
                <a:cxn ang="0">
                  <a:pos x="185" y="3"/>
                </a:cxn>
                <a:cxn ang="0">
                  <a:pos x="184" y="3"/>
                </a:cxn>
                <a:cxn ang="0">
                  <a:pos x="184" y="2"/>
                </a:cxn>
                <a:cxn ang="0">
                  <a:pos x="184" y="1"/>
                </a:cxn>
                <a:cxn ang="0">
                  <a:pos x="183" y="1"/>
                </a:cxn>
                <a:cxn ang="0">
                  <a:pos x="183" y="1"/>
                </a:cxn>
                <a:cxn ang="0">
                  <a:pos x="182" y="1"/>
                </a:cxn>
                <a:cxn ang="0">
                  <a:pos x="182" y="0"/>
                </a:cxn>
                <a:cxn ang="0">
                  <a:pos x="180" y="0"/>
                </a:cxn>
                <a:cxn ang="0">
                  <a:pos x="180" y="0"/>
                </a:cxn>
                <a:cxn ang="0">
                  <a:pos x="180" y="0"/>
                </a:cxn>
                <a:cxn ang="0">
                  <a:pos x="5" y="0"/>
                </a:cxn>
                <a:cxn ang="0">
                  <a:pos x="4" y="0"/>
                </a:cxn>
                <a:cxn ang="0">
                  <a:pos x="3" y="0"/>
                </a:cxn>
                <a:cxn ang="0">
                  <a:pos x="3" y="0"/>
                </a:cxn>
                <a:cxn ang="0">
                  <a:pos x="2" y="0"/>
                </a:cxn>
                <a:cxn ang="0">
                  <a:pos x="2" y="1"/>
                </a:cxn>
                <a:cxn ang="0">
                  <a:pos x="1" y="1"/>
                </a:cxn>
                <a:cxn ang="0">
                  <a:pos x="1" y="1"/>
                </a:cxn>
                <a:cxn ang="0">
                  <a:pos x="1" y="2"/>
                </a:cxn>
                <a:cxn ang="0">
                  <a:pos x="0" y="3"/>
                </a:cxn>
                <a:cxn ang="0">
                  <a:pos x="0" y="3"/>
                </a:cxn>
                <a:cxn ang="0">
                  <a:pos x="0" y="3"/>
                </a:cxn>
                <a:cxn ang="0">
                  <a:pos x="0" y="5"/>
                </a:cxn>
                <a:cxn ang="0">
                  <a:pos x="0" y="5"/>
                </a:cxn>
                <a:cxn ang="0">
                  <a:pos x="0" y="6"/>
                </a:cxn>
                <a:cxn ang="0">
                  <a:pos x="0" y="167"/>
                </a:cxn>
                <a:cxn ang="0">
                  <a:pos x="0" y="167"/>
                </a:cxn>
                <a:cxn ang="0">
                  <a:pos x="0" y="168"/>
                </a:cxn>
                <a:cxn ang="0">
                  <a:pos x="0" y="169"/>
                </a:cxn>
                <a:cxn ang="0">
                  <a:pos x="0" y="169"/>
                </a:cxn>
                <a:cxn ang="0">
                  <a:pos x="0" y="170"/>
                </a:cxn>
                <a:cxn ang="0">
                  <a:pos x="1" y="170"/>
                </a:cxn>
                <a:cxn ang="0">
                  <a:pos x="1" y="171"/>
                </a:cxn>
                <a:cxn ang="0">
                  <a:pos x="1" y="171"/>
                </a:cxn>
                <a:cxn ang="0">
                  <a:pos x="2" y="171"/>
                </a:cxn>
                <a:cxn ang="0">
                  <a:pos x="2" y="172"/>
                </a:cxn>
                <a:cxn ang="0">
                  <a:pos x="2" y="172"/>
                </a:cxn>
                <a:cxn ang="0">
                  <a:pos x="3" y="172"/>
                </a:cxn>
                <a:cxn ang="0">
                  <a:pos x="3" y="172"/>
                </a:cxn>
                <a:cxn ang="0">
                  <a:pos x="4" y="173"/>
                </a:cxn>
                <a:cxn ang="0">
                  <a:pos x="5" y="173"/>
                </a:cxn>
                <a:cxn ang="0">
                  <a:pos x="180" y="173"/>
                </a:cxn>
              </a:cxnLst>
              <a:rect l="0" t="0" r="r" b="b"/>
              <a:pathLst>
                <a:path w="187" h="174">
                  <a:moveTo>
                    <a:pt x="180" y="173"/>
                  </a:moveTo>
                  <a:lnTo>
                    <a:pt x="180" y="173"/>
                  </a:lnTo>
                  <a:lnTo>
                    <a:pt x="180" y="172"/>
                  </a:lnTo>
                  <a:lnTo>
                    <a:pt x="182" y="172"/>
                  </a:lnTo>
                  <a:lnTo>
                    <a:pt x="182" y="172"/>
                  </a:lnTo>
                  <a:lnTo>
                    <a:pt x="183" y="171"/>
                  </a:lnTo>
                  <a:lnTo>
                    <a:pt x="183" y="171"/>
                  </a:lnTo>
                  <a:lnTo>
                    <a:pt x="184" y="171"/>
                  </a:lnTo>
                  <a:lnTo>
                    <a:pt x="184" y="170"/>
                  </a:lnTo>
                  <a:lnTo>
                    <a:pt x="184" y="170"/>
                  </a:lnTo>
                  <a:lnTo>
                    <a:pt x="184" y="169"/>
                  </a:lnTo>
                  <a:lnTo>
                    <a:pt x="185" y="169"/>
                  </a:lnTo>
                  <a:lnTo>
                    <a:pt x="185" y="168"/>
                  </a:lnTo>
                  <a:lnTo>
                    <a:pt x="186" y="167"/>
                  </a:lnTo>
                  <a:lnTo>
                    <a:pt x="186" y="167"/>
                  </a:lnTo>
                  <a:lnTo>
                    <a:pt x="186" y="6"/>
                  </a:lnTo>
                  <a:lnTo>
                    <a:pt x="186" y="5"/>
                  </a:lnTo>
                  <a:lnTo>
                    <a:pt x="186" y="5"/>
                  </a:lnTo>
                  <a:lnTo>
                    <a:pt x="185" y="5"/>
                  </a:lnTo>
                  <a:lnTo>
                    <a:pt x="185" y="3"/>
                  </a:lnTo>
                  <a:lnTo>
                    <a:pt x="184" y="3"/>
                  </a:lnTo>
                  <a:lnTo>
                    <a:pt x="184" y="2"/>
                  </a:lnTo>
                  <a:lnTo>
                    <a:pt x="184" y="1"/>
                  </a:lnTo>
                  <a:lnTo>
                    <a:pt x="183" y="1"/>
                  </a:lnTo>
                  <a:lnTo>
                    <a:pt x="183" y="1"/>
                  </a:lnTo>
                  <a:lnTo>
                    <a:pt x="182" y="1"/>
                  </a:lnTo>
                  <a:lnTo>
                    <a:pt x="182" y="0"/>
                  </a:lnTo>
                  <a:lnTo>
                    <a:pt x="180" y="0"/>
                  </a:lnTo>
                  <a:lnTo>
                    <a:pt x="180" y="0"/>
                  </a:lnTo>
                  <a:lnTo>
                    <a:pt x="180" y="0"/>
                  </a:lnTo>
                  <a:lnTo>
                    <a:pt x="5" y="0"/>
                  </a:lnTo>
                  <a:lnTo>
                    <a:pt x="4" y="0"/>
                  </a:lnTo>
                  <a:lnTo>
                    <a:pt x="3" y="0"/>
                  </a:lnTo>
                  <a:lnTo>
                    <a:pt x="3" y="0"/>
                  </a:lnTo>
                  <a:lnTo>
                    <a:pt x="2" y="0"/>
                  </a:lnTo>
                  <a:lnTo>
                    <a:pt x="2" y="1"/>
                  </a:lnTo>
                  <a:lnTo>
                    <a:pt x="1" y="1"/>
                  </a:lnTo>
                  <a:lnTo>
                    <a:pt x="1" y="1"/>
                  </a:lnTo>
                  <a:lnTo>
                    <a:pt x="1" y="2"/>
                  </a:lnTo>
                  <a:lnTo>
                    <a:pt x="0" y="3"/>
                  </a:lnTo>
                  <a:lnTo>
                    <a:pt x="0" y="3"/>
                  </a:lnTo>
                  <a:lnTo>
                    <a:pt x="0" y="3"/>
                  </a:lnTo>
                  <a:lnTo>
                    <a:pt x="0" y="5"/>
                  </a:lnTo>
                  <a:lnTo>
                    <a:pt x="0" y="5"/>
                  </a:lnTo>
                  <a:lnTo>
                    <a:pt x="0" y="6"/>
                  </a:lnTo>
                  <a:lnTo>
                    <a:pt x="0" y="167"/>
                  </a:lnTo>
                  <a:lnTo>
                    <a:pt x="0" y="167"/>
                  </a:lnTo>
                  <a:lnTo>
                    <a:pt x="0" y="168"/>
                  </a:lnTo>
                  <a:lnTo>
                    <a:pt x="0" y="169"/>
                  </a:lnTo>
                  <a:lnTo>
                    <a:pt x="0" y="169"/>
                  </a:lnTo>
                  <a:lnTo>
                    <a:pt x="0" y="170"/>
                  </a:lnTo>
                  <a:lnTo>
                    <a:pt x="1" y="170"/>
                  </a:lnTo>
                  <a:lnTo>
                    <a:pt x="1" y="171"/>
                  </a:lnTo>
                  <a:lnTo>
                    <a:pt x="1" y="171"/>
                  </a:lnTo>
                  <a:lnTo>
                    <a:pt x="2" y="171"/>
                  </a:lnTo>
                  <a:lnTo>
                    <a:pt x="2" y="172"/>
                  </a:lnTo>
                  <a:lnTo>
                    <a:pt x="2" y="172"/>
                  </a:lnTo>
                  <a:lnTo>
                    <a:pt x="3" y="172"/>
                  </a:lnTo>
                  <a:lnTo>
                    <a:pt x="3" y="172"/>
                  </a:lnTo>
                  <a:lnTo>
                    <a:pt x="4" y="173"/>
                  </a:lnTo>
                  <a:lnTo>
                    <a:pt x="5" y="173"/>
                  </a:lnTo>
                  <a:lnTo>
                    <a:pt x="180" y="173"/>
                  </a:lnTo>
                </a:path>
              </a:pathLst>
            </a:custGeom>
            <a:solidFill>
              <a:srgbClr val="999999"/>
            </a:solidFill>
            <a:ln w="12700" cap="rnd" cmpd="sng">
              <a:solidFill>
                <a:srgbClr val="666666"/>
              </a:solidFill>
              <a:prstDash val="solid"/>
              <a:round/>
              <a:headEnd/>
              <a:tailEnd/>
            </a:ln>
            <a:effectLst/>
          </p:spPr>
          <p:txBody>
            <a:bodyPr/>
            <a:lstStyle/>
            <a:p>
              <a:endParaRPr lang="en-US"/>
            </a:p>
          </p:txBody>
        </p:sp>
        <p:sp>
          <p:nvSpPr>
            <p:cNvPr id="103522" name="Freeform 98"/>
            <p:cNvSpPr>
              <a:spLocks/>
            </p:cNvSpPr>
            <p:nvPr/>
          </p:nvSpPr>
          <p:spPr bwMode="auto">
            <a:xfrm>
              <a:off x="3855" y="1281"/>
              <a:ext cx="186" cy="172"/>
            </a:xfrm>
            <a:custGeom>
              <a:avLst/>
              <a:gdLst/>
              <a:ahLst/>
              <a:cxnLst>
                <a:cxn ang="0">
                  <a:pos x="185" y="165"/>
                </a:cxn>
                <a:cxn ang="0">
                  <a:pos x="185" y="166"/>
                </a:cxn>
                <a:cxn ang="0">
                  <a:pos x="185" y="167"/>
                </a:cxn>
                <a:cxn ang="0">
                  <a:pos x="184" y="167"/>
                </a:cxn>
                <a:cxn ang="0">
                  <a:pos x="184" y="168"/>
                </a:cxn>
                <a:cxn ang="0">
                  <a:pos x="183" y="169"/>
                </a:cxn>
                <a:cxn ang="0">
                  <a:pos x="183" y="169"/>
                </a:cxn>
                <a:cxn ang="0">
                  <a:pos x="182" y="170"/>
                </a:cxn>
                <a:cxn ang="0">
                  <a:pos x="182" y="170"/>
                </a:cxn>
                <a:cxn ang="0">
                  <a:pos x="181" y="170"/>
                </a:cxn>
                <a:cxn ang="0">
                  <a:pos x="181" y="171"/>
                </a:cxn>
                <a:cxn ang="0">
                  <a:pos x="180" y="171"/>
                </a:cxn>
                <a:cxn ang="0">
                  <a:pos x="179" y="171"/>
                </a:cxn>
                <a:cxn ang="0">
                  <a:pos x="4" y="171"/>
                </a:cxn>
                <a:cxn ang="0">
                  <a:pos x="3" y="171"/>
                </a:cxn>
                <a:cxn ang="0">
                  <a:pos x="3" y="171"/>
                </a:cxn>
                <a:cxn ang="0">
                  <a:pos x="3" y="170"/>
                </a:cxn>
                <a:cxn ang="0">
                  <a:pos x="2" y="170"/>
                </a:cxn>
                <a:cxn ang="0">
                  <a:pos x="2" y="170"/>
                </a:cxn>
                <a:cxn ang="0">
                  <a:pos x="1" y="169"/>
                </a:cxn>
                <a:cxn ang="0">
                  <a:pos x="1" y="169"/>
                </a:cxn>
                <a:cxn ang="0">
                  <a:pos x="0" y="169"/>
                </a:cxn>
                <a:cxn ang="0">
                  <a:pos x="0" y="168"/>
                </a:cxn>
                <a:cxn ang="0">
                  <a:pos x="0" y="167"/>
                </a:cxn>
                <a:cxn ang="0">
                  <a:pos x="0" y="167"/>
                </a:cxn>
                <a:cxn ang="0">
                  <a:pos x="0" y="166"/>
                </a:cxn>
                <a:cxn ang="0">
                  <a:pos x="0" y="165"/>
                </a:cxn>
                <a:cxn ang="0">
                  <a:pos x="0" y="5"/>
                </a:cxn>
                <a:cxn ang="0">
                  <a:pos x="0" y="4"/>
                </a:cxn>
                <a:cxn ang="0">
                  <a:pos x="0" y="3"/>
                </a:cxn>
                <a:cxn ang="0">
                  <a:pos x="0" y="3"/>
                </a:cxn>
                <a:cxn ang="0">
                  <a:pos x="0" y="2"/>
                </a:cxn>
                <a:cxn ang="0">
                  <a:pos x="0" y="2"/>
                </a:cxn>
                <a:cxn ang="0">
                  <a:pos x="1" y="1"/>
                </a:cxn>
                <a:cxn ang="0">
                  <a:pos x="1" y="1"/>
                </a:cxn>
                <a:cxn ang="0">
                  <a:pos x="2" y="1"/>
                </a:cxn>
                <a:cxn ang="0">
                  <a:pos x="2" y="0"/>
                </a:cxn>
                <a:cxn ang="0">
                  <a:pos x="2" y="0"/>
                </a:cxn>
                <a:cxn ang="0">
                  <a:pos x="3" y="0"/>
                </a:cxn>
                <a:cxn ang="0">
                  <a:pos x="3" y="0"/>
                </a:cxn>
                <a:cxn ang="0">
                  <a:pos x="4" y="0"/>
                </a:cxn>
                <a:cxn ang="0">
                  <a:pos x="179" y="0"/>
                </a:cxn>
                <a:cxn ang="0">
                  <a:pos x="180" y="0"/>
                </a:cxn>
                <a:cxn ang="0">
                  <a:pos x="181" y="0"/>
                </a:cxn>
                <a:cxn ang="0">
                  <a:pos x="181" y="0"/>
                </a:cxn>
                <a:cxn ang="0">
                  <a:pos x="182" y="0"/>
                </a:cxn>
                <a:cxn ang="0">
                  <a:pos x="182" y="1"/>
                </a:cxn>
                <a:cxn ang="0">
                  <a:pos x="183" y="1"/>
                </a:cxn>
                <a:cxn ang="0">
                  <a:pos x="183" y="1"/>
                </a:cxn>
                <a:cxn ang="0">
                  <a:pos x="183" y="2"/>
                </a:cxn>
                <a:cxn ang="0">
                  <a:pos x="184" y="2"/>
                </a:cxn>
                <a:cxn ang="0">
                  <a:pos x="184" y="3"/>
                </a:cxn>
                <a:cxn ang="0">
                  <a:pos x="185" y="3"/>
                </a:cxn>
                <a:cxn ang="0">
                  <a:pos x="185" y="4"/>
                </a:cxn>
                <a:cxn ang="0">
                  <a:pos x="185" y="5"/>
                </a:cxn>
                <a:cxn ang="0">
                  <a:pos x="185" y="165"/>
                </a:cxn>
              </a:cxnLst>
              <a:rect l="0" t="0" r="r" b="b"/>
              <a:pathLst>
                <a:path w="186" h="172">
                  <a:moveTo>
                    <a:pt x="185" y="165"/>
                  </a:moveTo>
                  <a:lnTo>
                    <a:pt x="185" y="166"/>
                  </a:lnTo>
                  <a:lnTo>
                    <a:pt x="185" y="167"/>
                  </a:lnTo>
                  <a:lnTo>
                    <a:pt x="184" y="167"/>
                  </a:lnTo>
                  <a:lnTo>
                    <a:pt x="184" y="168"/>
                  </a:lnTo>
                  <a:lnTo>
                    <a:pt x="183" y="169"/>
                  </a:lnTo>
                  <a:lnTo>
                    <a:pt x="183" y="169"/>
                  </a:lnTo>
                  <a:lnTo>
                    <a:pt x="182" y="170"/>
                  </a:lnTo>
                  <a:lnTo>
                    <a:pt x="182" y="170"/>
                  </a:lnTo>
                  <a:lnTo>
                    <a:pt x="181" y="170"/>
                  </a:lnTo>
                  <a:lnTo>
                    <a:pt x="181" y="171"/>
                  </a:lnTo>
                  <a:lnTo>
                    <a:pt x="180" y="171"/>
                  </a:lnTo>
                  <a:lnTo>
                    <a:pt x="179" y="171"/>
                  </a:lnTo>
                  <a:lnTo>
                    <a:pt x="4" y="171"/>
                  </a:lnTo>
                  <a:lnTo>
                    <a:pt x="3" y="171"/>
                  </a:lnTo>
                  <a:lnTo>
                    <a:pt x="3" y="171"/>
                  </a:lnTo>
                  <a:lnTo>
                    <a:pt x="3" y="170"/>
                  </a:lnTo>
                  <a:lnTo>
                    <a:pt x="2" y="170"/>
                  </a:lnTo>
                  <a:lnTo>
                    <a:pt x="2" y="170"/>
                  </a:lnTo>
                  <a:lnTo>
                    <a:pt x="1" y="169"/>
                  </a:lnTo>
                  <a:lnTo>
                    <a:pt x="1" y="169"/>
                  </a:lnTo>
                  <a:lnTo>
                    <a:pt x="0" y="169"/>
                  </a:lnTo>
                  <a:lnTo>
                    <a:pt x="0" y="168"/>
                  </a:lnTo>
                  <a:lnTo>
                    <a:pt x="0" y="167"/>
                  </a:lnTo>
                  <a:lnTo>
                    <a:pt x="0" y="167"/>
                  </a:lnTo>
                  <a:lnTo>
                    <a:pt x="0" y="166"/>
                  </a:lnTo>
                  <a:lnTo>
                    <a:pt x="0" y="165"/>
                  </a:lnTo>
                  <a:lnTo>
                    <a:pt x="0" y="5"/>
                  </a:lnTo>
                  <a:lnTo>
                    <a:pt x="0" y="4"/>
                  </a:lnTo>
                  <a:lnTo>
                    <a:pt x="0" y="3"/>
                  </a:lnTo>
                  <a:lnTo>
                    <a:pt x="0" y="3"/>
                  </a:lnTo>
                  <a:lnTo>
                    <a:pt x="0" y="2"/>
                  </a:lnTo>
                  <a:lnTo>
                    <a:pt x="0" y="2"/>
                  </a:lnTo>
                  <a:lnTo>
                    <a:pt x="1" y="1"/>
                  </a:lnTo>
                  <a:lnTo>
                    <a:pt x="1" y="1"/>
                  </a:lnTo>
                  <a:lnTo>
                    <a:pt x="2" y="1"/>
                  </a:lnTo>
                  <a:lnTo>
                    <a:pt x="2" y="0"/>
                  </a:lnTo>
                  <a:lnTo>
                    <a:pt x="2" y="0"/>
                  </a:lnTo>
                  <a:lnTo>
                    <a:pt x="3" y="0"/>
                  </a:lnTo>
                  <a:lnTo>
                    <a:pt x="3" y="0"/>
                  </a:lnTo>
                  <a:lnTo>
                    <a:pt x="4" y="0"/>
                  </a:lnTo>
                  <a:lnTo>
                    <a:pt x="179" y="0"/>
                  </a:lnTo>
                  <a:lnTo>
                    <a:pt x="180" y="0"/>
                  </a:lnTo>
                  <a:lnTo>
                    <a:pt x="181" y="0"/>
                  </a:lnTo>
                  <a:lnTo>
                    <a:pt x="181" y="0"/>
                  </a:lnTo>
                  <a:lnTo>
                    <a:pt x="182" y="0"/>
                  </a:lnTo>
                  <a:lnTo>
                    <a:pt x="182" y="1"/>
                  </a:lnTo>
                  <a:lnTo>
                    <a:pt x="183" y="1"/>
                  </a:lnTo>
                  <a:lnTo>
                    <a:pt x="183" y="1"/>
                  </a:lnTo>
                  <a:lnTo>
                    <a:pt x="183" y="2"/>
                  </a:lnTo>
                  <a:lnTo>
                    <a:pt x="184" y="2"/>
                  </a:lnTo>
                  <a:lnTo>
                    <a:pt x="184" y="3"/>
                  </a:lnTo>
                  <a:lnTo>
                    <a:pt x="185" y="3"/>
                  </a:lnTo>
                  <a:lnTo>
                    <a:pt x="185" y="4"/>
                  </a:lnTo>
                  <a:lnTo>
                    <a:pt x="185" y="5"/>
                  </a:lnTo>
                  <a:lnTo>
                    <a:pt x="185" y="165"/>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23" name="Freeform 99"/>
            <p:cNvSpPr>
              <a:spLocks/>
            </p:cNvSpPr>
            <p:nvPr/>
          </p:nvSpPr>
          <p:spPr bwMode="auto">
            <a:xfrm>
              <a:off x="3857" y="1281"/>
              <a:ext cx="181" cy="171"/>
            </a:xfrm>
            <a:custGeom>
              <a:avLst/>
              <a:gdLst/>
              <a:ahLst/>
              <a:cxnLst>
                <a:cxn ang="0">
                  <a:pos x="180" y="3"/>
                </a:cxn>
                <a:cxn ang="0">
                  <a:pos x="180" y="3"/>
                </a:cxn>
                <a:cxn ang="0">
                  <a:pos x="180" y="2"/>
                </a:cxn>
                <a:cxn ang="0">
                  <a:pos x="179" y="2"/>
                </a:cxn>
                <a:cxn ang="0">
                  <a:pos x="179" y="1"/>
                </a:cxn>
                <a:cxn ang="0">
                  <a:pos x="178" y="1"/>
                </a:cxn>
                <a:cxn ang="0">
                  <a:pos x="178" y="0"/>
                </a:cxn>
                <a:cxn ang="0">
                  <a:pos x="177" y="0"/>
                </a:cxn>
                <a:cxn ang="0">
                  <a:pos x="177" y="0"/>
                </a:cxn>
                <a:cxn ang="0">
                  <a:pos x="177" y="0"/>
                </a:cxn>
                <a:cxn ang="0">
                  <a:pos x="176" y="0"/>
                </a:cxn>
                <a:cxn ang="0">
                  <a:pos x="176" y="0"/>
                </a:cxn>
                <a:cxn ang="0">
                  <a:pos x="3" y="0"/>
                </a:cxn>
                <a:cxn ang="0">
                  <a:pos x="3" y="0"/>
                </a:cxn>
                <a:cxn ang="0">
                  <a:pos x="2" y="0"/>
                </a:cxn>
                <a:cxn ang="0">
                  <a:pos x="2" y="0"/>
                </a:cxn>
                <a:cxn ang="0">
                  <a:pos x="1" y="0"/>
                </a:cxn>
                <a:cxn ang="0">
                  <a:pos x="1" y="0"/>
                </a:cxn>
                <a:cxn ang="0">
                  <a:pos x="1" y="1"/>
                </a:cxn>
                <a:cxn ang="0">
                  <a:pos x="0" y="1"/>
                </a:cxn>
                <a:cxn ang="0">
                  <a:pos x="0" y="1"/>
                </a:cxn>
                <a:cxn ang="0">
                  <a:pos x="0" y="2"/>
                </a:cxn>
                <a:cxn ang="0">
                  <a:pos x="0" y="3"/>
                </a:cxn>
                <a:cxn ang="0">
                  <a:pos x="0" y="3"/>
                </a:cxn>
                <a:cxn ang="0">
                  <a:pos x="0" y="166"/>
                </a:cxn>
                <a:cxn ang="0">
                  <a:pos x="0" y="166"/>
                </a:cxn>
                <a:cxn ang="0">
                  <a:pos x="0" y="167"/>
                </a:cxn>
                <a:cxn ang="0">
                  <a:pos x="0" y="168"/>
                </a:cxn>
                <a:cxn ang="0">
                  <a:pos x="0" y="168"/>
                </a:cxn>
                <a:cxn ang="0">
                  <a:pos x="1" y="168"/>
                </a:cxn>
                <a:cxn ang="0">
                  <a:pos x="1" y="169"/>
                </a:cxn>
                <a:cxn ang="0">
                  <a:pos x="2" y="169"/>
                </a:cxn>
                <a:cxn ang="0">
                  <a:pos x="2" y="169"/>
                </a:cxn>
                <a:cxn ang="0">
                  <a:pos x="3" y="170"/>
                </a:cxn>
                <a:cxn ang="0">
                  <a:pos x="3" y="170"/>
                </a:cxn>
                <a:cxn ang="0">
                  <a:pos x="176" y="170"/>
                </a:cxn>
                <a:cxn ang="0">
                  <a:pos x="176" y="169"/>
                </a:cxn>
                <a:cxn ang="0">
                  <a:pos x="177" y="169"/>
                </a:cxn>
                <a:cxn ang="0">
                  <a:pos x="177" y="169"/>
                </a:cxn>
                <a:cxn ang="0">
                  <a:pos x="178" y="169"/>
                </a:cxn>
                <a:cxn ang="0">
                  <a:pos x="178" y="168"/>
                </a:cxn>
                <a:cxn ang="0">
                  <a:pos x="178" y="168"/>
                </a:cxn>
                <a:cxn ang="0">
                  <a:pos x="179" y="168"/>
                </a:cxn>
                <a:cxn ang="0">
                  <a:pos x="179" y="167"/>
                </a:cxn>
                <a:cxn ang="0">
                  <a:pos x="180" y="166"/>
                </a:cxn>
                <a:cxn ang="0">
                  <a:pos x="180" y="166"/>
                </a:cxn>
                <a:cxn ang="0">
                  <a:pos x="180" y="3"/>
                </a:cxn>
              </a:cxnLst>
              <a:rect l="0" t="0" r="r" b="b"/>
              <a:pathLst>
                <a:path w="181" h="171">
                  <a:moveTo>
                    <a:pt x="180" y="3"/>
                  </a:moveTo>
                  <a:lnTo>
                    <a:pt x="180" y="3"/>
                  </a:lnTo>
                  <a:lnTo>
                    <a:pt x="180" y="2"/>
                  </a:lnTo>
                  <a:lnTo>
                    <a:pt x="179" y="2"/>
                  </a:lnTo>
                  <a:lnTo>
                    <a:pt x="179" y="1"/>
                  </a:lnTo>
                  <a:lnTo>
                    <a:pt x="178" y="1"/>
                  </a:lnTo>
                  <a:lnTo>
                    <a:pt x="178" y="0"/>
                  </a:lnTo>
                  <a:lnTo>
                    <a:pt x="177" y="0"/>
                  </a:lnTo>
                  <a:lnTo>
                    <a:pt x="177" y="0"/>
                  </a:lnTo>
                  <a:lnTo>
                    <a:pt x="177" y="0"/>
                  </a:lnTo>
                  <a:lnTo>
                    <a:pt x="176" y="0"/>
                  </a:lnTo>
                  <a:lnTo>
                    <a:pt x="176" y="0"/>
                  </a:lnTo>
                  <a:lnTo>
                    <a:pt x="3" y="0"/>
                  </a:lnTo>
                  <a:lnTo>
                    <a:pt x="3" y="0"/>
                  </a:lnTo>
                  <a:lnTo>
                    <a:pt x="2" y="0"/>
                  </a:lnTo>
                  <a:lnTo>
                    <a:pt x="2" y="0"/>
                  </a:lnTo>
                  <a:lnTo>
                    <a:pt x="1" y="0"/>
                  </a:lnTo>
                  <a:lnTo>
                    <a:pt x="1" y="0"/>
                  </a:lnTo>
                  <a:lnTo>
                    <a:pt x="1" y="1"/>
                  </a:lnTo>
                  <a:lnTo>
                    <a:pt x="0" y="1"/>
                  </a:lnTo>
                  <a:lnTo>
                    <a:pt x="0" y="1"/>
                  </a:lnTo>
                  <a:lnTo>
                    <a:pt x="0" y="2"/>
                  </a:lnTo>
                  <a:lnTo>
                    <a:pt x="0" y="3"/>
                  </a:lnTo>
                  <a:lnTo>
                    <a:pt x="0" y="3"/>
                  </a:lnTo>
                  <a:lnTo>
                    <a:pt x="0" y="166"/>
                  </a:lnTo>
                  <a:lnTo>
                    <a:pt x="0" y="166"/>
                  </a:lnTo>
                  <a:lnTo>
                    <a:pt x="0" y="167"/>
                  </a:lnTo>
                  <a:lnTo>
                    <a:pt x="0" y="168"/>
                  </a:lnTo>
                  <a:lnTo>
                    <a:pt x="0" y="168"/>
                  </a:lnTo>
                  <a:lnTo>
                    <a:pt x="1" y="168"/>
                  </a:lnTo>
                  <a:lnTo>
                    <a:pt x="1" y="169"/>
                  </a:lnTo>
                  <a:lnTo>
                    <a:pt x="2" y="169"/>
                  </a:lnTo>
                  <a:lnTo>
                    <a:pt x="2" y="169"/>
                  </a:lnTo>
                  <a:lnTo>
                    <a:pt x="3" y="170"/>
                  </a:lnTo>
                  <a:lnTo>
                    <a:pt x="3" y="170"/>
                  </a:lnTo>
                  <a:lnTo>
                    <a:pt x="176" y="170"/>
                  </a:lnTo>
                  <a:lnTo>
                    <a:pt x="176" y="169"/>
                  </a:lnTo>
                  <a:lnTo>
                    <a:pt x="177" y="169"/>
                  </a:lnTo>
                  <a:lnTo>
                    <a:pt x="177" y="169"/>
                  </a:lnTo>
                  <a:lnTo>
                    <a:pt x="178" y="169"/>
                  </a:lnTo>
                  <a:lnTo>
                    <a:pt x="178" y="168"/>
                  </a:lnTo>
                  <a:lnTo>
                    <a:pt x="178" y="168"/>
                  </a:lnTo>
                  <a:lnTo>
                    <a:pt x="179" y="168"/>
                  </a:lnTo>
                  <a:lnTo>
                    <a:pt x="179" y="167"/>
                  </a:lnTo>
                  <a:lnTo>
                    <a:pt x="180" y="166"/>
                  </a:lnTo>
                  <a:lnTo>
                    <a:pt x="180" y="166"/>
                  </a:lnTo>
                  <a:lnTo>
                    <a:pt x="180" y="3"/>
                  </a:lnTo>
                </a:path>
              </a:pathLst>
            </a:custGeom>
            <a:solidFill>
              <a:srgbClr val="999999"/>
            </a:solidFill>
            <a:ln w="12700" cap="rnd" cmpd="sng">
              <a:solidFill>
                <a:srgbClr val="999999"/>
              </a:solidFill>
              <a:prstDash val="solid"/>
              <a:round/>
              <a:headEnd/>
              <a:tailEnd/>
            </a:ln>
            <a:effectLst/>
          </p:spPr>
          <p:txBody>
            <a:bodyPr/>
            <a:lstStyle/>
            <a:p>
              <a:endParaRPr lang="en-US"/>
            </a:p>
          </p:txBody>
        </p:sp>
        <p:sp>
          <p:nvSpPr>
            <p:cNvPr id="103524" name="Freeform 100"/>
            <p:cNvSpPr>
              <a:spLocks/>
            </p:cNvSpPr>
            <p:nvPr/>
          </p:nvSpPr>
          <p:spPr bwMode="auto">
            <a:xfrm>
              <a:off x="3858" y="1282"/>
              <a:ext cx="180" cy="168"/>
            </a:xfrm>
            <a:custGeom>
              <a:avLst/>
              <a:gdLst/>
              <a:ahLst/>
              <a:cxnLst>
                <a:cxn ang="0">
                  <a:pos x="179" y="163"/>
                </a:cxn>
                <a:cxn ang="0">
                  <a:pos x="179" y="164"/>
                </a:cxn>
                <a:cxn ang="0">
                  <a:pos x="178" y="165"/>
                </a:cxn>
                <a:cxn ang="0">
                  <a:pos x="178" y="165"/>
                </a:cxn>
                <a:cxn ang="0">
                  <a:pos x="177" y="166"/>
                </a:cxn>
                <a:cxn ang="0">
                  <a:pos x="177" y="166"/>
                </a:cxn>
                <a:cxn ang="0">
                  <a:pos x="176" y="167"/>
                </a:cxn>
                <a:cxn ang="0">
                  <a:pos x="176" y="167"/>
                </a:cxn>
                <a:cxn ang="0">
                  <a:pos x="2" y="167"/>
                </a:cxn>
                <a:cxn ang="0">
                  <a:pos x="2" y="167"/>
                </a:cxn>
                <a:cxn ang="0">
                  <a:pos x="1" y="167"/>
                </a:cxn>
                <a:cxn ang="0">
                  <a:pos x="1" y="166"/>
                </a:cxn>
                <a:cxn ang="0">
                  <a:pos x="1" y="166"/>
                </a:cxn>
                <a:cxn ang="0">
                  <a:pos x="0" y="166"/>
                </a:cxn>
                <a:cxn ang="0">
                  <a:pos x="0" y="165"/>
                </a:cxn>
                <a:cxn ang="0">
                  <a:pos x="0" y="165"/>
                </a:cxn>
                <a:cxn ang="0">
                  <a:pos x="0" y="165"/>
                </a:cxn>
                <a:cxn ang="0">
                  <a:pos x="0" y="164"/>
                </a:cxn>
                <a:cxn ang="0">
                  <a:pos x="0" y="163"/>
                </a:cxn>
                <a:cxn ang="0">
                  <a:pos x="0" y="3"/>
                </a:cxn>
                <a:cxn ang="0">
                  <a:pos x="0" y="2"/>
                </a:cxn>
                <a:cxn ang="0">
                  <a:pos x="0" y="1"/>
                </a:cxn>
                <a:cxn ang="0">
                  <a:pos x="0" y="1"/>
                </a:cxn>
                <a:cxn ang="0">
                  <a:pos x="0" y="1"/>
                </a:cxn>
                <a:cxn ang="0">
                  <a:pos x="1" y="0"/>
                </a:cxn>
                <a:cxn ang="0">
                  <a:pos x="1" y="0"/>
                </a:cxn>
                <a:cxn ang="0">
                  <a:pos x="2" y="0"/>
                </a:cxn>
                <a:cxn ang="0">
                  <a:pos x="2" y="0"/>
                </a:cxn>
                <a:cxn ang="0">
                  <a:pos x="176" y="0"/>
                </a:cxn>
                <a:cxn ang="0">
                  <a:pos x="176" y="0"/>
                </a:cxn>
                <a:cxn ang="0">
                  <a:pos x="176" y="0"/>
                </a:cxn>
                <a:cxn ang="0">
                  <a:pos x="177" y="0"/>
                </a:cxn>
                <a:cxn ang="0">
                  <a:pos x="177" y="0"/>
                </a:cxn>
                <a:cxn ang="0">
                  <a:pos x="177" y="1"/>
                </a:cxn>
                <a:cxn ang="0">
                  <a:pos x="178" y="1"/>
                </a:cxn>
                <a:cxn ang="0">
                  <a:pos x="178" y="1"/>
                </a:cxn>
                <a:cxn ang="0">
                  <a:pos x="179" y="2"/>
                </a:cxn>
                <a:cxn ang="0">
                  <a:pos x="179" y="3"/>
                </a:cxn>
                <a:cxn ang="0">
                  <a:pos x="179" y="163"/>
                </a:cxn>
              </a:cxnLst>
              <a:rect l="0" t="0" r="r" b="b"/>
              <a:pathLst>
                <a:path w="180" h="168">
                  <a:moveTo>
                    <a:pt x="179" y="163"/>
                  </a:moveTo>
                  <a:lnTo>
                    <a:pt x="179" y="164"/>
                  </a:lnTo>
                  <a:lnTo>
                    <a:pt x="178" y="165"/>
                  </a:lnTo>
                  <a:lnTo>
                    <a:pt x="178" y="165"/>
                  </a:lnTo>
                  <a:lnTo>
                    <a:pt x="177" y="166"/>
                  </a:lnTo>
                  <a:lnTo>
                    <a:pt x="177" y="166"/>
                  </a:lnTo>
                  <a:lnTo>
                    <a:pt x="176" y="167"/>
                  </a:lnTo>
                  <a:lnTo>
                    <a:pt x="176" y="167"/>
                  </a:lnTo>
                  <a:lnTo>
                    <a:pt x="2" y="167"/>
                  </a:lnTo>
                  <a:lnTo>
                    <a:pt x="2" y="167"/>
                  </a:lnTo>
                  <a:lnTo>
                    <a:pt x="1" y="167"/>
                  </a:lnTo>
                  <a:lnTo>
                    <a:pt x="1" y="166"/>
                  </a:lnTo>
                  <a:lnTo>
                    <a:pt x="1" y="166"/>
                  </a:lnTo>
                  <a:lnTo>
                    <a:pt x="0" y="166"/>
                  </a:lnTo>
                  <a:lnTo>
                    <a:pt x="0" y="165"/>
                  </a:lnTo>
                  <a:lnTo>
                    <a:pt x="0" y="165"/>
                  </a:lnTo>
                  <a:lnTo>
                    <a:pt x="0" y="165"/>
                  </a:lnTo>
                  <a:lnTo>
                    <a:pt x="0" y="164"/>
                  </a:lnTo>
                  <a:lnTo>
                    <a:pt x="0" y="163"/>
                  </a:lnTo>
                  <a:lnTo>
                    <a:pt x="0" y="3"/>
                  </a:lnTo>
                  <a:lnTo>
                    <a:pt x="0" y="2"/>
                  </a:lnTo>
                  <a:lnTo>
                    <a:pt x="0" y="1"/>
                  </a:lnTo>
                  <a:lnTo>
                    <a:pt x="0" y="1"/>
                  </a:lnTo>
                  <a:lnTo>
                    <a:pt x="0" y="1"/>
                  </a:lnTo>
                  <a:lnTo>
                    <a:pt x="1" y="0"/>
                  </a:lnTo>
                  <a:lnTo>
                    <a:pt x="1" y="0"/>
                  </a:lnTo>
                  <a:lnTo>
                    <a:pt x="2" y="0"/>
                  </a:lnTo>
                  <a:lnTo>
                    <a:pt x="2" y="0"/>
                  </a:lnTo>
                  <a:lnTo>
                    <a:pt x="176" y="0"/>
                  </a:lnTo>
                  <a:lnTo>
                    <a:pt x="176" y="0"/>
                  </a:lnTo>
                  <a:lnTo>
                    <a:pt x="176" y="0"/>
                  </a:lnTo>
                  <a:lnTo>
                    <a:pt x="177" y="0"/>
                  </a:lnTo>
                  <a:lnTo>
                    <a:pt x="177" y="0"/>
                  </a:lnTo>
                  <a:lnTo>
                    <a:pt x="177" y="1"/>
                  </a:lnTo>
                  <a:lnTo>
                    <a:pt x="178" y="1"/>
                  </a:lnTo>
                  <a:lnTo>
                    <a:pt x="178" y="1"/>
                  </a:lnTo>
                  <a:lnTo>
                    <a:pt x="179" y="2"/>
                  </a:lnTo>
                  <a:lnTo>
                    <a:pt x="179" y="3"/>
                  </a:lnTo>
                  <a:lnTo>
                    <a:pt x="179" y="163"/>
                  </a:lnTo>
                </a:path>
              </a:pathLst>
            </a:custGeom>
            <a:solidFill>
              <a:srgbClr val="EFEFD1"/>
            </a:solidFill>
            <a:ln w="12700" cap="rnd" cmpd="sng">
              <a:solidFill>
                <a:srgbClr val="666666"/>
              </a:solidFill>
              <a:prstDash val="solid"/>
              <a:round/>
              <a:headEnd/>
              <a:tailEnd/>
            </a:ln>
            <a:effectLst/>
          </p:spPr>
          <p:txBody>
            <a:bodyPr/>
            <a:lstStyle/>
            <a:p>
              <a:endParaRPr lang="en-US"/>
            </a:p>
          </p:txBody>
        </p:sp>
        <p:sp>
          <p:nvSpPr>
            <p:cNvPr id="103525" name="Freeform 101"/>
            <p:cNvSpPr>
              <a:spLocks/>
            </p:cNvSpPr>
            <p:nvPr/>
          </p:nvSpPr>
          <p:spPr bwMode="auto">
            <a:xfrm>
              <a:off x="3877" y="1304"/>
              <a:ext cx="142" cy="124"/>
            </a:xfrm>
            <a:custGeom>
              <a:avLst/>
              <a:gdLst/>
              <a:ahLst/>
              <a:cxnLst>
                <a:cxn ang="0">
                  <a:pos x="0" y="1"/>
                </a:cxn>
                <a:cxn ang="0">
                  <a:pos x="1" y="1"/>
                </a:cxn>
                <a:cxn ang="0">
                  <a:pos x="1" y="1"/>
                </a:cxn>
                <a:cxn ang="0">
                  <a:pos x="2" y="0"/>
                </a:cxn>
                <a:cxn ang="0">
                  <a:pos x="2" y="0"/>
                </a:cxn>
                <a:cxn ang="0">
                  <a:pos x="3" y="0"/>
                </a:cxn>
                <a:cxn ang="0">
                  <a:pos x="3" y="0"/>
                </a:cxn>
                <a:cxn ang="0">
                  <a:pos x="4" y="0"/>
                </a:cxn>
                <a:cxn ang="0">
                  <a:pos x="135" y="0"/>
                </a:cxn>
                <a:cxn ang="0">
                  <a:pos x="136" y="0"/>
                </a:cxn>
                <a:cxn ang="0">
                  <a:pos x="137" y="0"/>
                </a:cxn>
                <a:cxn ang="0">
                  <a:pos x="137" y="0"/>
                </a:cxn>
                <a:cxn ang="0">
                  <a:pos x="138" y="0"/>
                </a:cxn>
                <a:cxn ang="0">
                  <a:pos x="138" y="1"/>
                </a:cxn>
                <a:cxn ang="0">
                  <a:pos x="139" y="1"/>
                </a:cxn>
                <a:cxn ang="0">
                  <a:pos x="139" y="1"/>
                </a:cxn>
                <a:cxn ang="0">
                  <a:pos x="140" y="2"/>
                </a:cxn>
                <a:cxn ang="0">
                  <a:pos x="140" y="3"/>
                </a:cxn>
                <a:cxn ang="0">
                  <a:pos x="141" y="3"/>
                </a:cxn>
                <a:cxn ang="0">
                  <a:pos x="141" y="4"/>
                </a:cxn>
                <a:cxn ang="0">
                  <a:pos x="141" y="5"/>
                </a:cxn>
                <a:cxn ang="0">
                  <a:pos x="141" y="117"/>
                </a:cxn>
                <a:cxn ang="0">
                  <a:pos x="141" y="119"/>
                </a:cxn>
                <a:cxn ang="0">
                  <a:pos x="140" y="119"/>
                </a:cxn>
                <a:cxn ang="0">
                  <a:pos x="140" y="120"/>
                </a:cxn>
                <a:cxn ang="0">
                  <a:pos x="139" y="121"/>
                </a:cxn>
                <a:cxn ang="0">
                  <a:pos x="139" y="121"/>
                </a:cxn>
                <a:cxn ang="0">
                  <a:pos x="138" y="122"/>
                </a:cxn>
                <a:cxn ang="0">
                  <a:pos x="138" y="122"/>
                </a:cxn>
                <a:cxn ang="0">
                  <a:pos x="137" y="122"/>
                </a:cxn>
                <a:cxn ang="0">
                  <a:pos x="137" y="123"/>
                </a:cxn>
                <a:cxn ang="0">
                  <a:pos x="136" y="123"/>
                </a:cxn>
                <a:cxn ang="0">
                  <a:pos x="135" y="123"/>
                </a:cxn>
                <a:cxn ang="0">
                  <a:pos x="4" y="123"/>
                </a:cxn>
                <a:cxn ang="0">
                  <a:pos x="3" y="123"/>
                </a:cxn>
                <a:cxn ang="0">
                  <a:pos x="3" y="123"/>
                </a:cxn>
                <a:cxn ang="0">
                  <a:pos x="2" y="122"/>
                </a:cxn>
                <a:cxn ang="0">
                  <a:pos x="2" y="122"/>
                </a:cxn>
                <a:cxn ang="0">
                  <a:pos x="1" y="122"/>
                </a:cxn>
                <a:cxn ang="0">
                  <a:pos x="1" y="121"/>
                </a:cxn>
                <a:cxn ang="0">
                  <a:pos x="0" y="121"/>
                </a:cxn>
                <a:cxn ang="0">
                  <a:pos x="0" y="120"/>
                </a:cxn>
                <a:cxn ang="0">
                  <a:pos x="0" y="119"/>
                </a:cxn>
                <a:cxn ang="0">
                  <a:pos x="0" y="119"/>
                </a:cxn>
                <a:cxn ang="0">
                  <a:pos x="0" y="117"/>
                </a:cxn>
                <a:cxn ang="0">
                  <a:pos x="0" y="5"/>
                </a:cxn>
                <a:cxn ang="0">
                  <a:pos x="0" y="4"/>
                </a:cxn>
                <a:cxn ang="0">
                  <a:pos x="0" y="3"/>
                </a:cxn>
                <a:cxn ang="0">
                  <a:pos x="0" y="3"/>
                </a:cxn>
                <a:cxn ang="0">
                  <a:pos x="0" y="2"/>
                </a:cxn>
                <a:cxn ang="0">
                  <a:pos x="0" y="1"/>
                </a:cxn>
              </a:cxnLst>
              <a:rect l="0" t="0" r="r" b="b"/>
              <a:pathLst>
                <a:path w="142" h="124">
                  <a:moveTo>
                    <a:pt x="0" y="1"/>
                  </a:moveTo>
                  <a:lnTo>
                    <a:pt x="1" y="1"/>
                  </a:lnTo>
                  <a:lnTo>
                    <a:pt x="1" y="1"/>
                  </a:lnTo>
                  <a:lnTo>
                    <a:pt x="2" y="0"/>
                  </a:lnTo>
                  <a:lnTo>
                    <a:pt x="2" y="0"/>
                  </a:lnTo>
                  <a:lnTo>
                    <a:pt x="3" y="0"/>
                  </a:lnTo>
                  <a:lnTo>
                    <a:pt x="3" y="0"/>
                  </a:lnTo>
                  <a:lnTo>
                    <a:pt x="4" y="0"/>
                  </a:lnTo>
                  <a:lnTo>
                    <a:pt x="135" y="0"/>
                  </a:lnTo>
                  <a:lnTo>
                    <a:pt x="136" y="0"/>
                  </a:lnTo>
                  <a:lnTo>
                    <a:pt x="137" y="0"/>
                  </a:lnTo>
                  <a:lnTo>
                    <a:pt x="137" y="0"/>
                  </a:lnTo>
                  <a:lnTo>
                    <a:pt x="138" y="0"/>
                  </a:lnTo>
                  <a:lnTo>
                    <a:pt x="138" y="1"/>
                  </a:lnTo>
                  <a:lnTo>
                    <a:pt x="139" y="1"/>
                  </a:lnTo>
                  <a:lnTo>
                    <a:pt x="139" y="1"/>
                  </a:lnTo>
                  <a:lnTo>
                    <a:pt x="140" y="2"/>
                  </a:lnTo>
                  <a:lnTo>
                    <a:pt x="140" y="3"/>
                  </a:lnTo>
                  <a:lnTo>
                    <a:pt x="141" y="3"/>
                  </a:lnTo>
                  <a:lnTo>
                    <a:pt x="141" y="4"/>
                  </a:lnTo>
                  <a:lnTo>
                    <a:pt x="141" y="5"/>
                  </a:lnTo>
                  <a:lnTo>
                    <a:pt x="141" y="117"/>
                  </a:lnTo>
                  <a:lnTo>
                    <a:pt x="141" y="119"/>
                  </a:lnTo>
                  <a:lnTo>
                    <a:pt x="140" y="119"/>
                  </a:lnTo>
                  <a:lnTo>
                    <a:pt x="140" y="120"/>
                  </a:lnTo>
                  <a:lnTo>
                    <a:pt x="139" y="121"/>
                  </a:lnTo>
                  <a:lnTo>
                    <a:pt x="139" y="121"/>
                  </a:lnTo>
                  <a:lnTo>
                    <a:pt x="138" y="122"/>
                  </a:lnTo>
                  <a:lnTo>
                    <a:pt x="138" y="122"/>
                  </a:lnTo>
                  <a:lnTo>
                    <a:pt x="137" y="122"/>
                  </a:lnTo>
                  <a:lnTo>
                    <a:pt x="137" y="123"/>
                  </a:lnTo>
                  <a:lnTo>
                    <a:pt x="136" y="123"/>
                  </a:lnTo>
                  <a:lnTo>
                    <a:pt x="135" y="123"/>
                  </a:lnTo>
                  <a:lnTo>
                    <a:pt x="4" y="123"/>
                  </a:lnTo>
                  <a:lnTo>
                    <a:pt x="3" y="123"/>
                  </a:lnTo>
                  <a:lnTo>
                    <a:pt x="3" y="123"/>
                  </a:lnTo>
                  <a:lnTo>
                    <a:pt x="2" y="122"/>
                  </a:lnTo>
                  <a:lnTo>
                    <a:pt x="2" y="122"/>
                  </a:lnTo>
                  <a:lnTo>
                    <a:pt x="1" y="122"/>
                  </a:lnTo>
                  <a:lnTo>
                    <a:pt x="1" y="121"/>
                  </a:lnTo>
                  <a:lnTo>
                    <a:pt x="0" y="121"/>
                  </a:lnTo>
                  <a:lnTo>
                    <a:pt x="0" y="120"/>
                  </a:lnTo>
                  <a:lnTo>
                    <a:pt x="0" y="119"/>
                  </a:lnTo>
                  <a:lnTo>
                    <a:pt x="0" y="119"/>
                  </a:lnTo>
                  <a:lnTo>
                    <a:pt x="0" y="117"/>
                  </a:lnTo>
                  <a:lnTo>
                    <a:pt x="0" y="5"/>
                  </a:lnTo>
                  <a:lnTo>
                    <a:pt x="0" y="4"/>
                  </a:lnTo>
                  <a:lnTo>
                    <a:pt x="0" y="3"/>
                  </a:lnTo>
                  <a:lnTo>
                    <a:pt x="0" y="3"/>
                  </a:lnTo>
                  <a:lnTo>
                    <a:pt x="0" y="2"/>
                  </a:lnTo>
                  <a:lnTo>
                    <a:pt x="0" y="1"/>
                  </a:lnTo>
                </a:path>
              </a:pathLst>
            </a:custGeom>
            <a:gradFill rotWithShape="0">
              <a:gsLst>
                <a:gs pos="0">
                  <a:srgbClr val="618FFD">
                    <a:gamma/>
                    <a:shade val="29804"/>
                    <a:invGamma/>
                  </a:srgbClr>
                </a:gs>
                <a:gs pos="50000">
                  <a:srgbClr val="618FFD"/>
                </a:gs>
                <a:gs pos="100000">
                  <a:srgbClr val="618FFD">
                    <a:gamma/>
                    <a:shade val="29804"/>
                    <a:invGamma/>
                  </a:srgbClr>
                </a:gs>
              </a:gsLst>
              <a:lin ang="2700000" scaled="1"/>
            </a:gradFill>
            <a:ln w="12700" cap="rnd" cmpd="sng">
              <a:solidFill>
                <a:srgbClr val="000000"/>
              </a:solidFill>
              <a:prstDash val="solid"/>
              <a:round/>
              <a:headEnd/>
              <a:tailEnd/>
            </a:ln>
            <a:effectLst/>
          </p:spPr>
          <p:txBody>
            <a:bodyPr/>
            <a:lstStyle/>
            <a:p>
              <a:endParaRPr lang="en-US"/>
            </a:p>
          </p:txBody>
        </p:sp>
        <p:sp>
          <p:nvSpPr>
            <p:cNvPr id="103526" name="Freeform 102"/>
            <p:cNvSpPr>
              <a:spLocks/>
            </p:cNvSpPr>
            <p:nvPr/>
          </p:nvSpPr>
          <p:spPr bwMode="auto">
            <a:xfrm>
              <a:off x="3872" y="1298"/>
              <a:ext cx="153" cy="17"/>
            </a:xfrm>
            <a:custGeom>
              <a:avLst/>
              <a:gdLst/>
              <a:ahLst/>
              <a:cxnLst>
                <a:cxn ang="0">
                  <a:pos x="152" y="4"/>
                </a:cxn>
                <a:cxn ang="0">
                  <a:pos x="151" y="3"/>
                </a:cxn>
                <a:cxn ang="0">
                  <a:pos x="151" y="2"/>
                </a:cxn>
                <a:cxn ang="0">
                  <a:pos x="150" y="2"/>
                </a:cxn>
                <a:cxn ang="0">
                  <a:pos x="150" y="2"/>
                </a:cxn>
                <a:cxn ang="0">
                  <a:pos x="150" y="1"/>
                </a:cxn>
                <a:cxn ang="0">
                  <a:pos x="149" y="1"/>
                </a:cxn>
                <a:cxn ang="0">
                  <a:pos x="149" y="1"/>
                </a:cxn>
                <a:cxn ang="0">
                  <a:pos x="148" y="0"/>
                </a:cxn>
                <a:cxn ang="0">
                  <a:pos x="148" y="0"/>
                </a:cxn>
                <a:cxn ang="0">
                  <a:pos x="147" y="0"/>
                </a:cxn>
                <a:cxn ang="0">
                  <a:pos x="146" y="0"/>
                </a:cxn>
                <a:cxn ang="0">
                  <a:pos x="3" y="0"/>
                </a:cxn>
                <a:cxn ang="0">
                  <a:pos x="3" y="0"/>
                </a:cxn>
                <a:cxn ang="0">
                  <a:pos x="2" y="0"/>
                </a:cxn>
                <a:cxn ang="0">
                  <a:pos x="1" y="1"/>
                </a:cxn>
                <a:cxn ang="0">
                  <a:pos x="1" y="1"/>
                </a:cxn>
                <a:cxn ang="0">
                  <a:pos x="0" y="2"/>
                </a:cxn>
                <a:cxn ang="0">
                  <a:pos x="0" y="2"/>
                </a:cxn>
                <a:cxn ang="0">
                  <a:pos x="0" y="3"/>
                </a:cxn>
                <a:cxn ang="0">
                  <a:pos x="6" y="16"/>
                </a:cxn>
                <a:cxn ang="0">
                  <a:pos x="7" y="14"/>
                </a:cxn>
                <a:cxn ang="0">
                  <a:pos x="7" y="14"/>
                </a:cxn>
                <a:cxn ang="0">
                  <a:pos x="8" y="13"/>
                </a:cxn>
                <a:cxn ang="0">
                  <a:pos x="8" y="13"/>
                </a:cxn>
                <a:cxn ang="0">
                  <a:pos x="8" y="12"/>
                </a:cxn>
                <a:cxn ang="0">
                  <a:pos x="9" y="12"/>
                </a:cxn>
                <a:cxn ang="0">
                  <a:pos x="10" y="12"/>
                </a:cxn>
                <a:cxn ang="0">
                  <a:pos x="140" y="12"/>
                </a:cxn>
                <a:cxn ang="0">
                  <a:pos x="141" y="12"/>
                </a:cxn>
                <a:cxn ang="0">
                  <a:pos x="142" y="12"/>
                </a:cxn>
                <a:cxn ang="0">
                  <a:pos x="142" y="13"/>
                </a:cxn>
                <a:cxn ang="0">
                  <a:pos x="143" y="13"/>
                </a:cxn>
                <a:cxn ang="0">
                  <a:pos x="143" y="14"/>
                </a:cxn>
                <a:cxn ang="0">
                  <a:pos x="143" y="14"/>
                </a:cxn>
                <a:cxn ang="0">
                  <a:pos x="144" y="14"/>
                </a:cxn>
                <a:cxn ang="0">
                  <a:pos x="152" y="4"/>
                </a:cxn>
              </a:cxnLst>
              <a:rect l="0" t="0" r="r" b="b"/>
              <a:pathLst>
                <a:path w="153" h="17">
                  <a:moveTo>
                    <a:pt x="152" y="4"/>
                  </a:moveTo>
                  <a:lnTo>
                    <a:pt x="151" y="3"/>
                  </a:lnTo>
                  <a:lnTo>
                    <a:pt x="151" y="2"/>
                  </a:lnTo>
                  <a:lnTo>
                    <a:pt x="150" y="2"/>
                  </a:lnTo>
                  <a:lnTo>
                    <a:pt x="150" y="2"/>
                  </a:lnTo>
                  <a:lnTo>
                    <a:pt x="150" y="1"/>
                  </a:lnTo>
                  <a:lnTo>
                    <a:pt x="149" y="1"/>
                  </a:lnTo>
                  <a:lnTo>
                    <a:pt x="149" y="1"/>
                  </a:lnTo>
                  <a:lnTo>
                    <a:pt x="148" y="0"/>
                  </a:lnTo>
                  <a:lnTo>
                    <a:pt x="148" y="0"/>
                  </a:lnTo>
                  <a:lnTo>
                    <a:pt x="147" y="0"/>
                  </a:lnTo>
                  <a:lnTo>
                    <a:pt x="146" y="0"/>
                  </a:lnTo>
                  <a:lnTo>
                    <a:pt x="3" y="0"/>
                  </a:lnTo>
                  <a:lnTo>
                    <a:pt x="3" y="0"/>
                  </a:lnTo>
                  <a:lnTo>
                    <a:pt x="2" y="0"/>
                  </a:lnTo>
                  <a:lnTo>
                    <a:pt x="1" y="1"/>
                  </a:lnTo>
                  <a:lnTo>
                    <a:pt x="1" y="1"/>
                  </a:lnTo>
                  <a:lnTo>
                    <a:pt x="0" y="2"/>
                  </a:lnTo>
                  <a:lnTo>
                    <a:pt x="0" y="2"/>
                  </a:lnTo>
                  <a:lnTo>
                    <a:pt x="0" y="3"/>
                  </a:lnTo>
                  <a:lnTo>
                    <a:pt x="6" y="16"/>
                  </a:lnTo>
                  <a:lnTo>
                    <a:pt x="7" y="14"/>
                  </a:lnTo>
                  <a:lnTo>
                    <a:pt x="7" y="14"/>
                  </a:lnTo>
                  <a:lnTo>
                    <a:pt x="8" y="13"/>
                  </a:lnTo>
                  <a:lnTo>
                    <a:pt x="8" y="13"/>
                  </a:lnTo>
                  <a:lnTo>
                    <a:pt x="8" y="12"/>
                  </a:lnTo>
                  <a:lnTo>
                    <a:pt x="9" y="12"/>
                  </a:lnTo>
                  <a:lnTo>
                    <a:pt x="10" y="12"/>
                  </a:lnTo>
                  <a:lnTo>
                    <a:pt x="140" y="12"/>
                  </a:lnTo>
                  <a:lnTo>
                    <a:pt x="141" y="12"/>
                  </a:lnTo>
                  <a:lnTo>
                    <a:pt x="142" y="12"/>
                  </a:lnTo>
                  <a:lnTo>
                    <a:pt x="142" y="13"/>
                  </a:lnTo>
                  <a:lnTo>
                    <a:pt x="143" y="13"/>
                  </a:lnTo>
                  <a:lnTo>
                    <a:pt x="143" y="14"/>
                  </a:lnTo>
                  <a:lnTo>
                    <a:pt x="143" y="14"/>
                  </a:lnTo>
                  <a:lnTo>
                    <a:pt x="144" y="14"/>
                  </a:lnTo>
                  <a:lnTo>
                    <a:pt x="152" y="4"/>
                  </a:lnTo>
                </a:path>
              </a:pathLst>
            </a:custGeom>
            <a:solidFill>
              <a:srgbClr val="9F9FA2"/>
            </a:solidFill>
            <a:ln w="12700" cap="rnd" cmpd="sng">
              <a:solidFill>
                <a:srgbClr val="9F9FA2"/>
              </a:solidFill>
              <a:prstDash val="solid"/>
              <a:round/>
              <a:headEnd/>
              <a:tailEnd/>
            </a:ln>
            <a:effectLst/>
          </p:spPr>
          <p:txBody>
            <a:bodyPr/>
            <a:lstStyle/>
            <a:p>
              <a:endParaRPr lang="en-US"/>
            </a:p>
          </p:txBody>
        </p:sp>
        <p:sp>
          <p:nvSpPr>
            <p:cNvPr id="103527" name="Freeform 103"/>
            <p:cNvSpPr>
              <a:spLocks/>
            </p:cNvSpPr>
            <p:nvPr/>
          </p:nvSpPr>
          <p:spPr bwMode="auto">
            <a:xfrm>
              <a:off x="3870" y="1299"/>
              <a:ext cx="17" cy="135"/>
            </a:xfrm>
            <a:custGeom>
              <a:avLst/>
              <a:gdLst/>
              <a:ahLst/>
              <a:cxnLst>
                <a:cxn ang="0">
                  <a:pos x="2" y="0"/>
                </a:cxn>
                <a:cxn ang="0">
                  <a:pos x="1" y="0"/>
                </a:cxn>
                <a:cxn ang="0">
                  <a:pos x="0" y="1"/>
                </a:cxn>
                <a:cxn ang="0">
                  <a:pos x="0" y="2"/>
                </a:cxn>
                <a:cxn ang="0">
                  <a:pos x="0" y="2"/>
                </a:cxn>
                <a:cxn ang="0">
                  <a:pos x="0" y="3"/>
                </a:cxn>
                <a:cxn ang="0">
                  <a:pos x="0" y="4"/>
                </a:cxn>
                <a:cxn ang="0">
                  <a:pos x="0" y="130"/>
                </a:cxn>
                <a:cxn ang="0">
                  <a:pos x="0" y="130"/>
                </a:cxn>
                <a:cxn ang="0">
                  <a:pos x="0" y="131"/>
                </a:cxn>
                <a:cxn ang="0">
                  <a:pos x="0" y="132"/>
                </a:cxn>
                <a:cxn ang="0">
                  <a:pos x="0" y="132"/>
                </a:cxn>
                <a:cxn ang="0">
                  <a:pos x="1" y="133"/>
                </a:cxn>
                <a:cxn ang="0">
                  <a:pos x="2" y="133"/>
                </a:cxn>
                <a:cxn ang="0">
                  <a:pos x="2" y="134"/>
                </a:cxn>
                <a:cxn ang="0">
                  <a:pos x="3" y="134"/>
                </a:cxn>
                <a:cxn ang="0">
                  <a:pos x="16" y="127"/>
                </a:cxn>
                <a:cxn ang="0">
                  <a:pos x="15" y="126"/>
                </a:cxn>
                <a:cxn ang="0">
                  <a:pos x="15" y="126"/>
                </a:cxn>
                <a:cxn ang="0">
                  <a:pos x="14" y="126"/>
                </a:cxn>
                <a:cxn ang="0">
                  <a:pos x="14" y="125"/>
                </a:cxn>
                <a:cxn ang="0">
                  <a:pos x="13" y="124"/>
                </a:cxn>
                <a:cxn ang="0">
                  <a:pos x="13" y="124"/>
                </a:cxn>
                <a:cxn ang="0">
                  <a:pos x="13" y="10"/>
                </a:cxn>
                <a:cxn ang="0">
                  <a:pos x="13" y="9"/>
                </a:cxn>
                <a:cxn ang="0">
                  <a:pos x="13" y="8"/>
                </a:cxn>
                <a:cxn ang="0">
                  <a:pos x="14" y="8"/>
                </a:cxn>
                <a:cxn ang="0">
                  <a:pos x="15" y="7"/>
                </a:cxn>
                <a:cxn ang="0">
                  <a:pos x="15" y="6"/>
                </a:cxn>
                <a:cxn ang="0">
                  <a:pos x="2" y="0"/>
                </a:cxn>
              </a:cxnLst>
              <a:rect l="0" t="0" r="r" b="b"/>
              <a:pathLst>
                <a:path w="17" h="135">
                  <a:moveTo>
                    <a:pt x="2" y="0"/>
                  </a:moveTo>
                  <a:lnTo>
                    <a:pt x="1" y="0"/>
                  </a:lnTo>
                  <a:lnTo>
                    <a:pt x="0" y="1"/>
                  </a:lnTo>
                  <a:lnTo>
                    <a:pt x="0" y="2"/>
                  </a:lnTo>
                  <a:lnTo>
                    <a:pt x="0" y="2"/>
                  </a:lnTo>
                  <a:lnTo>
                    <a:pt x="0" y="3"/>
                  </a:lnTo>
                  <a:lnTo>
                    <a:pt x="0" y="4"/>
                  </a:lnTo>
                  <a:lnTo>
                    <a:pt x="0" y="130"/>
                  </a:lnTo>
                  <a:lnTo>
                    <a:pt x="0" y="130"/>
                  </a:lnTo>
                  <a:lnTo>
                    <a:pt x="0" y="131"/>
                  </a:lnTo>
                  <a:lnTo>
                    <a:pt x="0" y="132"/>
                  </a:lnTo>
                  <a:lnTo>
                    <a:pt x="0" y="132"/>
                  </a:lnTo>
                  <a:lnTo>
                    <a:pt x="1" y="133"/>
                  </a:lnTo>
                  <a:lnTo>
                    <a:pt x="2" y="133"/>
                  </a:lnTo>
                  <a:lnTo>
                    <a:pt x="2" y="134"/>
                  </a:lnTo>
                  <a:lnTo>
                    <a:pt x="3" y="134"/>
                  </a:lnTo>
                  <a:lnTo>
                    <a:pt x="16" y="127"/>
                  </a:lnTo>
                  <a:lnTo>
                    <a:pt x="15" y="126"/>
                  </a:lnTo>
                  <a:lnTo>
                    <a:pt x="15" y="126"/>
                  </a:lnTo>
                  <a:lnTo>
                    <a:pt x="14" y="126"/>
                  </a:lnTo>
                  <a:lnTo>
                    <a:pt x="14" y="125"/>
                  </a:lnTo>
                  <a:lnTo>
                    <a:pt x="13" y="124"/>
                  </a:lnTo>
                  <a:lnTo>
                    <a:pt x="13" y="124"/>
                  </a:lnTo>
                  <a:lnTo>
                    <a:pt x="13" y="10"/>
                  </a:lnTo>
                  <a:lnTo>
                    <a:pt x="13" y="9"/>
                  </a:lnTo>
                  <a:lnTo>
                    <a:pt x="13" y="8"/>
                  </a:lnTo>
                  <a:lnTo>
                    <a:pt x="14" y="8"/>
                  </a:lnTo>
                  <a:lnTo>
                    <a:pt x="15" y="7"/>
                  </a:lnTo>
                  <a:lnTo>
                    <a:pt x="15" y="6"/>
                  </a:lnTo>
                  <a:lnTo>
                    <a:pt x="2" y="0"/>
                  </a:lnTo>
                </a:path>
              </a:pathLst>
            </a:custGeom>
            <a:solidFill>
              <a:srgbClr val="666666"/>
            </a:solidFill>
            <a:ln w="12700" cap="rnd" cmpd="sng">
              <a:solidFill>
                <a:srgbClr val="666666"/>
              </a:solidFill>
              <a:prstDash val="solid"/>
              <a:round/>
              <a:headEnd/>
              <a:tailEnd/>
            </a:ln>
            <a:effectLst/>
          </p:spPr>
          <p:txBody>
            <a:bodyPr/>
            <a:lstStyle/>
            <a:p>
              <a:endParaRPr lang="en-US"/>
            </a:p>
          </p:txBody>
        </p:sp>
        <p:sp>
          <p:nvSpPr>
            <p:cNvPr id="103528" name="Freeform 104"/>
            <p:cNvSpPr>
              <a:spLocks/>
            </p:cNvSpPr>
            <p:nvPr/>
          </p:nvSpPr>
          <p:spPr bwMode="auto">
            <a:xfrm>
              <a:off x="3872" y="1300"/>
              <a:ext cx="155" cy="136"/>
            </a:xfrm>
            <a:custGeom>
              <a:avLst/>
              <a:gdLst/>
              <a:ahLst/>
              <a:cxnLst>
                <a:cxn ang="0">
                  <a:pos x="0" y="133"/>
                </a:cxn>
                <a:cxn ang="0">
                  <a:pos x="0" y="134"/>
                </a:cxn>
                <a:cxn ang="0">
                  <a:pos x="0" y="134"/>
                </a:cxn>
                <a:cxn ang="0">
                  <a:pos x="1" y="134"/>
                </a:cxn>
                <a:cxn ang="0">
                  <a:pos x="1" y="134"/>
                </a:cxn>
                <a:cxn ang="0">
                  <a:pos x="2" y="135"/>
                </a:cxn>
                <a:cxn ang="0">
                  <a:pos x="2" y="135"/>
                </a:cxn>
                <a:cxn ang="0">
                  <a:pos x="3" y="135"/>
                </a:cxn>
                <a:cxn ang="0">
                  <a:pos x="148" y="135"/>
                </a:cxn>
                <a:cxn ang="0">
                  <a:pos x="150" y="134"/>
                </a:cxn>
                <a:cxn ang="0">
                  <a:pos x="151" y="134"/>
                </a:cxn>
                <a:cxn ang="0">
                  <a:pos x="151" y="133"/>
                </a:cxn>
                <a:cxn ang="0">
                  <a:pos x="152" y="133"/>
                </a:cxn>
                <a:cxn ang="0">
                  <a:pos x="152" y="133"/>
                </a:cxn>
                <a:cxn ang="0">
                  <a:pos x="153" y="132"/>
                </a:cxn>
                <a:cxn ang="0">
                  <a:pos x="153" y="131"/>
                </a:cxn>
                <a:cxn ang="0">
                  <a:pos x="154" y="131"/>
                </a:cxn>
                <a:cxn ang="0">
                  <a:pos x="154" y="129"/>
                </a:cxn>
                <a:cxn ang="0">
                  <a:pos x="154" y="129"/>
                </a:cxn>
                <a:cxn ang="0">
                  <a:pos x="154" y="3"/>
                </a:cxn>
                <a:cxn ang="0">
                  <a:pos x="154" y="2"/>
                </a:cxn>
                <a:cxn ang="0">
                  <a:pos x="154" y="1"/>
                </a:cxn>
                <a:cxn ang="0">
                  <a:pos x="154" y="1"/>
                </a:cxn>
                <a:cxn ang="0">
                  <a:pos x="153" y="1"/>
                </a:cxn>
                <a:cxn ang="0">
                  <a:pos x="153" y="0"/>
                </a:cxn>
                <a:cxn ang="0">
                  <a:pos x="153" y="0"/>
                </a:cxn>
                <a:cxn ang="0">
                  <a:pos x="145" y="5"/>
                </a:cxn>
                <a:cxn ang="0">
                  <a:pos x="145" y="5"/>
                </a:cxn>
                <a:cxn ang="0">
                  <a:pos x="146" y="6"/>
                </a:cxn>
                <a:cxn ang="0">
                  <a:pos x="146" y="7"/>
                </a:cxn>
                <a:cxn ang="0">
                  <a:pos x="146" y="7"/>
                </a:cxn>
                <a:cxn ang="0">
                  <a:pos x="146" y="7"/>
                </a:cxn>
                <a:cxn ang="0">
                  <a:pos x="146" y="8"/>
                </a:cxn>
                <a:cxn ang="0">
                  <a:pos x="146" y="9"/>
                </a:cxn>
                <a:cxn ang="0">
                  <a:pos x="146" y="9"/>
                </a:cxn>
                <a:cxn ang="0">
                  <a:pos x="146" y="123"/>
                </a:cxn>
                <a:cxn ang="0">
                  <a:pos x="146" y="123"/>
                </a:cxn>
                <a:cxn ang="0">
                  <a:pos x="146" y="124"/>
                </a:cxn>
                <a:cxn ang="0">
                  <a:pos x="146" y="125"/>
                </a:cxn>
                <a:cxn ang="0">
                  <a:pos x="146" y="125"/>
                </a:cxn>
                <a:cxn ang="0">
                  <a:pos x="145" y="126"/>
                </a:cxn>
                <a:cxn ang="0">
                  <a:pos x="145" y="127"/>
                </a:cxn>
                <a:cxn ang="0">
                  <a:pos x="144" y="127"/>
                </a:cxn>
                <a:cxn ang="0">
                  <a:pos x="143" y="127"/>
                </a:cxn>
                <a:cxn ang="0">
                  <a:pos x="143" y="128"/>
                </a:cxn>
                <a:cxn ang="0">
                  <a:pos x="142" y="128"/>
                </a:cxn>
                <a:cxn ang="0">
                  <a:pos x="142" y="128"/>
                </a:cxn>
                <a:cxn ang="0">
                  <a:pos x="9" y="128"/>
                </a:cxn>
                <a:cxn ang="0">
                  <a:pos x="8" y="128"/>
                </a:cxn>
                <a:cxn ang="0">
                  <a:pos x="8" y="128"/>
                </a:cxn>
                <a:cxn ang="0">
                  <a:pos x="8" y="127"/>
                </a:cxn>
                <a:cxn ang="0">
                  <a:pos x="7" y="127"/>
                </a:cxn>
                <a:cxn ang="0">
                  <a:pos x="7" y="127"/>
                </a:cxn>
                <a:cxn ang="0">
                  <a:pos x="6" y="127"/>
                </a:cxn>
                <a:cxn ang="0">
                  <a:pos x="6" y="127"/>
                </a:cxn>
                <a:cxn ang="0">
                  <a:pos x="0" y="133"/>
                </a:cxn>
              </a:cxnLst>
              <a:rect l="0" t="0" r="r" b="b"/>
              <a:pathLst>
                <a:path w="155" h="136">
                  <a:moveTo>
                    <a:pt x="0" y="133"/>
                  </a:moveTo>
                  <a:lnTo>
                    <a:pt x="0" y="134"/>
                  </a:lnTo>
                  <a:lnTo>
                    <a:pt x="0" y="134"/>
                  </a:lnTo>
                  <a:lnTo>
                    <a:pt x="1" y="134"/>
                  </a:lnTo>
                  <a:lnTo>
                    <a:pt x="1" y="134"/>
                  </a:lnTo>
                  <a:lnTo>
                    <a:pt x="2" y="135"/>
                  </a:lnTo>
                  <a:lnTo>
                    <a:pt x="2" y="135"/>
                  </a:lnTo>
                  <a:lnTo>
                    <a:pt x="3" y="135"/>
                  </a:lnTo>
                  <a:lnTo>
                    <a:pt x="148" y="135"/>
                  </a:lnTo>
                  <a:lnTo>
                    <a:pt x="150" y="134"/>
                  </a:lnTo>
                  <a:lnTo>
                    <a:pt x="151" y="134"/>
                  </a:lnTo>
                  <a:lnTo>
                    <a:pt x="151" y="133"/>
                  </a:lnTo>
                  <a:lnTo>
                    <a:pt x="152" y="133"/>
                  </a:lnTo>
                  <a:lnTo>
                    <a:pt x="152" y="133"/>
                  </a:lnTo>
                  <a:lnTo>
                    <a:pt x="153" y="132"/>
                  </a:lnTo>
                  <a:lnTo>
                    <a:pt x="153" y="131"/>
                  </a:lnTo>
                  <a:lnTo>
                    <a:pt x="154" y="131"/>
                  </a:lnTo>
                  <a:lnTo>
                    <a:pt x="154" y="129"/>
                  </a:lnTo>
                  <a:lnTo>
                    <a:pt x="154" y="129"/>
                  </a:lnTo>
                  <a:lnTo>
                    <a:pt x="154" y="3"/>
                  </a:lnTo>
                  <a:lnTo>
                    <a:pt x="154" y="2"/>
                  </a:lnTo>
                  <a:lnTo>
                    <a:pt x="154" y="1"/>
                  </a:lnTo>
                  <a:lnTo>
                    <a:pt x="154" y="1"/>
                  </a:lnTo>
                  <a:lnTo>
                    <a:pt x="153" y="1"/>
                  </a:lnTo>
                  <a:lnTo>
                    <a:pt x="153" y="0"/>
                  </a:lnTo>
                  <a:lnTo>
                    <a:pt x="153" y="0"/>
                  </a:lnTo>
                  <a:lnTo>
                    <a:pt x="145" y="5"/>
                  </a:lnTo>
                  <a:lnTo>
                    <a:pt x="145" y="5"/>
                  </a:lnTo>
                  <a:lnTo>
                    <a:pt x="146" y="6"/>
                  </a:lnTo>
                  <a:lnTo>
                    <a:pt x="146" y="7"/>
                  </a:lnTo>
                  <a:lnTo>
                    <a:pt x="146" y="7"/>
                  </a:lnTo>
                  <a:lnTo>
                    <a:pt x="146" y="7"/>
                  </a:lnTo>
                  <a:lnTo>
                    <a:pt x="146" y="8"/>
                  </a:lnTo>
                  <a:lnTo>
                    <a:pt x="146" y="9"/>
                  </a:lnTo>
                  <a:lnTo>
                    <a:pt x="146" y="9"/>
                  </a:lnTo>
                  <a:lnTo>
                    <a:pt x="146" y="123"/>
                  </a:lnTo>
                  <a:lnTo>
                    <a:pt x="146" y="123"/>
                  </a:lnTo>
                  <a:lnTo>
                    <a:pt x="146" y="124"/>
                  </a:lnTo>
                  <a:lnTo>
                    <a:pt x="146" y="125"/>
                  </a:lnTo>
                  <a:lnTo>
                    <a:pt x="146" y="125"/>
                  </a:lnTo>
                  <a:lnTo>
                    <a:pt x="145" y="126"/>
                  </a:lnTo>
                  <a:lnTo>
                    <a:pt x="145" y="127"/>
                  </a:lnTo>
                  <a:lnTo>
                    <a:pt x="144" y="127"/>
                  </a:lnTo>
                  <a:lnTo>
                    <a:pt x="143" y="127"/>
                  </a:lnTo>
                  <a:lnTo>
                    <a:pt x="143" y="128"/>
                  </a:lnTo>
                  <a:lnTo>
                    <a:pt x="142" y="128"/>
                  </a:lnTo>
                  <a:lnTo>
                    <a:pt x="142" y="128"/>
                  </a:lnTo>
                  <a:lnTo>
                    <a:pt x="9" y="128"/>
                  </a:lnTo>
                  <a:lnTo>
                    <a:pt x="8" y="128"/>
                  </a:lnTo>
                  <a:lnTo>
                    <a:pt x="8" y="128"/>
                  </a:lnTo>
                  <a:lnTo>
                    <a:pt x="8" y="127"/>
                  </a:lnTo>
                  <a:lnTo>
                    <a:pt x="7" y="127"/>
                  </a:lnTo>
                  <a:lnTo>
                    <a:pt x="7" y="127"/>
                  </a:lnTo>
                  <a:lnTo>
                    <a:pt x="6" y="127"/>
                  </a:lnTo>
                  <a:lnTo>
                    <a:pt x="6" y="127"/>
                  </a:lnTo>
                  <a:lnTo>
                    <a:pt x="0" y="133"/>
                  </a:lnTo>
                </a:path>
              </a:pathLst>
            </a:custGeom>
            <a:solidFill>
              <a:srgbClr val="999999"/>
            </a:solidFill>
            <a:ln w="12700" cap="rnd" cmpd="sng">
              <a:solidFill>
                <a:srgbClr val="999999"/>
              </a:solidFill>
              <a:prstDash val="solid"/>
              <a:round/>
              <a:headEnd/>
              <a:tailEnd/>
            </a:ln>
            <a:effectLst/>
          </p:spPr>
          <p:txBody>
            <a:bodyPr/>
            <a:lstStyle/>
            <a:p>
              <a:endParaRPr lang="en-US"/>
            </a:p>
          </p:txBody>
        </p:sp>
        <p:sp>
          <p:nvSpPr>
            <p:cNvPr id="103529" name="Freeform 105"/>
            <p:cNvSpPr>
              <a:spLocks/>
            </p:cNvSpPr>
            <p:nvPr/>
          </p:nvSpPr>
          <p:spPr bwMode="auto">
            <a:xfrm>
              <a:off x="3872" y="1298"/>
              <a:ext cx="153" cy="17"/>
            </a:xfrm>
            <a:custGeom>
              <a:avLst/>
              <a:gdLst/>
              <a:ahLst/>
              <a:cxnLst>
                <a:cxn ang="0">
                  <a:pos x="152" y="16"/>
                </a:cxn>
                <a:cxn ang="0">
                  <a:pos x="151" y="16"/>
                </a:cxn>
                <a:cxn ang="0">
                  <a:pos x="151" y="10"/>
                </a:cxn>
                <a:cxn ang="0">
                  <a:pos x="150" y="10"/>
                </a:cxn>
                <a:cxn ang="0">
                  <a:pos x="150" y="10"/>
                </a:cxn>
                <a:cxn ang="0">
                  <a:pos x="150" y="5"/>
                </a:cxn>
                <a:cxn ang="0">
                  <a:pos x="149" y="5"/>
                </a:cxn>
                <a:cxn ang="0">
                  <a:pos x="149" y="5"/>
                </a:cxn>
                <a:cxn ang="0">
                  <a:pos x="148" y="0"/>
                </a:cxn>
                <a:cxn ang="0">
                  <a:pos x="148" y="0"/>
                </a:cxn>
                <a:cxn ang="0">
                  <a:pos x="147" y="0"/>
                </a:cxn>
                <a:cxn ang="0">
                  <a:pos x="146" y="0"/>
                </a:cxn>
                <a:cxn ang="0">
                  <a:pos x="3" y="0"/>
                </a:cxn>
                <a:cxn ang="0">
                  <a:pos x="3" y="0"/>
                </a:cxn>
                <a:cxn ang="0">
                  <a:pos x="2" y="0"/>
                </a:cxn>
                <a:cxn ang="0">
                  <a:pos x="1" y="5"/>
                </a:cxn>
                <a:cxn ang="0">
                  <a:pos x="1" y="5"/>
                </a:cxn>
                <a:cxn ang="0">
                  <a:pos x="0" y="10"/>
                </a:cxn>
                <a:cxn ang="0">
                  <a:pos x="0" y="10"/>
                </a:cxn>
                <a:cxn ang="0">
                  <a:pos x="0" y="16"/>
                </a:cxn>
              </a:cxnLst>
              <a:rect l="0" t="0" r="r" b="b"/>
              <a:pathLst>
                <a:path w="153" h="17">
                  <a:moveTo>
                    <a:pt x="152" y="16"/>
                  </a:moveTo>
                  <a:lnTo>
                    <a:pt x="151" y="16"/>
                  </a:lnTo>
                  <a:lnTo>
                    <a:pt x="151" y="10"/>
                  </a:lnTo>
                  <a:lnTo>
                    <a:pt x="150" y="10"/>
                  </a:lnTo>
                  <a:lnTo>
                    <a:pt x="150" y="10"/>
                  </a:lnTo>
                  <a:lnTo>
                    <a:pt x="150" y="5"/>
                  </a:lnTo>
                  <a:lnTo>
                    <a:pt x="149" y="5"/>
                  </a:lnTo>
                  <a:lnTo>
                    <a:pt x="149" y="5"/>
                  </a:lnTo>
                  <a:lnTo>
                    <a:pt x="148" y="0"/>
                  </a:lnTo>
                  <a:lnTo>
                    <a:pt x="148" y="0"/>
                  </a:lnTo>
                  <a:lnTo>
                    <a:pt x="147" y="0"/>
                  </a:lnTo>
                  <a:lnTo>
                    <a:pt x="146" y="0"/>
                  </a:lnTo>
                  <a:lnTo>
                    <a:pt x="3" y="0"/>
                  </a:lnTo>
                  <a:lnTo>
                    <a:pt x="3" y="0"/>
                  </a:lnTo>
                  <a:lnTo>
                    <a:pt x="2" y="0"/>
                  </a:lnTo>
                  <a:lnTo>
                    <a:pt x="1" y="5"/>
                  </a:lnTo>
                  <a:lnTo>
                    <a:pt x="1" y="5"/>
                  </a:lnTo>
                  <a:lnTo>
                    <a:pt x="0" y="10"/>
                  </a:lnTo>
                  <a:lnTo>
                    <a:pt x="0" y="10"/>
                  </a:lnTo>
                  <a:lnTo>
                    <a:pt x="0" y="16"/>
                  </a:lnTo>
                </a:path>
              </a:pathLst>
            </a:custGeom>
            <a:noFill/>
            <a:ln w="12700" cap="rnd" cmpd="sng">
              <a:solidFill>
                <a:srgbClr val="9F9FA2"/>
              </a:solidFill>
              <a:prstDash val="solid"/>
              <a:round/>
              <a:headEnd type="none" w="sm" len="sm"/>
              <a:tailEnd type="none" w="sm" len="sm"/>
            </a:ln>
            <a:effectLst/>
          </p:spPr>
          <p:txBody>
            <a:bodyPr/>
            <a:lstStyle/>
            <a:p>
              <a:endParaRPr lang="en-US"/>
            </a:p>
          </p:txBody>
        </p:sp>
        <p:sp>
          <p:nvSpPr>
            <p:cNvPr id="103530" name="Freeform 106"/>
            <p:cNvSpPr>
              <a:spLocks/>
            </p:cNvSpPr>
            <p:nvPr/>
          </p:nvSpPr>
          <p:spPr bwMode="auto">
            <a:xfrm>
              <a:off x="3843" y="1489"/>
              <a:ext cx="215" cy="72"/>
            </a:xfrm>
            <a:custGeom>
              <a:avLst/>
              <a:gdLst/>
              <a:ahLst/>
              <a:cxnLst>
                <a:cxn ang="0">
                  <a:pos x="0" y="71"/>
                </a:cxn>
                <a:cxn ang="0">
                  <a:pos x="0" y="0"/>
                </a:cxn>
                <a:cxn ang="0">
                  <a:pos x="214" y="0"/>
                </a:cxn>
                <a:cxn ang="0">
                  <a:pos x="214" y="71"/>
                </a:cxn>
                <a:cxn ang="0">
                  <a:pos x="0" y="71"/>
                </a:cxn>
              </a:cxnLst>
              <a:rect l="0" t="0" r="r" b="b"/>
              <a:pathLst>
                <a:path w="215" h="72">
                  <a:moveTo>
                    <a:pt x="0" y="71"/>
                  </a:moveTo>
                  <a:lnTo>
                    <a:pt x="0" y="0"/>
                  </a:lnTo>
                  <a:lnTo>
                    <a:pt x="214" y="0"/>
                  </a:lnTo>
                  <a:lnTo>
                    <a:pt x="214" y="71"/>
                  </a:lnTo>
                  <a:lnTo>
                    <a:pt x="0" y="71"/>
                  </a:lnTo>
                </a:path>
              </a:pathLst>
            </a:custGeom>
            <a:noFill/>
            <a:ln w="12700" cap="rnd" cmpd="sng">
              <a:solidFill>
                <a:srgbClr val="000000"/>
              </a:solidFill>
              <a:prstDash val="solid"/>
              <a:round/>
              <a:headEnd/>
              <a:tailEnd/>
            </a:ln>
            <a:effectLst/>
          </p:spPr>
          <p:txBody>
            <a:bodyPr/>
            <a:lstStyle/>
            <a:p>
              <a:endParaRPr lang="en-US"/>
            </a:p>
          </p:txBody>
        </p:sp>
        <p:sp>
          <p:nvSpPr>
            <p:cNvPr id="103531" name="Freeform 107"/>
            <p:cNvSpPr>
              <a:spLocks/>
            </p:cNvSpPr>
            <p:nvPr/>
          </p:nvSpPr>
          <p:spPr bwMode="auto">
            <a:xfrm>
              <a:off x="3841" y="1489"/>
              <a:ext cx="219" cy="23"/>
            </a:xfrm>
            <a:custGeom>
              <a:avLst/>
              <a:gdLst/>
              <a:ahLst/>
              <a:cxnLst>
                <a:cxn ang="0">
                  <a:pos x="79" y="0"/>
                </a:cxn>
                <a:cxn ang="0">
                  <a:pos x="0" y="0"/>
                </a:cxn>
                <a:cxn ang="0">
                  <a:pos x="0" y="22"/>
                </a:cxn>
                <a:cxn ang="0">
                  <a:pos x="218" y="22"/>
                </a:cxn>
                <a:cxn ang="0">
                  <a:pos x="215" y="0"/>
                </a:cxn>
                <a:cxn ang="0">
                  <a:pos x="137" y="0"/>
                </a:cxn>
                <a:cxn ang="0">
                  <a:pos x="79" y="0"/>
                </a:cxn>
              </a:cxnLst>
              <a:rect l="0" t="0" r="r" b="b"/>
              <a:pathLst>
                <a:path w="219" h="23">
                  <a:moveTo>
                    <a:pt x="79" y="0"/>
                  </a:moveTo>
                  <a:lnTo>
                    <a:pt x="0" y="0"/>
                  </a:lnTo>
                  <a:lnTo>
                    <a:pt x="0" y="22"/>
                  </a:lnTo>
                  <a:lnTo>
                    <a:pt x="218" y="22"/>
                  </a:lnTo>
                  <a:lnTo>
                    <a:pt x="215" y="0"/>
                  </a:lnTo>
                  <a:lnTo>
                    <a:pt x="137" y="0"/>
                  </a:lnTo>
                  <a:lnTo>
                    <a:pt x="79" y="0"/>
                  </a:lnTo>
                </a:path>
              </a:pathLst>
            </a:custGeom>
            <a:solidFill>
              <a:srgbClr val="EFEFD1"/>
            </a:solidFill>
            <a:ln w="12700" cap="rnd" cmpd="sng">
              <a:solidFill>
                <a:srgbClr val="000000"/>
              </a:solidFill>
              <a:prstDash val="solid"/>
              <a:round/>
              <a:headEnd/>
              <a:tailEnd/>
            </a:ln>
            <a:effectLst/>
          </p:spPr>
          <p:txBody>
            <a:bodyPr/>
            <a:lstStyle/>
            <a:p>
              <a:endParaRPr lang="en-US"/>
            </a:p>
          </p:txBody>
        </p:sp>
        <p:sp>
          <p:nvSpPr>
            <p:cNvPr id="103532" name="Freeform 108"/>
            <p:cNvSpPr>
              <a:spLocks/>
            </p:cNvSpPr>
            <p:nvPr/>
          </p:nvSpPr>
          <p:spPr bwMode="auto">
            <a:xfrm>
              <a:off x="3991" y="1495"/>
              <a:ext cx="56" cy="17"/>
            </a:xfrm>
            <a:custGeom>
              <a:avLst/>
              <a:gdLst/>
              <a:ahLst/>
              <a:cxnLst>
                <a:cxn ang="0">
                  <a:pos x="0" y="6"/>
                </a:cxn>
                <a:cxn ang="0">
                  <a:pos x="18" y="6"/>
                </a:cxn>
                <a:cxn ang="0">
                  <a:pos x="18" y="0"/>
                </a:cxn>
                <a:cxn ang="0">
                  <a:pos x="35" y="0"/>
                </a:cxn>
                <a:cxn ang="0">
                  <a:pos x="35" y="6"/>
                </a:cxn>
                <a:cxn ang="0">
                  <a:pos x="55" y="6"/>
                </a:cxn>
                <a:cxn ang="0">
                  <a:pos x="55" y="10"/>
                </a:cxn>
                <a:cxn ang="0">
                  <a:pos x="35" y="10"/>
                </a:cxn>
                <a:cxn ang="0">
                  <a:pos x="35" y="16"/>
                </a:cxn>
                <a:cxn ang="0">
                  <a:pos x="18" y="16"/>
                </a:cxn>
                <a:cxn ang="0">
                  <a:pos x="18" y="10"/>
                </a:cxn>
                <a:cxn ang="0">
                  <a:pos x="0" y="10"/>
                </a:cxn>
                <a:cxn ang="0">
                  <a:pos x="0" y="6"/>
                </a:cxn>
              </a:cxnLst>
              <a:rect l="0" t="0" r="r" b="b"/>
              <a:pathLst>
                <a:path w="56" h="17">
                  <a:moveTo>
                    <a:pt x="0" y="6"/>
                  </a:moveTo>
                  <a:lnTo>
                    <a:pt x="18" y="6"/>
                  </a:lnTo>
                  <a:lnTo>
                    <a:pt x="18" y="0"/>
                  </a:lnTo>
                  <a:lnTo>
                    <a:pt x="35" y="0"/>
                  </a:lnTo>
                  <a:lnTo>
                    <a:pt x="35" y="6"/>
                  </a:lnTo>
                  <a:lnTo>
                    <a:pt x="55" y="6"/>
                  </a:lnTo>
                  <a:lnTo>
                    <a:pt x="55" y="10"/>
                  </a:lnTo>
                  <a:lnTo>
                    <a:pt x="35" y="10"/>
                  </a:lnTo>
                  <a:lnTo>
                    <a:pt x="35" y="16"/>
                  </a:lnTo>
                  <a:lnTo>
                    <a:pt x="18" y="16"/>
                  </a:lnTo>
                  <a:lnTo>
                    <a:pt x="18" y="10"/>
                  </a:lnTo>
                  <a:lnTo>
                    <a:pt x="0" y="10"/>
                  </a:lnTo>
                  <a:lnTo>
                    <a:pt x="0" y="6"/>
                  </a:lnTo>
                </a:path>
              </a:pathLst>
            </a:custGeom>
            <a:solidFill>
              <a:srgbClr val="999999"/>
            </a:solidFill>
            <a:ln w="12700" cap="rnd" cmpd="sng">
              <a:solidFill>
                <a:srgbClr val="000000"/>
              </a:solidFill>
              <a:prstDash val="solid"/>
              <a:round/>
              <a:headEnd/>
              <a:tailEnd/>
            </a:ln>
            <a:effectLst/>
          </p:spPr>
          <p:txBody>
            <a:bodyPr/>
            <a:lstStyle/>
            <a:p>
              <a:endParaRPr lang="en-US"/>
            </a:p>
          </p:txBody>
        </p:sp>
        <p:sp>
          <p:nvSpPr>
            <p:cNvPr id="103533" name="Freeform 109"/>
            <p:cNvSpPr>
              <a:spLocks/>
            </p:cNvSpPr>
            <p:nvPr/>
          </p:nvSpPr>
          <p:spPr bwMode="auto">
            <a:xfrm>
              <a:off x="3991" y="1501"/>
              <a:ext cx="17" cy="17"/>
            </a:xfrm>
            <a:custGeom>
              <a:avLst/>
              <a:gdLst/>
              <a:ahLst/>
              <a:cxnLst>
                <a:cxn ang="0">
                  <a:pos x="0" y="16"/>
                </a:cxn>
                <a:cxn ang="0">
                  <a:pos x="16" y="10"/>
                </a:cxn>
                <a:cxn ang="0">
                  <a:pos x="16" y="5"/>
                </a:cxn>
                <a:cxn ang="0">
                  <a:pos x="0" y="0"/>
                </a:cxn>
              </a:cxnLst>
              <a:rect l="0" t="0" r="r" b="b"/>
              <a:pathLst>
                <a:path w="17" h="17">
                  <a:moveTo>
                    <a:pt x="0" y="16"/>
                  </a:moveTo>
                  <a:lnTo>
                    <a:pt x="16" y="10"/>
                  </a:lnTo>
                  <a:lnTo>
                    <a:pt x="16" y="5"/>
                  </a:lnTo>
                  <a:lnTo>
                    <a:pt x="0" y="0"/>
                  </a:lnTo>
                </a:path>
              </a:pathLst>
            </a:custGeom>
            <a:noFill/>
            <a:ln w="12700" cap="rnd" cmpd="sng">
              <a:solidFill>
                <a:srgbClr val="EFEFD1"/>
              </a:solidFill>
              <a:prstDash val="solid"/>
              <a:round/>
              <a:headEnd type="none" w="sm" len="sm"/>
              <a:tailEnd type="none" w="sm" len="sm"/>
            </a:ln>
            <a:effectLst/>
          </p:spPr>
          <p:txBody>
            <a:bodyPr/>
            <a:lstStyle/>
            <a:p>
              <a:endParaRPr lang="en-US"/>
            </a:p>
          </p:txBody>
        </p:sp>
        <p:sp>
          <p:nvSpPr>
            <p:cNvPr id="103534" name="Freeform 110"/>
            <p:cNvSpPr>
              <a:spLocks/>
            </p:cNvSpPr>
            <p:nvPr/>
          </p:nvSpPr>
          <p:spPr bwMode="auto">
            <a:xfrm>
              <a:off x="4010" y="1495"/>
              <a:ext cx="17" cy="17"/>
            </a:xfrm>
            <a:custGeom>
              <a:avLst/>
              <a:gdLst/>
              <a:ahLst/>
              <a:cxnLst>
                <a:cxn ang="0">
                  <a:pos x="0" y="0"/>
                </a:cxn>
                <a:cxn ang="0">
                  <a:pos x="16" y="16"/>
                </a:cxn>
                <a:cxn ang="0">
                  <a:pos x="0" y="0"/>
                </a:cxn>
              </a:cxnLst>
              <a:rect l="0" t="0" r="r" b="b"/>
              <a:pathLst>
                <a:path w="17" h="17">
                  <a:moveTo>
                    <a:pt x="0" y="0"/>
                  </a:moveTo>
                  <a:lnTo>
                    <a:pt x="16" y="16"/>
                  </a:lnTo>
                  <a:lnTo>
                    <a:pt x="0" y="0"/>
                  </a:lnTo>
                </a:path>
              </a:pathLst>
            </a:custGeom>
            <a:noFill/>
            <a:ln w="12700" cap="rnd" cmpd="sng">
              <a:solidFill>
                <a:srgbClr val="EFEFD1"/>
              </a:solidFill>
              <a:prstDash val="solid"/>
              <a:round/>
              <a:headEnd/>
              <a:tailEnd/>
            </a:ln>
            <a:effectLst/>
          </p:spPr>
          <p:txBody>
            <a:bodyPr/>
            <a:lstStyle/>
            <a:p>
              <a:endParaRPr lang="en-US"/>
            </a:p>
          </p:txBody>
        </p:sp>
        <p:sp>
          <p:nvSpPr>
            <p:cNvPr id="103535" name="Freeform 111"/>
            <p:cNvSpPr>
              <a:spLocks/>
            </p:cNvSpPr>
            <p:nvPr/>
          </p:nvSpPr>
          <p:spPr bwMode="auto">
            <a:xfrm>
              <a:off x="4046" y="1504"/>
              <a:ext cx="17" cy="17"/>
            </a:xfrm>
            <a:custGeom>
              <a:avLst/>
              <a:gdLst/>
              <a:ahLst/>
              <a:cxnLst>
                <a:cxn ang="0">
                  <a:pos x="0" y="0"/>
                </a:cxn>
                <a:cxn ang="0">
                  <a:pos x="16" y="16"/>
                </a:cxn>
                <a:cxn ang="0">
                  <a:pos x="0" y="0"/>
                </a:cxn>
              </a:cxnLst>
              <a:rect l="0" t="0" r="r" b="b"/>
              <a:pathLst>
                <a:path w="17" h="17">
                  <a:moveTo>
                    <a:pt x="0" y="0"/>
                  </a:moveTo>
                  <a:lnTo>
                    <a:pt x="16" y="16"/>
                  </a:lnTo>
                  <a:lnTo>
                    <a:pt x="0" y="0"/>
                  </a:lnTo>
                </a:path>
              </a:pathLst>
            </a:custGeom>
            <a:noFill/>
            <a:ln w="12700" cap="rnd" cmpd="sng">
              <a:solidFill>
                <a:srgbClr val="EFEFD1"/>
              </a:solidFill>
              <a:prstDash val="solid"/>
              <a:round/>
              <a:headEnd/>
              <a:tailEnd/>
            </a:ln>
            <a:effectLst/>
          </p:spPr>
          <p:txBody>
            <a:bodyPr/>
            <a:lstStyle/>
            <a:p>
              <a:endParaRPr lang="en-US"/>
            </a:p>
          </p:txBody>
        </p:sp>
        <p:sp>
          <p:nvSpPr>
            <p:cNvPr id="103536" name="Freeform 112"/>
            <p:cNvSpPr>
              <a:spLocks/>
            </p:cNvSpPr>
            <p:nvPr/>
          </p:nvSpPr>
          <p:spPr bwMode="auto">
            <a:xfrm>
              <a:off x="4027" y="1495"/>
              <a:ext cx="17" cy="17"/>
            </a:xfrm>
            <a:custGeom>
              <a:avLst/>
              <a:gdLst/>
              <a:ahLst/>
              <a:cxnLst>
                <a:cxn ang="0">
                  <a:pos x="0" y="16"/>
                </a:cxn>
                <a:cxn ang="0">
                  <a:pos x="16" y="0"/>
                </a:cxn>
                <a:cxn ang="0">
                  <a:pos x="0" y="16"/>
                </a:cxn>
              </a:cxnLst>
              <a:rect l="0" t="0" r="r" b="b"/>
              <a:pathLst>
                <a:path w="17" h="17">
                  <a:moveTo>
                    <a:pt x="0" y="16"/>
                  </a:moveTo>
                  <a:lnTo>
                    <a:pt x="16" y="0"/>
                  </a:lnTo>
                  <a:lnTo>
                    <a:pt x="0" y="16"/>
                  </a:lnTo>
                </a:path>
              </a:pathLst>
            </a:custGeom>
            <a:noFill/>
            <a:ln w="12700" cap="rnd" cmpd="sng">
              <a:solidFill>
                <a:srgbClr val="EFEFD1"/>
              </a:solidFill>
              <a:prstDash val="solid"/>
              <a:round/>
              <a:headEnd/>
              <a:tailEnd/>
            </a:ln>
            <a:effectLst/>
          </p:spPr>
          <p:txBody>
            <a:bodyPr/>
            <a:lstStyle/>
            <a:p>
              <a:endParaRPr lang="en-US"/>
            </a:p>
          </p:txBody>
        </p:sp>
        <p:sp>
          <p:nvSpPr>
            <p:cNvPr id="103537" name="Freeform 113"/>
            <p:cNvSpPr>
              <a:spLocks/>
            </p:cNvSpPr>
            <p:nvPr/>
          </p:nvSpPr>
          <p:spPr bwMode="auto">
            <a:xfrm>
              <a:off x="4011" y="1499"/>
              <a:ext cx="17" cy="17"/>
            </a:xfrm>
            <a:custGeom>
              <a:avLst/>
              <a:gdLst/>
              <a:ahLst/>
              <a:cxnLst>
                <a:cxn ang="0">
                  <a:pos x="0" y="16"/>
                </a:cxn>
                <a:cxn ang="0">
                  <a:pos x="16" y="16"/>
                </a:cxn>
                <a:cxn ang="0">
                  <a:pos x="16" y="0"/>
                </a:cxn>
                <a:cxn ang="0">
                  <a:pos x="0" y="0"/>
                </a:cxn>
                <a:cxn ang="0">
                  <a:pos x="0" y="16"/>
                </a:cxn>
              </a:cxnLst>
              <a:rect l="0" t="0" r="r" b="b"/>
              <a:pathLst>
                <a:path w="17" h="17">
                  <a:moveTo>
                    <a:pt x="0" y="16"/>
                  </a:moveTo>
                  <a:lnTo>
                    <a:pt x="16" y="16"/>
                  </a:lnTo>
                  <a:lnTo>
                    <a:pt x="16" y="0"/>
                  </a:lnTo>
                  <a:lnTo>
                    <a:pt x="0" y="0"/>
                  </a:lnTo>
                  <a:lnTo>
                    <a:pt x="0" y="16"/>
                  </a:lnTo>
                </a:path>
              </a:pathLst>
            </a:custGeom>
            <a:solidFill>
              <a:srgbClr val="9F9FA2"/>
            </a:solidFill>
            <a:ln w="12700" cap="rnd" cmpd="sng">
              <a:solidFill>
                <a:srgbClr val="9F9FA2"/>
              </a:solidFill>
              <a:prstDash val="solid"/>
              <a:round/>
              <a:headEnd/>
              <a:tailEnd/>
            </a:ln>
            <a:effectLst/>
          </p:spPr>
          <p:txBody>
            <a:bodyPr/>
            <a:lstStyle/>
            <a:p>
              <a:endParaRPr lang="en-US"/>
            </a:p>
          </p:txBody>
        </p:sp>
        <p:sp>
          <p:nvSpPr>
            <p:cNvPr id="103538" name="Freeform 114"/>
            <p:cNvSpPr>
              <a:spLocks/>
            </p:cNvSpPr>
            <p:nvPr/>
          </p:nvSpPr>
          <p:spPr bwMode="auto">
            <a:xfrm>
              <a:off x="3993" y="1502"/>
              <a:ext cx="54" cy="17"/>
            </a:xfrm>
            <a:custGeom>
              <a:avLst/>
              <a:gdLst/>
              <a:ahLst/>
              <a:cxnLst>
                <a:cxn ang="0">
                  <a:pos x="0" y="0"/>
                </a:cxn>
                <a:cxn ang="0">
                  <a:pos x="53" y="0"/>
                </a:cxn>
                <a:cxn ang="0">
                  <a:pos x="53" y="16"/>
                </a:cxn>
                <a:cxn ang="0">
                  <a:pos x="0" y="16"/>
                </a:cxn>
                <a:cxn ang="0">
                  <a:pos x="0" y="0"/>
                </a:cxn>
              </a:cxnLst>
              <a:rect l="0" t="0" r="r" b="b"/>
              <a:pathLst>
                <a:path w="54" h="17">
                  <a:moveTo>
                    <a:pt x="0" y="0"/>
                  </a:moveTo>
                  <a:lnTo>
                    <a:pt x="53" y="0"/>
                  </a:lnTo>
                  <a:lnTo>
                    <a:pt x="53" y="16"/>
                  </a:lnTo>
                  <a:lnTo>
                    <a:pt x="0" y="16"/>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39" name="Freeform 115"/>
            <p:cNvSpPr>
              <a:spLocks/>
            </p:cNvSpPr>
            <p:nvPr/>
          </p:nvSpPr>
          <p:spPr bwMode="auto">
            <a:xfrm>
              <a:off x="4010" y="1496"/>
              <a:ext cx="19" cy="17"/>
            </a:xfrm>
            <a:custGeom>
              <a:avLst/>
              <a:gdLst/>
              <a:ahLst/>
              <a:cxnLst>
                <a:cxn ang="0">
                  <a:pos x="18" y="12"/>
                </a:cxn>
                <a:cxn ang="0">
                  <a:pos x="17" y="16"/>
                </a:cxn>
                <a:cxn ang="0">
                  <a:pos x="17" y="0"/>
                </a:cxn>
                <a:cxn ang="0">
                  <a:pos x="0" y="0"/>
                </a:cxn>
                <a:cxn ang="0">
                  <a:pos x="0" y="16"/>
                </a:cxn>
                <a:cxn ang="0">
                  <a:pos x="0" y="12"/>
                </a:cxn>
              </a:cxnLst>
              <a:rect l="0" t="0" r="r" b="b"/>
              <a:pathLst>
                <a:path w="19" h="17">
                  <a:moveTo>
                    <a:pt x="18" y="12"/>
                  </a:moveTo>
                  <a:lnTo>
                    <a:pt x="17" y="16"/>
                  </a:lnTo>
                  <a:lnTo>
                    <a:pt x="17" y="0"/>
                  </a:lnTo>
                  <a:lnTo>
                    <a:pt x="0" y="0"/>
                  </a:lnTo>
                  <a:lnTo>
                    <a:pt x="0" y="16"/>
                  </a:lnTo>
                  <a:lnTo>
                    <a:pt x="0" y="12"/>
                  </a:lnTo>
                </a:path>
              </a:pathLst>
            </a:custGeom>
            <a:noFill/>
            <a:ln w="12700" cap="rnd" cmpd="sng">
              <a:solidFill>
                <a:srgbClr val="9F9FA2"/>
              </a:solidFill>
              <a:prstDash val="solid"/>
              <a:round/>
              <a:headEnd type="none" w="sm" len="sm"/>
              <a:tailEnd type="none" w="sm" len="sm"/>
            </a:ln>
            <a:effectLst/>
          </p:spPr>
          <p:txBody>
            <a:bodyPr/>
            <a:lstStyle/>
            <a:p>
              <a:endParaRPr lang="en-US"/>
            </a:p>
          </p:txBody>
        </p:sp>
        <p:sp>
          <p:nvSpPr>
            <p:cNvPr id="103540" name="Freeform 116"/>
            <p:cNvSpPr>
              <a:spLocks/>
            </p:cNvSpPr>
            <p:nvPr/>
          </p:nvSpPr>
          <p:spPr bwMode="auto">
            <a:xfrm>
              <a:off x="3945" y="1505"/>
              <a:ext cx="17" cy="17"/>
            </a:xfrm>
            <a:custGeom>
              <a:avLst/>
              <a:gdLst/>
              <a:ahLst/>
              <a:cxnLst>
                <a:cxn ang="0">
                  <a:pos x="16" y="0"/>
                </a:cxn>
                <a:cxn ang="0">
                  <a:pos x="16" y="16"/>
                </a:cxn>
                <a:cxn ang="0">
                  <a:pos x="0" y="16"/>
                </a:cxn>
                <a:cxn ang="0">
                  <a:pos x="0" y="0"/>
                </a:cxn>
                <a:cxn ang="0">
                  <a:pos x="16" y="0"/>
                </a:cxn>
              </a:cxnLst>
              <a:rect l="0" t="0" r="r" b="b"/>
              <a:pathLst>
                <a:path w="17" h="17">
                  <a:moveTo>
                    <a:pt x="16" y="0"/>
                  </a:moveTo>
                  <a:lnTo>
                    <a:pt x="16" y="16"/>
                  </a:lnTo>
                  <a:lnTo>
                    <a:pt x="0" y="16"/>
                  </a:lnTo>
                  <a:lnTo>
                    <a:pt x="0" y="0"/>
                  </a:lnTo>
                  <a:lnTo>
                    <a:pt x="16" y="0"/>
                  </a:lnTo>
                </a:path>
              </a:pathLst>
            </a:custGeom>
            <a:solidFill>
              <a:srgbClr val="999999"/>
            </a:solidFill>
            <a:ln w="12700" cap="rnd" cmpd="sng">
              <a:solidFill>
                <a:srgbClr val="000000"/>
              </a:solidFill>
              <a:prstDash val="solid"/>
              <a:round/>
              <a:headEnd/>
              <a:tailEnd/>
            </a:ln>
            <a:effectLst/>
          </p:spPr>
          <p:txBody>
            <a:bodyPr/>
            <a:lstStyle/>
            <a:p>
              <a:endParaRPr lang="en-US"/>
            </a:p>
          </p:txBody>
        </p:sp>
        <p:sp>
          <p:nvSpPr>
            <p:cNvPr id="103541" name="Freeform 117"/>
            <p:cNvSpPr>
              <a:spLocks/>
            </p:cNvSpPr>
            <p:nvPr/>
          </p:nvSpPr>
          <p:spPr bwMode="auto">
            <a:xfrm>
              <a:off x="3945" y="1505"/>
              <a:ext cx="17" cy="17"/>
            </a:xfrm>
            <a:custGeom>
              <a:avLst/>
              <a:gdLst/>
              <a:ahLst/>
              <a:cxnLst>
                <a:cxn ang="0">
                  <a:pos x="0" y="0"/>
                </a:cxn>
                <a:cxn ang="0">
                  <a:pos x="16" y="0"/>
                </a:cxn>
                <a:cxn ang="0">
                  <a:pos x="16" y="16"/>
                </a:cxn>
                <a:cxn ang="0">
                  <a:pos x="0" y="16"/>
                </a:cxn>
                <a:cxn ang="0">
                  <a:pos x="0" y="0"/>
                </a:cxn>
              </a:cxnLst>
              <a:rect l="0" t="0" r="r" b="b"/>
              <a:pathLst>
                <a:path w="17" h="17">
                  <a:moveTo>
                    <a:pt x="0" y="0"/>
                  </a:moveTo>
                  <a:lnTo>
                    <a:pt x="16" y="0"/>
                  </a:lnTo>
                  <a:lnTo>
                    <a:pt x="16" y="16"/>
                  </a:lnTo>
                  <a:lnTo>
                    <a:pt x="0" y="16"/>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42" name="Freeform 118"/>
            <p:cNvSpPr>
              <a:spLocks/>
            </p:cNvSpPr>
            <p:nvPr/>
          </p:nvSpPr>
          <p:spPr bwMode="auto">
            <a:xfrm>
              <a:off x="3930" y="1497"/>
              <a:ext cx="44" cy="17"/>
            </a:xfrm>
            <a:custGeom>
              <a:avLst/>
              <a:gdLst/>
              <a:ahLst/>
              <a:cxnLst>
                <a:cxn ang="0">
                  <a:pos x="14" y="16"/>
                </a:cxn>
                <a:cxn ang="0">
                  <a:pos x="0" y="16"/>
                </a:cxn>
                <a:cxn ang="0">
                  <a:pos x="0" y="8"/>
                </a:cxn>
                <a:cxn ang="0">
                  <a:pos x="14" y="8"/>
                </a:cxn>
                <a:cxn ang="0">
                  <a:pos x="14" y="0"/>
                </a:cxn>
                <a:cxn ang="0">
                  <a:pos x="28" y="0"/>
                </a:cxn>
                <a:cxn ang="0">
                  <a:pos x="28" y="8"/>
                </a:cxn>
                <a:cxn ang="0">
                  <a:pos x="43" y="8"/>
                </a:cxn>
                <a:cxn ang="0">
                  <a:pos x="43" y="16"/>
                </a:cxn>
                <a:cxn ang="0">
                  <a:pos x="28" y="16"/>
                </a:cxn>
                <a:cxn ang="0">
                  <a:pos x="14" y="16"/>
                </a:cxn>
              </a:cxnLst>
              <a:rect l="0" t="0" r="r" b="b"/>
              <a:pathLst>
                <a:path w="44" h="17">
                  <a:moveTo>
                    <a:pt x="14" y="16"/>
                  </a:moveTo>
                  <a:lnTo>
                    <a:pt x="0" y="16"/>
                  </a:lnTo>
                  <a:lnTo>
                    <a:pt x="0" y="8"/>
                  </a:lnTo>
                  <a:lnTo>
                    <a:pt x="14" y="8"/>
                  </a:lnTo>
                  <a:lnTo>
                    <a:pt x="14" y="0"/>
                  </a:lnTo>
                  <a:lnTo>
                    <a:pt x="28" y="0"/>
                  </a:lnTo>
                  <a:lnTo>
                    <a:pt x="28" y="8"/>
                  </a:lnTo>
                  <a:lnTo>
                    <a:pt x="43" y="8"/>
                  </a:lnTo>
                  <a:lnTo>
                    <a:pt x="43" y="16"/>
                  </a:lnTo>
                  <a:lnTo>
                    <a:pt x="28" y="16"/>
                  </a:lnTo>
                  <a:lnTo>
                    <a:pt x="14" y="16"/>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43" name="Freeform 119"/>
            <p:cNvSpPr>
              <a:spLocks/>
            </p:cNvSpPr>
            <p:nvPr/>
          </p:nvSpPr>
          <p:spPr bwMode="auto">
            <a:xfrm>
              <a:off x="3945" y="1497"/>
              <a:ext cx="17" cy="17"/>
            </a:xfrm>
            <a:custGeom>
              <a:avLst/>
              <a:gdLst/>
              <a:ahLst/>
              <a:cxnLst>
                <a:cxn ang="0">
                  <a:pos x="0" y="0"/>
                </a:cxn>
                <a:cxn ang="0">
                  <a:pos x="16" y="0"/>
                </a:cxn>
                <a:cxn ang="0">
                  <a:pos x="16" y="16"/>
                </a:cxn>
                <a:cxn ang="0">
                  <a:pos x="0" y="16"/>
                </a:cxn>
                <a:cxn ang="0">
                  <a:pos x="0" y="0"/>
                </a:cxn>
              </a:cxnLst>
              <a:rect l="0" t="0" r="r" b="b"/>
              <a:pathLst>
                <a:path w="17" h="17">
                  <a:moveTo>
                    <a:pt x="0" y="0"/>
                  </a:moveTo>
                  <a:lnTo>
                    <a:pt x="16" y="0"/>
                  </a:lnTo>
                  <a:lnTo>
                    <a:pt x="16" y="16"/>
                  </a:lnTo>
                  <a:lnTo>
                    <a:pt x="0" y="16"/>
                  </a:lnTo>
                  <a:lnTo>
                    <a:pt x="0" y="0"/>
                  </a:lnTo>
                </a:path>
              </a:pathLst>
            </a:custGeom>
            <a:solidFill>
              <a:srgbClr val="999999"/>
            </a:solidFill>
            <a:ln w="12700" cap="rnd" cmpd="sng">
              <a:solidFill>
                <a:srgbClr val="000000"/>
              </a:solidFill>
              <a:prstDash val="solid"/>
              <a:round/>
              <a:headEnd/>
              <a:tailEnd/>
            </a:ln>
            <a:effectLst/>
          </p:spPr>
          <p:txBody>
            <a:bodyPr/>
            <a:lstStyle/>
            <a:p>
              <a:endParaRPr lang="en-US"/>
            </a:p>
          </p:txBody>
        </p:sp>
        <p:sp>
          <p:nvSpPr>
            <p:cNvPr id="103544" name="Freeform 120"/>
            <p:cNvSpPr>
              <a:spLocks/>
            </p:cNvSpPr>
            <p:nvPr/>
          </p:nvSpPr>
          <p:spPr bwMode="auto">
            <a:xfrm>
              <a:off x="3897" y="1494"/>
              <a:ext cx="20" cy="17"/>
            </a:xfrm>
            <a:custGeom>
              <a:avLst/>
              <a:gdLst/>
              <a:ahLst/>
              <a:cxnLst>
                <a:cxn ang="0">
                  <a:pos x="5" y="16"/>
                </a:cxn>
                <a:cxn ang="0">
                  <a:pos x="3" y="15"/>
                </a:cxn>
                <a:cxn ang="0">
                  <a:pos x="2" y="15"/>
                </a:cxn>
                <a:cxn ang="0">
                  <a:pos x="1" y="14"/>
                </a:cxn>
                <a:cxn ang="0">
                  <a:pos x="1" y="12"/>
                </a:cxn>
                <a:cxn ang="0">
                  <a:pos x="0" y="12"/>
                </a:cxn>
                <a:cxn ang="0">
                  <a:pos x="0" y="10"/>
                </a:cxn>
                <a:cxn ang="0">
                  <a:pos x="0" y="8"/>
                </a:cxn>
                <a:cxn ang="0">
                  <a:pos x="0" y="6"/>
                </a:cxn>
                <a:cxn ang="0">
                  <a:pos x="0" y="4"/>
                </a:cxn>
                <a:cxn ang="0">
                  <a:pos x="0" y="3"/>
                </a:cxn>
                <a:cxn ang="0">
                  <a:pos x="1" y="2"/>
                </a:cxn>
                <a:cxn ang="0">
                  <a:pos x="2" y="1"/>
                </a:cxn>
                <a:cxn ang="0">
                  <a:pos x="3" y="0"/>
                </a:cxn>
                <a:cxn ang="0">
                  <a:pos x="4" y="0"/>
                </a:cxn>
                <a:cxn ang="0">
                  <a:pos x="5" y="0"/>
                </a:cxn>
                <a:cxn ang="0">
                  <a:pos x="12" y="0"/>
                </a:cxn>
                <a:cxn ang="0">
                  <a:pos x="13" y="0"/>
                </a:cxn>
                <a:cxn ang="0">
                  <a:pos x="15" y="0"/>
                </a:cxn>
                <a:cxn ang="0">
                  <a:pos x="16" y="1"/>
                </a:cxn>
                <a:cxn ang="0">
                  <a:pos x="17" y="3"/>
                </a:cxn>
                <a:cxn ang="0">
                  <a:pos x="17" y="3"/>
                </a:cxn>
                <a:cxn ang="0">
                  <a:pos x="18" y="5"/>
                </a:cxn>
                <a:cxn ang="0">
                  <a:pos x="18" y="7"/>
                </a:cxn>
                <a:cxn ang="0">
                  <a:pos x="18" y="8"/>
                </a:cxn>
                <a:cxn ang="0">
                  <a:pos x="18" y="10"/>
                </a:cxn>
                <a:cxn ang="0">
                  <a:pos x="17" y="12"/>
                </a:cxn>
                <a:cxn ang="0">
                  <a:pos x="16" y="13"/>
                </a:cxn>
                <a:cxn ang="0">
                  <a:pos x="15" y="15"/>
                </a:cxn>
                <a:cxn ang="0">
                  <a:pos x="13" y="15"/>
                </a:cxn>
                <a:cxn ang="0">
                  <a:pos x="13" y="16"/>
                </a:cxn>
                <a:cxn ang="0">
                  <a:pos x="12" y="16"/>
                </a:cxn>
              </a:cxnLst>
              <a:rect l="0" t="0" r="r" b="b"/>
              <a:pathLst>
                <a:path w="20" h="17">
                  <a:moveTo>
                    <a:pt x="5" y="16"/>
                  </a:moveTo>
                  <a:lnTo>
                    <a:pt x="5" y="16"/>
                  </a:lnTo>
                  <a:lnTo>
                    <a:pt x="4" y="16"/>
                  </a:lnTo>
                  <a:lnTo>
                    <a:pt x="3" y="15"/>
                  </a:lnTo>
                  <a:lnTo>
                    <a:pt x="3" y="15"/>
                  </a:lnTo>
                  <a:lnTo>
                    <a:pt x="2" y="15"/>
                  </a:lnTo>
                  <a:lnTo>
                    <a:pt x="2" y="14"/>
                  </a:lnTo>
                  <a:lnTo>
                    <a:pt x="1" y="14"/>
                  </a:lnTo>
                  <a:lnTo>
                    <a:pt x="1" y="13"/>
                  </a:lnTo>
                  <a:lnTo>
                    <a:pt x="1" y="12"/>
                  </a:lnTo>
                  <a:lnTo>
                    <a:pt x="0" y="12"/>
                  </a:lnTo>
                  <a:lnTo>
                    <a:pt x="0" y="12"/>
                  </a:lnTo>
                  <a:lnTo>
                    <a:pt x="0" y="11"/>
                  </a:lnTo>
                  <a:lnTo>
                    <a:pt x="0" y="10"/>
                  </a:lnTo>
                  <a:lnTo>
                    <a:pt x="0" y="9"/>
                  </a:lnTo>
                  <a:lnTo>
                    <a:pt x="0" y="8"/>
                  </a:lnTo>
                  <a:lnTo>
                    <a:pt x="0" y="7"/>
                  </a:lnTo>
                  <a:lnTo>
                    <a:pt x="0" y="6"/>
                  </a:lnTo>
                  <a:lnTo>
                    <a:pt x="0" y="5"/>
                  </a:lnTo>
                  <a:lnTo>
                    <a:pt x="0" y="4"/>
                  </a:lnTo>
                  <a:lnTo>
                    <a:pt x="0" y="3"/>
                  </a:lnTo>
                  <a:lnTo>
                    <a:pt x="0" y="3"/>
                  </a:lnTo>
                  <a:lnTo>
                    <a:pt x="1" y="3"/>
                  </a:lnTo>
                  <a:lnTo>
                    <a:pt x="1" y="2"/>
                  </a:lnTo>
                  <a:lnTo>
                    <a:pt x="1" y="1"/>
                  </a:lnTo>
                  <a:lnTo>
                    <a:pt x="2" y="1"/>
                  </a:lnTo>
                  <a:lnTo>
                    <a:pt x="2" y="0"/>
                  </a:lnTo>
                  <a:lnTo>
                    <a:pt x="3" y="0"/>
                  </a:lnTo>
                  <a:lnTo>
                    <a:pt x="3" y="0"/>
                  </a:lnTo>
                  <a:lnTo>
                    <a:pt x="4" y="0"/>
                  </a:lnTo>
                  <a:lnTo>
                    <a:pt x="4" y="0"/>
                  </a:lnTo>
                  <a:lnTo>
                    <a:pt x="5" y="0"/>
                  </a:lnTo>
                  <a:lnTo>
                    <a:pt x="5" y="0"/>
                  </a:lnTo>
                  <a:lnTo>
                    <a:pt x="12" y="0"/>
                  </a:lnTo>
                  <a:lnTo>
                    <a:pt x="12" y="0"/>
                  </a:lnTo>
                  <a:lnTo>
                    <a:pt x="13" y="0"/>
                  </a:lnTo>
                  <a:lnTo>
                    <a:pt x="13" y="0"/>
                  </a:lnTo>
                  <a:lnTo>
                    <a:pt x="15" y="0"/>
                  </a:lnTo>
                  <a:lnTo>
                    <a:pt x="15" y="0"/>
                  </a:lnTo>
                  <a:lnTo>
                    <a:pt x="16" y="1"/>
                  </a:lnTo>
                  <a:lnTo>
                    <a:pt x="16" y="2"/>
                  </a:lnTo>
                  <a:lnTo>
                    <a:pt x="17" y="3"/>
                  </a:lnTo>
                  <a:lnTo>
                    <a:pt x="17" y="3"/>
                  </a:lnTo>
                  <a:lnTo>
                    <a:pt x="17" y="3"/>
                  </a:lnTo>
                  <a:lnTo>
                    <a:pt x="18" y="4"/>
                  </a:lnTo>
                  <a:lnTo>
                    <a:pt x="18" y="5"/>
                  </a:lnTo>
                  <a:lnTo>
                    <a:pt x="18" y="6"/>
                  </a:lnTo>
                  <a:lnTo>
                    <a:pt x="18" y="7"/>
                  </a:lnTo>
                  <a:lnTo>
                    <a:pt x="19" y="8"/>
                  </a:lnTo>
                  <a:lnTo>
                    <a:pt x="18" y="8"/>
                  </a:lnTo>
                  <a:lnTo>
                    <a:pt x="18" y="9"/>
                  </a:lnTo>
                  <a:lnTo>
                    <a:pt x="18" y="10"/>
                  </a:lnTo>
                  <a:lnTo>
                    <a:pt x="18" y="11"/>
                  </a:lnTo>
                  <a:lnTo>
                    <a:pt x="17" y="12"/>
                  </a:lnTo>
                  <a:lnTo>
                    <a:pt x="17" y="12"/>
                  </a:lnTo>
                  <a:lnTo>
                    <a:pt x="16" y="13"/>
                  </a:lnTo>
                  <a:lnTo>
                    <a:pt x="16" y="14"/>
                  </a:lnTo>
                  <a:lnTo>
                    <a:pt x="15" y="15"/>
                  </a:lnTo>
                  <a:lnTo>
                    <a:pt x="15" y="15"/>
                  </a:lnTo>
                  <a:lnTo>
                    <a:pt x="13" y="15"/>
                  </a:lnTo>
                  <a:lnTo>
                    <a:pt x="13" y="16"/>
                  </a:lnTo>
                  <a:lnTo>
                    <a:pt x="13" y="16"/>
                  </a:lnTo>
                  <a:lnTo>
                    <a:pt x="12" y="16"/>
                  </a:lnTo>
                  <a:lnTo>
                    <a:pt x="12" y="16"/>
                  </a:lnTo>
                  <a:lnTo>
                    <a:pt x="5" y="16"/>
                  </a:lnTo>
                </a:path>
              </a:pathLst>
            </a:custGeom>
            <a:solidFill>
              <a:srgbClr val="666666"/>
            </a:solidFill>
            <a:ln w="12700" cap="rnd" cmpd="sng">
              <a:solidFill>
                <a:srgbClr val="666666"/>
              </a:solidFill>
              <a:prstDash val="solid"/>
              <a:round/>
              <a:headEnd/>
              <a:tailEnd/>
            </a:ln>
            <a:effectLst/>
          </p:spPr>
          <p:txBody>
            <a:bodyPr/>
            <a:lstStyle/>
            <a:p>
              <a:endParaRPr lang="en-US"/>
            </a:p>
          </p:txBody>
        </p:sp>
        <p:sp>
          <p:nvSpPr>
            <p:cNvPr id="103545" name="Freeform 121"/>
            <p:cNvSpPr>
              <a:spLocks/>
            </p:cNvSpPr>
            <p:nvPr/>
          </p:nvSpPr>
          <p:spPr bwMode="auto">
            <a:xfrm>
              <a:off x="3921" y="1489"/>
              <a:ext cx="17" cy="38"/>
            </a:xfrm>
            <a:custGeom>
              <a:avLst/>
              <a:gdLst/>
              <a:ahLst/>
              <a:cxnLst>
                <a:cxn ang="0">
                  <a:pos x="8" y="0"/>
                </a:cxn>
                <a:cxn ang="0">
                  <a:pos x="0" y="22"/>
                </a:cxn>
                <a:cxn ang="0">
                  <a:pos x="16" y="22"/>
                </a:cxn>
                <a:cxn ang="0">
                  <a:pos x="16" y="37"/>
                </a:cxn>
              </a:cxnLst>
              <a:rect l="0" t="0" r="r" b="b"/>
              <a:pathLst>
                <a:path w="17" h="38">
                  <a:moveTo>
                    <a:pt x="8" y="0"/>
                  </a:moveTo>
                  <a:lnTo>
                    <a:pt x="0" y="22"/>
                  </a:lnTo>
                  <a:lnTo>
                    <a:pt x="16" y="22"/>
                  </a:lnTo>
                  <a:lnTo>
                    <a:pt x="16" y="37"/>
                  </a:lnTo>
                </a:path>
              </a:pathLst>
            </a:custGeom>
            <a:noFill/>
            <a:ln w="12700" cap="rnd" cmpd="sng">
              <a:solidFill>
                <a:srgbClr val="9F9FA2"/>
              </a:solidFill>
              <a:prstDash val="solid"/>
              <a:round/>
              <a:headEnd type="none" w="sm" len="sm"/>
              <a:tailEnd type="none" w="sm" len="sm"/>
            </a:ln>
            <a:effectLst/>
          </p:spPr>
          <p:txBody>
            <a:bodyPr/>
            <a:lstStyle/>
            <a:p>
              <a:endParaRPr lang="en-US"/>
            </a:p>
          </p:txBody>
        </p:sp>
        <p:sp>
          <p:nvSpPr>
            <p:cNvPr id="103546" name="Freeform 122"/>
            <p:cNvSpPr>
              <a:spLocks/>
            </p:cNvSpPr>
            <p:nvPr/>
          </p:nvSpPr>
          <p:spPr bwMode="auto">
            <a:xfrm>
              <a:off x="3979" y="1489"/>
              <a:ext cx="17" cy="72"/>
            </a:xfrm>
            <a:custGeom>
              <a:avLst/>
              <a:gdLst/>
              <a:ahLst/>
              <a:cxnLst>
                <a:cxn ang="0">
                  <a:pos x="0" y="0"/>
                </a:cxn>
                <a:cxn ang="0">
                  <a:pos x="16" y="22"/>
                </a:cxn>
                <a:cxn ang="0">
                  <a:pos x="0" y="22"/>
                </a:cxn>
                <a:cxn ang="0">
                  <a:pos x="0" y="71"/>
                </a:cxn>
              </a:cxnLst>
              <a:rect l="0" t="0" r="r" b="b"/>
              <a:pathLst>
                <a:path w="17" h="72">
                  <a:moveTo>
                    <a:pt x="0" y="0"/>
                  </a:moveTo>
                  <a:lnTo>
                    <a:pt x="16" y="22"/>
                  </a:lnTo>
                  <a:lnTo>
                    <a:pt x="0" y="22"/>
                  </a:lnTo>
                  <a:lnTo>
                    <a:pt x="0" y="71"/>
                  </a:lnTo>
                </a:path>
              </a:pathLst>
            </a:custGeom>
            <a:noFill/>
            <a:ln w="12700" cap="rnd" cmpd="sng">
              <a:solidFill>
                <a:srgbClr val="9F9FA2"/>
              </a:solidFill>
              <a:prstDash val="solid"/>
              <a:round/>
              <a:headEnd type="none" w="sm" len="sm"/>
              <a:tailEnd type="none" w="sm" len="sm"/>
            </a:ln>
            <a:effectLst/>
          </p:spPr>
          <p:txBody>
            <a:bodyPr/>
            <a:lstStyle/>
            <a:p>
              <a:endParaRPr lang="en-US"/>
            </a:p>
          </p:txBody>
        </p:sp>
        <p:sp>
          <p:nvSpPr>
            <p:cNvPr id="103547" name="Freeform 123"/>
            <p:cNvSpPr>
              <a:spLocks/>
            </p:cNvSpPr>
            <p:nvPr/>
          </p:nvSpPr>
          <p:spPr bwMode="auto">
            <a:xfrm>
              <a:off x="3855" y="1532"/>
              <a:ext cx="250" cy="41"/>
            </a:xfrm>
            <a:custGeom>
              <a:avLst/>
              <a:gdLst/>
              <a:ahLst/>
              <a:cxnLst>
                <a:cxn ang="0">
                  <a:pos x="0" y="40"/>
                </a:cxn>
                <a:cxn ang="0">
                  <a:pos x="249" y="40"/>
                </a:cxn>
                <a:cxn ang="0">
                  <a:pos x="240" y="0"/>
                </a:cxn>
                <a:cxn ang="0">
                  <a:pos x="10" y="0"/>
                </a:cxn>
                <a:cxn ang="0">
                  <a:pos x="0" y="40"/>
                </a:cxn>
              </a:cxnLst>
              <a:rect l="0" t="0" r="r" b="b"/>
              <a:pathLst>
                <a:path w="250" h="41">
                  <a:moveTo>
                    <a:pt x="0" y="40"/>
                  </a:moveTo>
                  <a:lnTo>
                    <a:pt x="249" y="40"/>
                  </a:lnTo>
                  <a:lnTo>
                    <a:pt x="240" y="0"/>
                  </a:lnTo>
                  <a:lnTo>
                    <a:pt x="10" y="0"/>
                  </a:lnTo>
                  <a:lnTo>
                    <a:pt x="0" y="40"/>
                  </a:lnTo>
                </a:path>
              </a:pathLst>
            </a:custGeom>
            <a:solidFill>
              <a:srgbClr val="EFEFD1"/>
            </a:solidFill>
            <a:ln w="12700" cap="rnd" cmpd="sng">
              <a:solidFill>
                <a:srgbClr val="000000"/>
              </a:solidFill>
              <a:prstDash val="solid"/>
              <a:round/>
              <a:headEnd/>
              <a:tailEnd/>
            </a:ln>
            <a:effectLst/>
          </p:spPr>
          <p:txBody>
            <a:bodyPr/>
            <a:lstStyle/>
            <a:p>
              <a:endParaRPr lang="en-US"/>
            </a:p>
          </p:txBody>
        </p:sp>
        <p:sp>
          <p:nvSpPr>
            <p:cNvPr id="103548" name="Freeform 124"/>
            <p:cNvSpPr>
              <a:spLocks/>
            </p:cNvSpPr>
            <p:nvPr/>
          </p:nvSpPr>
          <p:spPr bwMode="auto">
            <a:xfrm>
              <a:off x="3855" y="1572"/>
              <a:ext cx="251" cy="17"/>
            </a:xfrm>
            <a:custGeom>
              <a:avLst/>
              <a:gdLst/>
              <a:ahLst/>
              <a:cxnLst>
                <a:cxn ang="0">
                  <a:pos x="0" y="16"/>
                </a:cxn>
                <a:cxn ang="0">
                  <a:pos x="0" y="0"/>
                </a:cxn>
                <a:cxn ang="0">
                  <a:pos x="249" y="0"/>
                </a:cxn>
                <a:cxn ang="0">
                  <a:pos x="250" y="16"/>
                </a:cxn>
                <a:cxn ang="0">
                  <a:pos x="0" y="16"/>
                </a:cxn>
              </a:cxnLst>
              <a:rect l="0" t="0" r="r" b="b"/>
              <a:pathLst>
                <a:path w="251" h="17">
                  <a:moveTo>
                    <a:pt x="0" y="16"/>
                  </a:moveTo>
                  <a:lnTo>
                    <a:pt x="0" y="0"/>
                  </a:lnTo>
                  <a:lnTo>
                    <a:pt x="249" y="0"/>
                  </a:lnTo>
                  <a:lnTo>
                    <a:pt x="250" y="16"/>
                  </a:lnTo>
                  <a:lnTo>
                    <a:pt x="0" y="16"/>
                  </a:lnTo>
                </a:path>
              </a:pathLst>
            </a:custGeom>
            <a:solidFill>
              <a:srgbClr val="CCCC60"/>
            </a:solidFill>
            <a:ln w="12700" cap="rnd" cmpd="sng">
              <a:solidFill>
                <a:srgbClr val="000000"/>
              </a:solidFill>
              <a:prstDash val="solid"/>
              <a:round/>
              <a:headEnd/>
              <a:tailEnd/>
            </a:ln>
            <a:effectLst/>
          </p:spPr>
          <p:txBody>
            <a:bodyPr/>
            <a:lstStyle/>
            <a:p>
              <a:endParaRPr lang="en-US"/>
            </a:p>
          </p:txBody>
        </p:sp>
        <p:sp>
          <p:nvSpPr>
            <p:cNvPr id="103549" name="Freeform 125"/>
            <p:cNvSpPr>
              <a:spLocks/>
            </p:cNvSpPr>
            <p:nvPr/>
          </p:nvSpPr>
          <p:spPr bwMode="auto">
            <a:xfrm>
              <a:off x="3872" y="1538"/>
              <a:ext cx="223" cy="28"/>
            </a:xfrm>
            <a:custGeom>
              <a:avLst/>
              <a:gdLst/>
              <a:ahLst/>
              <a:cxnLst>
                <a:cxn ang="0">
                  <a:pos x="0" y="27"/>
                </a:cxn>
                <a:cxn ang="0">
                  <a:pos x="222" y="27"/>
                </a:cxn>
                <a:cxn ang="0">
                  <a:pos x="214" y="0"/>
                </a:cxn>
                <a:cxn ang="0">
                  <a:pos x="8" y="0"/>
                </a:cxn>
                <a:cxn ang="0">
                  <a:pos x="0" y="27"/>
                </a:cxn>
              </a:cxnLst>
              <a:rect l="0" t="0" r="r" b="b"/>
              <a:pathLst>
                <a:path w="223" h="28">
                  <a:moveTo>
                    <a:pt x="0" y="27"/>
                  </a:moveTo>
                  <a:lnTo>
                    <a:pt x="222" y="27"/>
                  </a:lnTo>
                  <a:lnTo>
                    <a:pt x="214" y="0"/>
                  </a:lnTo>
                  <a:lnTo>
                    <a:pt x="8" y="0"/>
                  </a:lnTo>
                  <a:lnTo>
                    <a:pt x="0" y="27"/>
                  </a:lnTo>
                </a:path>
              </a:pathLst>
            </a:custGeom>
            <a:solidFill>
              <a:srgbClr val="999999"/>
            </a:solidFill>
            <a:ln w="12700" cap="rnd" cmpd="sng">
              <a:solidFill>
                <a:srgbClr val="9F9FA2"/>
              </a:solidFill>
              <a:prstDash val="solid"/>
              <a:round/>
              <a:headEnd/>
              <a:tailEnd/>
            </a:ln>
            <a:effectLst/>
          </p:spPr>
          <p:txBody>
            <a:bodyPr/>
            <a:lstStyle/>
            <a:p>
              <a:endParaRPr lang="en-US"/>
            </a:p>
          </p:txBody>
        </p:sp>
      </p:grpSp>
      <p:sp>
        <p:nvSpPr>
          <p:cNvPr id="103550" name="Line 126"/>
          <p:cNvSpPr>
            <a:spLocks noChangeShapeType="1"/>
          </p:cNvSpPr>
          <p:nvPr/>
        </p:nvSpPr>
        <p:spPr bwMode="auto">
          <a:xfrm flipH="1">
            <a:off x="4084639" y="2022873"/>
            <a:ext cx="1260475" cy="1190"/>
          </a:xfrm>
          <a:prstGeom prst="line">
            <a:avLst/>
          </a:prstGeom>
          <a:noFill/>
          <a:ln w="19050">
            <a:solidFill>
              <a:srgbClr val="000000"/>
            </a:solidFill>
            <a:round/>
            <a:headEnd/>
            <a:tailEnd/>
          </a:ln>
          <a:effectLst/>
        </p:spPr>
        <p:txBody>
          <a:bodyPr/>
          <a:lstStyle/>
          <a:p>
            <a:endParaRPr lang="en-US"/>
          </a:p>
        </p:txBody>
      </p:sp>
      <p:sp>
        <p:nvSpPr>
          <p:cNvPr id="103551" name="Line 127"/>
          <p:cNvSpPr>
            <a:spLocks noChangeShapeType="1"/>
          </p:cNvSpPr>
          <p:nvPr/>
        </p:nvSpPr>
        <p:spPr bwMode="auto">
          <a:xfrm>
            <a:off x="3962400" y="2175273"/>
            <a:ext cx="109538" cy="421481"/>
          </a:xfrm>
          <a:prstGeom prst="line">
            <a:avLst/>
          </a:prstGeom>
          <a:noFill/>
          <a:ln w="19050">
            <a:solidFill>
              <a:srgbClr val="000000"/>
            </a:solidFill>
            <a:round/>
            <a:headEnd/>
            <a:tailEnd/>
          </a:ln>
          <a:effectLst/>
        </p:spPr>
        <p:txBody>
          <a:bodyPr/>
          <a:lstStyle/>
          <a:p>
            <a:endParaRPr lang="en-US"/>
          </a:p>
        </p:txBody>
      </p:sp>
      <p:sp>
        <p:nvSpPr>
          <p:cNvPr id="103552" name="Line 128"/>
          <p:cNvSpPr>
            <a:spLocks noChangeShapeType="1"/>
          </p:cNvSpPr>
          <p:nvPr/>
        </p:nvSpPr>
        <p:spPr bwMode="auto">
          <a:xfrm flipH="1">
            <a:off x="4308475" y="2127648"/>
            <a:ext cx="1081088" cy="539353"/>
          </a:xfrm>
          <a:prstGeom prst="line">
            <a:avLst/>
          </a:prstGeom>
          <a:noFill/>
          <a:ln w="19050">
            <a:solidFill>
              <a:srgbClr val="000000"/>
            </a:solidFill>
            <a:round/>
            <a:headEnd/>
            <a:tailEnd/>
          </a:ln>
          <a:effectLst/>
        </p:spPr>
        <p:txBody>
          <a:bodyPr/>
          <a:lstStyle/>
          <a:p>
            <a:endParaRPr lang="en-US"/>
          </a:p>
        </p:txBody>
      </p:sp>
      <p:sp>
        <p:nvSpPr>
          <p:cNvPr id="103553" name="Rectangle 129"/>
          <p:cNvSpPr>
            <a:spLocks noChangeArrowheads="1"/>
          </p:cNvSpPr>
          <p:nvPr/>
        </p:nvSpPr>
        <p:spPr bwMode="auto">
          <a:xfrm flipH="1">
            <a:off x="3702050" y="1953816"/>
            <a:ext cx="346350" cy="303536"/>
          </a:xfrm>
          <a:prstGeom prst="rect">
            <a:avLst/>
          </a:prstGeom>
          <a:solidFill>
            <a:schemeClr val="bg1"/>
          </a:solidFill>
          <a:ln w="15875">
            <a:solidFill>
              <a:schemeClr val="tx1"/>
            </a:solidFill>
            <a:miter lim="800000"/>
            <a:headEnd/>
            <a:tailEnd/>
          </a:ln>
        </p:spPr>
        <p:txBody>
          <a:bodyPr wrap="none" lIns="108000" tIns="36000" rIns="108000" bIns="36000">
            <a:spAutoFit/>
          </a:bodyPr>
          <a:lstStyle/>
          <a:p>
            <a:pPr eaLnBrk="0" hangingPunct="0"/>
            <a:r>
              <a:rPr lang="en-US" sz="1500" b="1">
                <a:solidFill>
                  <a:srgbClr val="000000"/>
                </a:solidFill>
              </a:rPr>
              <a:t>X</a:t>
            </a:r>
            <a:endParaRPr lang="en-US" sz="1800" b="1"/>
          </a:p>
        </p:txBody>
      </p:sp>
      <p:sp>
        <p:nvSpPr>
          <p:cNvPr id="103554" name="Rectangle 130"/>
          <p:cNvSpPr>
            <a:spLocks noChangeArrowheads="1"/>
          </p:cNvSpPr>
          <p:nvPr/>
        </p:nvSpPr>
        <p:spPr bwMode="auto">
          <a:xfrm flipH="1">
            <a:off x="3951289" y="2575322"/>
            <a:ext cx="346350" cy="303536"/>
          </a:xfrm>
          <a:prstGeom prst="rect">
            <a:avLst/>
          </a:prstGeom>
          <a:solidFill>
            <a:schemeClr val="bg1"/>
          </a:solidFill>
          <a:ln w="15875">
            <a:solidFill>
              <a:schemeClr val="tx1"/>
            </a:solidFill>
            <a:miter lim="800000"/>
            <a:headEnd/>
            <a:tailEnd/>
          </a:ln>
        </p:spPr>
        <p:txBody>
          <a:bodyPr wrap="none" lIns="108000" tIns="36000" rIns="108000" bIns="36000">
            <a:spAutoFit/>
          </a:bodyPr>
          <a:lstStyle/>
          <a:p>
            <a:pPr eaLnBrk="0" hangingPunct="0"/>
            <a:r>
              <a:rPr lang="en-US" sz="1500" b="1">
                <a:solidFill>
                  <a:srgbClr val="000000"/>
                </a:solidFill>
              </a:rPr>
              <a:t>X</a:t>
            </a:r>
            <a:endParaRPr lang="en-US" sz="1800" b="1"/>
          </a:p>
        </p:txBody>
      </p:sp>
      <p:sp>
        <p:nvSpPr>
          <p:cNvPr id="103555" name="Rectangle 131"/>
          <p:cNvSpPr>
            <a:spLocks noChangeArrowheads="1"/>
          </p:cNvSpPr>
          <p:nvPr/>
        </p:nvSpPr>
        <p:spPr bwMode="auto">
          <a:xfrm flipH="1">
            <a:off x="5332414" y="1920478"/>
            <a:ext cx="346350" cy="303536"/>
          </a:xfrm>
          <a:prstGeom prst="rect">
            <a:avLst/>
          </a:prstGeom>
          <a:solidFill>
            <a:schemeClr val="bg1"/>
          </a:solidFill>
          <a:ln w="15875">
            <a:solidFill>
              <a:schemeClr val="tx1"/>
            </a:solidFill>
            <a:miter lim="800000"/>
            <a:headEnd/>
            <a:tailEnd/>
          </a:ln>
        </p:spPr>
        <p:txBody>
          <a:bodyPr wrap="none" lIns="108000" tIns="36000" rIns="108000" bIns="36000">
            <a:spAutoFit/>
          </a:bodyPr>
          <a:lstStyle/>
          <a:p>
            <a:pPr eaLnBrk="0" hangingPunct="0"/>
            <a:r>
              <a:rPr lang="en-US" sz="1500" b="1">
                <a:solidFill>
                  <a:srgbClr val="000000"/>
                </a:solidFill>
              </a:rPr>
              <a:t>X</a:t>
            </a:r>
            <a:endParaRPr lang="en-US" sz="1800" b="1"/>
          </a:p>
        </p:txBody>
      </p:sp>
      <p:sp>
        <p:nvSpPr>
          <p:cNvPr id="103556" name="Line 132"/>
          <p:cNvSpPr>
            <a:spLocks noChangeShapeType="1"/>
          </p:cNvSpPr>
          <p:nvPr/>
        </p:nvSpPr>
        <p:spPr bwMode="auto">
          <a:xfrm>
            <a:off x="4803776" y="2339578"/>
            <a:ext cx="193675" cy="90488"/>
          </a:xfrm>
          <a:prstGeom prst="line">
            <a:avLst/>
          </a:prstGeom>
          <a:noFill/>
          <a:ln w="19050">
            <a:solidFill>
              <a:srgbClr val="000000"/>
            </a:solidFill>
            <a:round/>
            <a:headEnd/>
            <a:tailEnd/>
          </a:ln>
          <a:effectLst/>
        </p:spPr>
        <p:txBody>
          <a:bodyPr/>
          <a:lstStyle/>
          <a:p>
            <a:endParaRPr lang="en-US"/>
          </a:p>
        </p:txBody>
      </p:sp>
      <p:sp>
        <p:nvSpPr>
          <p:cNvPr id="103557" name="Line 133"/>
          <p:cNvSpPr>
            <a:spLocks noChangeShapeType="1"/>
          </p:cNvSpPr>
          <p:nvPr/>
        </p:nvSpPr>
        <p:spPr bwMode="auto">
          <a:xfrm rot="2118419" flipV="1">
            <a:off x="7551738" y="3945731"/>
            <a:ext cx="889000" cy="463154"/>
          </a:xfrm>
          <a:prstGeom prst="line">
            <a:avLst/>
          </a:prstGeom>
          <a:noFill/>
          <a:ln w="19050">
            <a:solidFill>
              <a:srgbClr val="000000"/>
            </a:solidFill>
            <a:round/>
            <a:headEnd/>
            <a:tailEnd/>
          </a:ln>
          <a:effectLst/>
        </p:spPr>
        <p:txBody>
          <a:bodyPr/>
          <a:lstStyle/>
          <a:p>
            <a:endParaRPr lang="en-US"/>
          </a:p>
        </p:txBody>
      </p:sp>
      <p:sp>
        <p:nvSpPr>
          <p:cNvPr id="103558" name="Line 134"/>
          <p:cNvSpPr>
            <a:spLocks noChangeShapeType="1"/>
          </p:cNvSpPr>
          <p:nvPr/>
        </p:nvSpPr>
        <p:spPr bwMode="auto">
          <a:xfrm>
            <a:off x="5465764" y="2188369"/>
            <a:ext cx="346075" cy="1237060"/>
          </a:xfrm>
          <a:prstGeom prst="line">
            <a:avLst/>
          </a:prstGeom>
          <a:noFill/>
          <a:ln w="19050">
            <a:solidFill>
              <a:srgbClr val="000000"/>
            </a:solidFill>
            <a:round/>
            <a:headEnd/>
            <a:tailEnd/>
          </a:ln>
          <a:effectLst/>
        </p:spPr>
        <p:txBody>
          <a:bodyPr/>
          <a:lstStyle/>
          <a:p>
            <a:endParaRPr lang="en-US"/>
          </a:p>
        </p:txBody>
      </p:sp>
      <p:sp>
        <p:nvSpPr>
          <p:cNvPr id="103559" name="Line 135"/>
          <p:cNvSpPr>
            <a:spLocks noChangeShapeType="1"/>
          </p:cNvSpPr>
          <p:nvPr/>
        </p:nvSpPr>
        <p:spPr bwMode="auto">
          <a:xfrm flipH="1">
            <a:off x="5605463" y="3011091"/>
            <a:ext cx="182562" cy="54769"/>
          </a:xfrm>
          <a:prstGeom prst="line">
            <a:avLst/>
          </a:prstGeom>
          <a:noFill/>
          <a:ln w="19050">
            <a:solidFill>
              <a:srgbClr val="000000"/>
            </a:solidFill>
            <a:round/>
            <a:headEnd/>
            <a:tailEnd/>
          </a:ln>
          <a:effectLst/>
        </p:spPr>
        <p:txBody>
          <a:bodyPr/>
          <a:lstStyle/>
          <a:p>
            <a:endParaRPr lang="en-US"/>
          </a:p>
        </p:txBody>
      </p:sp>
      <p:sp>
        <p:nvSpPr>
          <p:cNvPr id="103560" name="Line 136"/>
          <p:cNvSpPr>
            <a:spLocks noChangeShapeType="1"/>
          </p:cNvSpPr>
          <p:nvPr/>
        </p:nvSpPr>
        <p:spPr bwMode="auto">
          <a:xfrm flipV="1">
            <a:off x="2581275" y="2705100"/>
            <a:ext cx="1417638" cy="550069"/>
          </a:xfrm>
          <a:prstGeom prst="line">
            <a:avLst/>
          </a:prstGeom>
          <a:noFill/>
          <a:ln w="19050">
            <a:solidFill>
              <a:srgbClr val="000000"/>
            </a:solidFill>
            <a:round/>
            <a:headEnd/>
            <a:tailEnd/>
          </a:ln>
        </p:spPr>
        <p:txBody>
          <a:bodyPr/>
          <a:lstStyle/>
          <a:p>
            <a:endParaRPr lang="en-US"/>
          </a:p>
        </p:txBody>
      </p:sp>
      <p:grpSp>
        <p:nvGrpSpPr>
          <p:cNvPr id="4" name="Group 137"/>
          <p:cNvGrpSpPr>
            <a:grpSpLocks/>
          </p:cNvGrpSpPr>
          <p:nvPr/>
        </p:nvGrpSpPr>
        <p:grpSpPr bwMode="auto">
          <a:xfrm>
            <a:off x="2284414" y="3165873"/>
            <a:ext cx="344487" cy="226219"/>
            <a:chOff x="3840" y="1279"/>
            <a:chExt cx="266" cy="310"/>
          </a:xfrm>
        </p:grpSpPr>
        <p:sp>
          <p:nvSpPr>
            <p:cNvPr id="103562" name="Freeform 138"/>
            <p:cNvSpPr>
              <a:spLocks/>
            </p:cNvSpPr>
            <p:nvPr/>
          </p:nvSpPr>
          <p:spPr bwMode="auto">
            <a:xfrm>
              <a:off x="3848" y="1548"/>
              <a:ext cx="206" cy="20"/>
            </a:xfrm>
            <a:custGeom>
              <a:avLst/>
              <a:gdLst/>
              <a:ahLst/>
              <a:cxnLst>
                <a:cxn ang="0">
                  <a:pos x="0" y="19"/>
                </a:cxn>
                <a:cxn ang="0">
                  <a:pos x="0" y="0"/>
                </a:cxn>
                <a:cxn ang="0">
                  <a:pos x="205" y="0"/>
                </a:cxn>
                <a:cxn ang="0">
                  <a:pos x="205" y="19"/>
                </a:cxn>
                <a:cxn ang="0">
                  <a:pos x="0" y="19"/>
                </a:cxn>
              </a:cxnLst>
              <a:rect l="0" t="0" r="r" b="b"/>
              <a:pathLst>
                <a:path w="206" h="20">
                  <a:moveTo>
                    <a:pt x="0" y="19"/>
                  </a:moveTo>
                  <a:lnTo>
                    <a:pt x="0" y="0"/>
                  </a:lnTo>
                  <a:lnTo>
                    <a:pt x="205" y="0"/>
                  </a:lnTo>
                  <a:lnTo>
                    <a:pt x="205" y="19"/>
                  </a:lnTo>
                  <a:lnTo>
                    <a:pt x="0" y="19"/>
                  </a:lnTo>
                </a:path>
              </a:pathLst>
            </a:custGeom>
            <a:solidFill>
              <a:srgbClr val="666666"/>
            </a:solidFill>
            <a:ln w="12700" cap="rnd" cmpd="sng">
              <a:solidFill>
                <a:srgbClr val="000000"/>
              </a:solidFill>
              <a:prstDash val="solid"/>
              <a:round/>
              <a:headEnd/>
              <a:tailEnd/>
            </a:ln>
            <a:effectLst/>
          </p:spPr>
          <p:txBody>
            <a:bodyPr/>
            <a:lstStyle/>
            <a:p>
              <a:endParaRPr lang="en-US"/>
            </a:p>
          </p:txBody>
        </p:sp>
        <p:sp>
          <p:nvSpPr>
            <p:cNvPr id="103563" name="Freeform 139"/>
            <p:cNvSpPr>
              <a:spLocks/>
            </p:cNvSpPr>
            <p:nvPr/>
          </p:nvSpPr>
          <p:spPr bwMode="auto">
            <a:xfrm>
              <a:off x="3840" y="1453"/>
              <a:ext cx="220" cy="34"/>
            </a:xfrm>
            <a:custGeom>
              <a:avLst/>
              <a:gdLst/>
              <a:ahLst/>
              <a:cxnLst>
                <a:cxn ang="0">
                  <a:pos x="189" y="0"/>
                </a:cxn>
                <a:cxn ang="0">
                  <a:pos x="219" y="33"/>
                </a:cxn>
                <a:cxn ang="0">
                  <a:pos x="0" y="33"/>
                </a:cxn>
                <a:cxn ang="0">
                  <a:pos x="29" y="0"/>
                </a:cxn>
                <a:cxn ang="0">
                  <a:pos x="189" y="0"/>
                </a:cxn>
              </a:cxnLst>
              <a:rect l="0" t="0" r="r" b="b"/>
              <a:pathLst>
                <a:path w="220" h="34">
                  <a:moveTo>
                    <a:pt x="189" y="0"/>
                  </a:moveTo>
                  <a:lnTo>
                    <a:pt x="219" y="33"/>
                  </a:lnTo>
                  <a:lnTo>
                    <a:pt x="0" y="33"/>
                  </a:lnTo>
                  <a:lnTo>
                    <a:pt x="29" y="0"/>
                  </a:lnTo>
                  <a:lnTo>
                    <a:pt x="189" y="0"/>
                  </a:lnTo>
                </a:path>
              </a:pathLst>
            </a:custGeom>
            <a:solidFill>
              <a:srgbClr val="EFEFD1"/>
            </a:solidFill>
            <a:ln w="12700" cap="rnd" cmpd="sng">
              <a:solidFill>
                <a:srgbClr val="000000"/>
              </a:solidFill>
              <a:prstDash val="solid"/>
              <a:round/>
              <a:headEnd/>
              <a:tailEnd/>
            </a:ln>
            <a:effectLst/>
          </p:spPr>
          <p:txBody>
            <a:bodyPr/>
            <a:lstStyle/>
            <a:p>
              <a:endParaRPr lang="en-US"/>
            </a:p>
          </p:txBody>
        </p:sp>
        <p:sp>
          <p:nvSpPr>
            <p:cNvPr id="103564" name="Freeform 140"/>
            <p:cNvSpPr>
              <a:spLocks/>
            </p:cNvSpPr>
            <p:nvPr/>
          </p:nvSpPr>
          <p:spPr bwMode="auto">
            <a:xfrm>
              <a:off x="3897" y="1449"/>
              <a:ext cx="104" cy="24"/>
            </a:xfrm>
            <a:custGeom>
              <a:avLst/>
              <a:gdLst/>
              <a:ahLst/>
              <a:cxnLst>
                <a:cxn ang="0">
                  <a:pos x="102" y="10"/>
                </a:cxn>
                <a:cxn ang="0">
                  <a:pos x="101" y="8"/>
                </a:cxn>
                <a:cxn ang="0">
                  <a:pos x="97" y="6"/>
                </a:cxn>
                <a:cxn ang="0">
                  <a:pos x="93" y="4"/>
                </a:cxn>
                <a:cxn ang="0">
                  <a:pos x="87" y="3"/>
                </a:cxn>
                <a:cxn ang="0">
                  <a:pos x="80" y="2"/>
                </a:cxn>
                <a:cxn ang="0">
                  <a:pos x="72" y="1"/>
                </a:cxn>
                <a:cxn ang="0">
                  <a:pos x="64" y="0"/>
                </a:cxn>
                <a:cxn ang="0">
                  <a:pos x="55" y="0"/>
                </a:cxn>
                <a:cxn ang="0">
                  <a:pos x="46" y="0"/>
                </a:cxn>
                <a:cxn ang="0">
                  <a:pos x="37" y="0"/>
                </a:cxn>
                <a:cxn ang="0">
                  <a:pos x="29" y="1"/>
                </a:cxn>
                <a:cxn ang="0">
                  <a:pos x="21" y="2"/>
                </a:cxn>
                <a:cxn ang="0">
                  <a:pos x="14" y="3"/>
                </a:cxn>
                <a:cxn ang="0">
                  <a:pos x="8" y="4"/>
                </a:cxn>
                <a:cxn ang="0">
                  <a:pos x="4" y="6"/>
                </a:cxn>
                <a:cxn ang="0">
                  <a:pos x="1" y="8"/>
                </a:cxn>
                <a:cxn ang="0">
                  <a:pos x="0" y="10"/>
                </a:cxn>
                <a:cxn ang="0">
                  <a:pos x="0" y="12"/>
                </a:cxn>
                <a:cxn ang="0">
                  <a:pos x="1" y="14"/>
                </a:cxn>
                <a:cxn ang="0">
                  <a:pos x="4" y="16"/>
                </a:cxn>
                <a:cxn ang="0">
                  <a:pos x="8" y="17"/>
                </a:cxn>
                <a:cxn ang="0">
                  <a:pos x="14" y="19"/>
                </a:cxn>
                <a:cxn ang="0">
                  <a:pos x="21" y="20"/>
                </a:cxn>
                <a:cxn ang="0">
                  <a:pos x="29" y="21"/>
                </a:cxn>
                <a:cxn ang="0">
                  <a:pos x="37" y="22"/>
                </a:cxn>
                <a:cxn ang="0">
                  <a:pos x="46" y="23"/>
                </a:cxn>
                <a:cxn ang="0">
                  <a:pos x="55" y="23"/>
                </a:cxn>
                <a:cxn ang="0">
                  <a:pos x="64" y="22"/>
                </a:cxn>
                <a:cxn ang="0">
                  <a:pos x="72" y="21"/>
                </a:cxn>
                <a:cxn ang="0">
                  <a:pos x="80" y="20"/>
                </a:cxn>
                <a:cxn ang="0">
                  <a:pos x="87" y="19"/>
                </a:cxn>
                <a:cxn ang="0">
                  <a:pos x="93" y="17"/>
                </a:cxn>
                <a:cxn ang="0">
                  <a:pos x="97" y="16"/>
                </a:cxn>
                <a:cxn ang="0">
                  <a:pos x="101" y="14"/>
                </a:cxn>
                <a:cxn ang="0">
                  <a:pos x="102" y="12"/>
                </a:cxn>
              </a:cxnLst>
              <a:rect l="0" t="0" r="r" b="b"/>
              <a:pathLst>
                <a:path w="104" h="24">
                  <a:moveTo>
                    <a:pt x="103" y="11"/>
                  </a:moveTo>
                  <a:lnTo>
                    <a:pt x="102" y="10"/>
                  </a:lnTo>
                  <a:lnTo>
                    <a:pt x="102" y="9"/>
                  </a:lnTo>
                  <a:lnTo>
                    <a:pt x="101" y="8"/>
                  </a:lnTo>
                  <a:lnTo>
                    <a:pt x="99" y="7"/>
                  </a:lnTo>
                  <a:lnTo>
                    <a:pt x="97" y="6"/>
                  </a:lnTo>
                  <a:lnTo>
                    <a:pt x="95" y="6"/>
                  </a:lnTo>
                  <a:lnTo>
                    <a:pt x="93" y="4"/>
                  </a:lnTo>
                  <a:lnTo>
                    <a:pt x="90" y="4"/>
                  </a:lnTo>
                  <a:lnTo>
                    <a:pt x="87" y="3"/>
                  </a:lnTo>
                  <a:lnTo>
                    <a:pt x="84" y="2"/>
                  </a:lnTo>
                  <a:lnTo>
                    <a:pt x="80" y="2"/>
                  </a:lnTo>
                  <a:lnTo>
                    <a:pt x="76" y="1"/>
                  </a:lnTo>
                  <a:lnTo>
                    <a:pt x="72" y="1"/>
                  </a:lnTo>
                  <a:lnTo>
                    <a:pt x="69" y="0"/>
                  </a:lnTo>
                  <a:lnTo>
                    <a:pt x="64" y="0"/>
                  </a:lnTo>
                  <a:lnTo>
                    <a:pt x="60" y="0"/>
                  </a:lnTo>
                  <a:lnTo>
                    <a:pt x="55" y="0"/>
                  </a:lnTo>
                  <a:lnTo>
                    <a:pt x="51" y="0"/>
                  </a:lnTo>
                  <a:lnTo>
                    <a:pt x="46" y="0"/>
                  </a:lnTo>
                  <a:lnTo>
                    <a:pt x="42" y="0"/>
                  </a:lnTo>
                  <a:lnTo>
                    <a:pt x="37" y="0"/>
                  </a:lnTo>
                  <a:lnTo>
                    <a:pt x="33" y="0"/>
                  </a:lnTo>
                  <a:lnTo>
                    <a:pt x="29" y="1"/>
                  </a:lnTo>
                  <a:lnTo>
                    <a:pt x="25" y="1"/>
                  </a:lnTo>
                  <a:lnTo>
                    <a:pt x="21" y="2"/>
                  </a:lnTo>
                  <a:lnTo>
                    <a:pt x="17" y="2"/>
                  </a:lnTo>
                  <a:lnTo>
                    <a:pt x="14" y="3"/>
                  </a:lnTo>
                  <a:lnTo>
                    <a:pt x="12" y="4"/>
                  </a:lnTo>
                  <a:lnTo>
                    <a:pt x="8" y="4"/>
                  </a:lnTo>
                  <a:lnTo>
                    <a:pt x="6" y="6"/>
                  </a:lnTo>
                  <a:lnTo>
                    <a:pt x="4" y="6"/>
                  </a:lnTo>
                  <a:lnTo>
                    <a:pt x="3" y="7"/>
                  </a:lnTo>
                  <a:lnTo>
                    <a:pt x="1" y="8"/>
                  </a:lnTo>
                  <a:lnTo>
                    <a:pt x="0" y="9"/>
                  </a:lnTo>
                  <a:lnTo>
                    <a:pt x="0" y="10"/>
                  </a:lnTo>
                  <a:lnTo>
                    <a:pt x="0" y="11"/>
                  </a:lnTo>
                  <a:lnTo>
                    <a:pt x="0" y="12"/>
                  </a:lnTo>
                  <a:lnTo>
                    <a:pt x="0" y="13"/>
                  </a:lnTo>
                  <a:lnTo>
                    <a:pt x="1" y="14"/>
                  </a:lnTo>
                  <a:lnTo>
                    <a:pt x="3" y="15"/>
                  </a:lnTo>
                  <a:lnTo>
                    <a:pt x="4" y="16"/>
                  </a:lnTo>
                  <a:lnTo>
                    <a:pt x="6" y="17"/>
                  </a:lnTo>
                  <a:lnTo>
                    <a:pt x="8" y="17"/>
                  </a:lnTo>
                  <a:lnTo>
                    <a:pt x="12" y="18"/>
                  </a:lnTo>
                  <a:lnTo>
                    <a:pt x="14" y="19"/>
                  </a:lnTo>
                  <a:lnTo>
                    <a:pt x="17" y="20"/>
                  </a:lnTo>
                  <a:lnTo>
                    <a:pt x="21" y="20"/>
                  </a:lnTo>
                  <a:lnTo>
                    <a:pt x="25" y="21"/>
                  </a:lnTo>
                  <a:lnTo>
                    <a:pt x="29" y="21"/>
                  </a:lnTo>
                  <a:lnTo>
                    <a:pt x="33" y="22"/>
                  </a:lnTo>
                  <a:lnTo>
                    <a:pt x="37" y="22"/>
                  </a:lnTo>
                  <a:lnTo>
                    <a:pt x="42" y="22"/>
                  </a:lnTo>
                  <a:lnTo>
                    <a:pt x="46" y="23"/>
                  </a:lnTo>
                  <a:lnTo>
                    <a:pt x="51" y="23"/>
                  </a:lnTo>
                  <a:lnTo>
                    <a:pt x="55" y="23"/>
                  </a:lnTo>
                  <a:lnTo>
                    <a:pt x="60" y="22"/>
                  </a:lnTo>
                  <a:lnTo>
                    <a:pt x="64" y="22"/>
                  </a:lnTo>
                  <a:lnTo>
                    <a:pt x="69" y="22"/>
                  </a:lnTo>
                  <a:lnTo>
                    <a:pt x="72" y="21"/>
                  </a:lnTo>
                  <a:lnTo>
                    <a:pt x="76" y="21"/>
                  </a:lnTo>
                  <a:lnTo>
                    <a:pt x="80" y="20"/>
                  </a:lnTo>
                  <a:lnTo>
                    <a:pt x="84" y="20"/>
                  </a:lnTo>
                  <a:lnTo>
                    <a:pt x="87" y="19"/>
                  </a:lnTo>
                  <a:lnTo>
                    <a:pt x="90" y="18"/>
                  </a:lnTo>
                  <a:lnTo>
                    <a:pt x="93" y="17"/>
                  </a:lnTo>
                  <a:lnTo>
                    <a:pt x="95" y="17"/>
                  </a:lnTo>
                  <a:lnTo>
                    <a:pt x="97" y="16"/>
                  </a:lnTo>
                  <a:lnTo>
                    <a:pt x="99" y="15"/>
                  </a:lnTo>
                  <a:lnTo>
                    <a:pt x="101" y="14"/>
                  </a:lnTo>
                  <a:lnTo>
                    <a:pt x="102" y="13"/>
                  </a:lnTo>
                  <a:lnTo>
                    <a:pt x="102" y="12"/>
                  </a:lnTo>
                  <a:lnTo>
                    <a:pt x="103" y="11"/>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65" name="Freeform 141"/>
            <p:cNvSpPr>
              <a:spLocks/>
            </p:cNvSpPr>
            <p:nvPr/>
          </p:nvSpPr>
          <p:spPr bwMode="auto">
            <a:xfrm>
              <a:off x="3897" y="1461"/>
              <a:ext cx="104" cy="17"/>
            </a:xfrm>
            <a:custGeom>
              <a:avLst/>
              <a:gdLst/>
              <a:ahLst/>
              <a:cxnLst>
                <a:cxn ang="0">
                  <a:pos x="102" y="6"/>
                </a:cxn>
                <a:cxn ang="0">
                  <a:pos x="101" y="8"/>
                </a:cxn>
                <a:cxn ang="0">
                  <a:pos x="97" y="10"/>
                </a:cxn>
                <a:cxn ang="0">
                  <a:pos x="93" y="11"/>
                </a:cxn>
                <a:cxn ang="0">
                  <a:pos x="87" y="12"/>
                </a:cxn>
                <a:cxn ang="0">
                  <a:pos x="80" y="14"/>
                </a:cxn>
                <a:cxn ang="0">
                  <a:pos x="72" y="14"/>
                </a:cxn>
                <a:cxn ang="0">
                  <a:pos x="64" y="15"/>
                </a:cxn>
                <a:cxn ang="0">
                  <a:pos x="55" y="16"/>
                </a:cxn>
                <a:cxn ang="0">
                  <a:pos x="46" y="16"/>
                </a:cxn>
                <a:cxn ang="0">
                  <a:pos x="37" y="15"/>
                </a:cxn>
                <a:cxn ang="0">
                  <a:pos x="29" y="14"/>
                </a:cxn>
                <a:cxn ang="0">
                  <a:pos x="21" y="14"/>
                </a:cxn>
                <a:cxn ang="0">
                  <a:pos x="14" y="12"/>
                </a:cxn>
                <a:cxn ang="0">
                  <a:pos x="8" y="11"/>
                </a:cxn>
                <a:cxn ang="0">
                  <a:pos x="4" y="10"/>
                </a:cxn>
                <a:cxn ang="0">
                  <a:pos x="1" y="8"/>
                </a:cxn>
                <a:cxn ang="0">
                  <a:pos x="0" y="6"/>
                </a:cxn>
                <a:cxn ang="0">
                  <a:pos x="0" y="0"/>
                </a:cxn>
                <a:cxn ang="0">
                  <a:pos x="0" y="2"/>
                </a:cxn>
                <a:cxn ang="0">
                  <a:pos x="3" y="4"/>
                </a:cxn>
                <a:cxn ang="0">
                  <a:pos x="6" y="5"/>
                </a:cxn>
                <a:cxn ang="0">
                  <a:pos x="12" y="6"/>
                </a:cxn>
                <a:cxn ang="0">
                  <a:pos x="17" y="8"/>
                </a:cxn>
                <a:cxn ang="0">
                  <a:pos x="25" y="9"/>
                </a:cxn>
                <a:cxn ang="0">
                  <a:pos x="33" y="10"/>
                </a:cxn>
                <a:cxn ang="0">
                  <a:pos x="42" y="10"/>
                </a:cxn>
                <a:cxn ang="0">
                  <a:pos x="51" y="10"/>
                </a:cxn>
                <a:cxn ang="0">
                  <a:pos x="60" y="10"/>
                </a:cxn>
                <a:cxn ang="0">
                  <a:pos x="69" y="10"/>
                </a:cxn>
                <a:cxn ang="0">
                  <a:pos x="76" y="9"/>
                </a:cxn>
                <a:cxn ang="0">
                  <a:pos x="84" y="8"/>
                </a:cxn>
                <a:cxn ang="0">
                  <a:pos x="90" y="6"/>
                </a:cxn>
                <a:cxn ang="0">
                  <a:pos x="95" y="5"/>
                </a:cxn>
                <a:cxn ang="0">
                  <a:pos x="99" y="4"/>
                </a:cxn>
                <a:cxn ang="0">
                  <a:pos x="102" y="2"/>
                </a:cxn>
                <a:cxn ang="0">
                  <a:pos x="103" y="0"/>
                </a:cxn>
              </a:cxnLst>
              <a:rect l="0" t="0" r="r" b="b"/>
              <a:pathLst>
                <a:path w="104" h="17">
                  <a:moveTo>
                    <a:pt x="103" y="5"/>
                  </a:moveTo>
                  <a:lnTo>
                    <a:pt x="102" y="6"/>
                  </a:lnTo>
                  <a:lnTo>
                    <a:pt x="102" y="7"/>
                  </a:lnTo>
                  <a:lnTo>
                    <a:pt x="101" y="8"/>
                  </a:lnTo>
                  <a:lnTo>
                    <a:pt x="99" y="8"/>
                  </a:lnTo>
                  <a:lnTo>
                    <a:pt x="97" y="10"/>
                  </a:lnTo>
                  <a:lnTo>
                    <a:pt x="95" y="10"/>
                  </a:lnTo>
                  <a:lnTo>
                    <a:pt x="93" y="11"/>
                  </a:lnTo>
                  <a:lnTo>
                    <a:pt x="90" y="12"/>
                  </a:lnTo>
                  <a:lnTo>
                    <a:pt x="87" y="12"/>
                  </a:lnTo>
                  <a:lnTo>
                    <a:pt x="84" y="13"/>
                  </a:lnTo>
                  <a:lnTo>
                    <a:pt x="80" y="14"/>
                  </a:lnTo>
                  <a:lnTo>
                    <a:pt x="76" y="14"/>
                  </a:lnTo>
                  <a:lnTo>
                    <a:pt x="72" y="14"/>
                  </a:lnTo>
                  <a:lnTo>
                    <a:pt x="69" y="15"/>
                  </a:lnTo>
                  <a:lnTo>
                    <a:pt x="64" y="15"/>
                  </a:lnTo>
                  <a:lnTo>
                    <a:pt x="60" y="16"/>
                  </a:lnTo>
                  <a:lnTo>
                    <a:pt x="55" y="16"/>
                  </a:lnTo>
                  <a:lnTo>
                    <a:pt x="51" y="16"/>
                  </a:lnTo>
                  <a:lnTo>
                    <a:pt x="46" y="16"/>
                  </a:lnTo>
                  <a:lnTo>
                    <a:pt x="42" y="16"/>
                  </a:lnTo>
                  <a:lnTo>
                    <a:pt x="37" y="15"/>
                  </a:lnTo>
                  <a:lnTo>
                    <a:pt x="33" y="15"/>
                  </a:lnTo>
                  <a:lnTo>
                    <a:pt x="29" y="14"/>
                  </a:lnTo>
                  <a:lnTo>
                    <a:pt x="25" y="14"/>
                  </a:lnTo>
                  <a:lnTo>
                    <a:pt x="21" y="14"/>
                  </a:lnTo>
                  <a:lnTo>
                    <a:pt x="17" y="13"/>
                  </a:lnTo>
                  <a:lnTo>
                    <a:pt x="14" y="12"/>
                  </a:lnTo>
                  <a:lnTo>
                    <a:pt x="12" y="12"/>
                  </a:lnTo>
                  <a:lnTo>
                    <a:pt x="8" y="11"/>
                  </a:lnTo>
                  <a:lnTo>
                    <a:pt x="6" y="10"/>
                  </a:lnTo>
                  <a:lnTo>
                    <a:pt x="4" y="10"/>
                  </a:lnTo>
                  <a:lnTo>
                    <a:pt x="3" y="8"/>
                  </a:lnTo>
                  <a:lnTo>
                    <a:pt x="1" y="8"/>
                  </a:lnTo>
                  <a:lnTo>
                    <a:pt x="0" y="7"/>
                  </a:lnTo>
                  <a:lnTo>
                    <a:pt x="0" y="6"/>
                  </a:lnTo>
                  <a:lnTo>
                    <a:pt x="0" y="5"/>
                  </a:lnTo>
                  <a:lnTo>
                    <a:pt x="0" y="0"/>
                  </a:lnTo>
                  <a:lnTo>
                    <a:pt x="0" y="1"/>
                  </a:lnTo>
                  <a:lnTo>
                    <a:pt x="0" y="2"/>
                  </a:lnTo>
                  <a:lnTo>
                    <a:pt x="1" y="2"/>
                  </a:lnTo>
                  <a:lnTo>
                    <a:pt x="3" y="4"/>
                  </a:lnTo>
                  <a:lnTo>
                    <a:pt x="4" y="4"/>
                  </a:lnTo>
                  <a:lnTo>
                    <a:pt x="6" y="5"/>
                  </a:lnTo>
                  <a:lnTo>
                    <a:pt x="8" y="6"/>
                  </a:lnTo>
                  <a:lnTo>
                    <a:pt x="12" y="6"/>
                  </a:lnTo>
                  <a:lnTo>
                    <a:pt x="14" y="7"/>
                  </a:lnTo>
                  <a:lnTo>
                    <a:pt x="17" y="8"/>
                  </a:lnTo>
                  <a:lnTo>
                    <a:pt x="21" y="8"/>
                  </a:lnTo>
                  <a:lnTo>
                    <a:pt x="25" y="9"/>
                  </a:lnTo>
                  <a:lnTo>
                    <a:pt x="29" y="10"/>
                  </a:lnTo>
                  <a:lnTo>
                    <a:pt x="33" y="10"/>
                  </a:lnTo>
                  <a:lnTo>
                    <a:pt x="37" y="10"/>
                  </a:lnTo>
                  <a:lnTo>
                    <a:pt x="42" y="10"/>
                  </a:lnTo>
                  <a:lnTo>
                    <a:pt x="46" y="10"/>
                  </a:lnTo>
                  <a:lnTo>
                    <a:pt x="51" y="10"/>
                  </a:lnTo>
                  <a:lnTo>
                    <a:pt x="55" y="10"/>
                  </a:lnTo>
                  <a:lnTo>
                    <a:pt x="60" y="10"/>
                  </a:lnTo>
                  <a:lnTo>
                    <a:pt x="64" y="10"/>
                  </a:lnTo>
                  <a:lnTo>
                    <a:pt x="69" y="10"/>
                  </a:lnTo>
                  <a:lnTo>
                    <a:pt x="72" y="10"/>
                  </a:lnTo>
                  <a:lnTo>
                    <a:pt x="76" y="9"/>
                  </a:lnTo>
                  <a:lnTo>
                    <a:pt x="80" y="8"/>
                  </a:lnTo>
                  <a:lnTo>
                    <a:pt x="84" y="8"/>
                  </a:lnTo>
                  <a:lnTo>
                    <a:pt x="87" y="7"/>
                  </a:lnTo>
                  <a:lnTo>
                    <a:pt x="90" y="6"/>
                  </a:lnTo>
                  <a:lnTo>
                    <a:pt x="93" y="6"/>
                  </a:lnTo>
                  <a:lnTo>
                    <a:pt x="95" y="5"/>
                  </a:lnTo>
                  <a:lnTo>
                    <a:pt x="97" y="4"/>
                  </a:lnTo>
                  <a:lnTo>
                    <a:pt x="99" y="4"/>
                  </a:lnTo>
                  <a:lnTo>
                    <a:pt x="101" y="2"/>
                  </a:lnTo>
                  <a:lnTo>
                    <a:pt x="102" y="2"/>
                  </a:lnTo>
                  <a:lnTo>
                    <a:pt x="102" y="1"/>
                  </a:lnTo>
                  <a:lnTo>
                    <a:pt x="103" y="0"/>
                  </a:lnTo>
                  <a:lnTo>
                    <a:pt x="103" y="5"/>
                  </a:lnTo>
                </a:path>
              </a:pathLst>
            </a:custGeom>
            <a:solidFill>
              <a:srgbClr val="666666"/>
            </a:solidFill>
            <a:ln w="12700" cap="rnd" cmpd="sng">
              <a:solidFill>
                <a:srgbClr val="666666"/>
              </a:solidFill>
              <a:prstDash val="solid"/>
              <a:round/>
              <a:headEnd/>
              <a:tailEnd/>
            </a:ln>
            <a:effectLst/>
          </p:spPr>
          <p:txBody>
            <a:bodyPr/>
            <a:lstStyle/>
            <a:p>
              <a:endParaRPr lang="en-US"/>
            </a:p>
          </p:txBody>
        </p:sp>
        <p:sp>
          <p:nvSpPr>
            <p:cNvPr id="103566" name="Freeform 142"/>
            <p:cNvSpPr>
              <a:spLocks/>
            </p:cNvSpPr>
            <p:nvPr/>
          </p:nvSpPr>
          <p:spPr bwMode="auto">
            <a:xfrm>
              <a:off x="3840" y="1486"/>
              <a:ext cx="220" cy="77"/>
            </a:xfrm>
            <a:custGeom>
              <a:avLst/>
              <a:gdLst/>
              <a:ahLst/>
              <a:cxnLst>
                <a:cxn ang="0">
                  <a:pos x="0" y="76"/>
                </a:cxn>
                <a:cxn ang="0">
                  <a:pos x="219" y="76"/>
                </a:cxn>
                <a:cxn ang="0">
                  <a:pos x="219" y="0"/>
                </a:cxn>
                <a:cxn ang="0">
                  <a:pos x="0" y="0"/>
                </a:cxn>
                <a:cxn ang="0">
                  <a:pos x="0" y="76"/>
                </a:cxn>
              </a:cxnLst>
              <a:rect l="0" t="0" r="r" b="b"/>
              <a:pathLst>
                <a:path w="220" h="77">
                  <a:moveTo>
                    <a:pt x="0" y="76"/>
                  </a:moveTo>
                  <a:lnTo>
                    <a:pt x="219" y="76"/>
                  </a:lnTo>
                  <a:lnTo>
                    <a:pt x="219" y="0"/>
                  </a:lnTo>
                  <a:lnTo>
                    <a:pt x="0" y="0"/>
                  </a:lnTo>
                  <a:lnTo>
                    <a:pt x="0" y="76"/>
                  </a:lnTo>
                </a:path>
              </a:pathLst>
            </a:custGeom>
            <a:solidFill>
              <a:srgbClr val="EFEFD1"/>
            </a:solidFill>
            <a:ln w="12700" cap="rnd" cmpd="sng">
              <a:solidFill>
                <a:srgbClr val="000000"/>
              </a:solidFill>
              <a:prstDash val="solid"/>
              <a:round/>
              <a:headEnd/>
              <a:tailEnd/>
            </a:ln>
            <a:effectLst/>
          </p:spPr>
          <p:txBody>
            <a:bodyPr/>
            <a:lstStyle/>
            <a:p>
              <a:endParaRPr lang="en-US"/>
            </a:p>
          </p:txBody>
        </p:sp>
        <p:sp>
          <p:nvSpPr>
            <p:cNvPr id="103567" name="Freeform 143"/>
            <p:cNvSpPr>
              <a:spLocks/>
            </p:cNvSpPr>
            <p:nvPr/>
          </p:nvSpPr>
          <p:spPr bwMode="auto">
            <a:xfrm>
              <a:off x="3875" y="1449"/>
              <a:ext cx="69" cy="17"/>
            </a:xfrm>
            <a:custGeom>
              <a:avLst/>
              <a:gdLst/>
              <a:ahLst/>
              <a:cxnLst>
                <a:cxn ang="0">
                  <a:pos x="0" y="16"/>
                </a:cxn>
                <a:cxn ang="0">
                  <a:pos x="0" y="0"/>
                </a:cxn>
                <a:cxn ang="0">
                  <a:pos x="68" y="0"/>
                </a:cxn>
                <a:cxn ang="0">
                  <a:pos x="68" y="16"/>
                </a:cxn>
                <a:cxn ang="0">
                  <a:pos x="0" y="16"/>
                </a:cxn>
              </a:cxnLst>
              <a:rect l="0" t="0" r="r" b="b"/>
              <a:pathLst>
                <a:path w="69" h="17">
                  <a:moveTo>
                    <a:pt x="0" y="16"/>
                  </a:moveTo>
                  <a:lnTo>
                    <a:pt x="0" y="0"/>
                  </a:lnTo>
                  <a:lnTo>
                    <a:pt x="68" y="0"/>
                  </a:lnTo>
                  <a:lnTo>
                    <a:pt x="68" y="16"/>
                  </a:lnTo>
                  <a:lnTo>
                    <a:pt x="0" y="16"/>
                  </a:lnTo>
                </a:path>
              </a:pathLst>
            </a:custGeom>
            <a:solidFill>
              <a:srgbClr val="999999"/>
            </a:solidFill>
            <a:ln w="12700" cap="rnd" cmpd="sng">
              <a:solidFill>
                <a:srgbClr val="666666"/>
              </a:solidFill>
              <a:prstDash val="solid"/>
              <a:round/>
              <a:headEnd/>
              <a:tailEnd/>
            </a:ln>
            <a:effectLst/>
          </p:spPr>
          <p:txBody>
            <a:bodyPr/>
            <a:lstStyle/>
            <a:p>
              <a:endParaRPr lang="en-US"/>
            </a:p>
          </p:txBody>
        </p:sp>
        <p:sp>
          <p:nvSpPr>
            <p:cNvPr id="103568" name="Freeform 144"/>
            <p:cNvSpPr>
              <a:spLocks/>
            </p:cNvSpPr>
            <p:nvPr/>
          </p:nvSpPr>
          <p:spPr bwMode="auto">
            <a:xfrm>
              <a:off x="3931" y="1450"/>
              <a:ext cx="94" cy="17"/>
            </a:xfrm>
            <a:custGeom>
              <a:avLst/>
              <a:gdLst/>
              <a:ahLst/>
              <a:cxnLst>
                <a:cxn ang="0">
                  <a:pos x="0" y="16"/>
                </a:cxn>
                <a:cxn ang="0">
                  <a:pos x="0" y="0"/>
                </a:cxn>
                <a:cxn ang="0">
                  <a:pos x="93" y="0"/>
                </a:cxn>
                <a:cxn ang="0">
                  <a:pos x="93" y="16"/>
                </a:cxn>
                <a:cxn ang="0">
                  <a:pos x="0" y="16"/>
                </a:cxn>
              </a:cxnLst>
              <a:rect l="0" t="0" r="r" b="b"/>
              <a:pathLst>
                <a:path w="94" h="17">
                  <a:moveTo>
                    <a:pt x="0" y="16"/>
                  </a:moveTo>
                  <a:lnTo>
                    <a:pt x="0" y="0"/>
                  </a:lnTo>
                  <a:lnTo>
                    <a:pt x="93" y="0"/>
                  </a:lnTo>
                  <a:lnTo>
                    <a:pt x="93" y="16"/>
                  </a:lnTo>
                  <a:lnTo>
                    <a:pt x="0" y="16"/>
                  </a:lnTo>
                </a:path>
              </a:pathLst>
            </a:custGeom>
            <a:solidFill>
              <a:srgbClr val="999999"/>
            </a:solidFill>
            <a:ln w="12700" cap="rnd" cmpd="sng">
              <a:solidFill>
                <a:srgbClr val="666666"/>
              </a:solidFill>
              <a:prstDash val="solid"/>
              <a:round/>
              <a:headEnd/>
              <a:tailEnd/>
            </a:ln>
            <a:effectLst/>
          </p:spPr>
          <p:txBody>
            <a:bodyPr/>
            <a:lstStyle/>
            <a:p>
              <a:endParaRPr lang="en-US"/>
            </a:p>
          </p:txBody>
        </p:sp>
        <p:sp>
          <p:nvSpPr>
            <p:cNvPr id="103569" name="Freeform 145"/>
            <p:cNvSpPr>
              <a:spLocks/>
            </p:cNvSpPr>
            <p:nvPr/>
          </p:nvSpPr>
          <p:spPr bwMode="auto">
            <a:xfrm>
              <a:off x="3877" y="1452"/>
              <a:ext cx="17" cy="17"/>
            </a:xfrm>
            <a:custGeom>
              <a:avLst/>
              <a:gdLst/>
              <a:ahLst/>
              <a:cxnLst>
                <a:cxn ang="0">
                  <a:pos x="0" y="0"/>
                </a:cxn>
                <a:cxn ang="0">
                  <a:pos x="0" y="14"/>
                </a:cxn>
                <a:cxn ang="0">
                  <a:pos x="8" y="16"/>
                </a:cxn>
                <a:cxn ang="0">
                  <a:pos x="16" y="16"/>
                </a:cxn>
                <a:cxn ang="0">
                  <a:pos x="16" y="14"/>
                </a:cxn>
                <a:cxn ang="0">
                  <a:pos x="16" y="0"/>
                </a:cxn>
                <a:cxn ang="0">
                  <a:pos x="0" y="0"/>
                </a:cxn>
              </a:cxnLst>
              <a:rect l="0" t="0" r="r" b="b"/>
              <a:pathLst>
                <a:path w="17" h="17">
                  <a:moveTo>
                    <a:pt x="0" y="0"/>
                  </a:moveTo>
                  <a:lnTo>
                    <a:pt x="0" y="14"/>
                  </a:lnTo>
                  <a:lnTo>
                    <a:pt x="8" y="16"/>
                  </a:lnTo>
                  <a:lnTo>
                    <a:pt x="16"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70" name="Freeform 146"/>
            <p:cNvSpPr>
              <a:spLocks/>
            </p:cNvSpPr>
            <p:nvPr/>
          </p:nvSpPr>
          <p:spPr bwMode="auto">
            <a:xfrm>
              <a:off x="3880" y="1452"/>
              <a:ext cx="17" cy="17"/>
            </a:xfrm>
            <a:custGeom>
              <a:avLst/>
              <a:gdLst/>
              <a:ahLst/>
              <a:cxnLst>
                <a:cxn ang="0">
                  <a:pos x="0" y="0"/>
                </a:cxn>
                <a:cxn ang="0">
                  <a:pos x="0" y="14"/>
                </a:cxn>
                <a:cxn ang="0">
                  <a:pos x="4" y="14"/>
                </a:cxn>
                <a:cxn ang="0">
                  <a:pos x="4" y="16"/>
                </a:cxn>
                <a:cxn ang="0">
                  <a:pos x="8" y="16"/>
                </a:cxn>
                <a:cxn ang="0">
                  <a:pos x="12" y="14"/>
                </a:cxn>
                <a:cxn ang="0">
                  <a:pos x="16" y="14"/>
                </a:cxn>
                <a:cxn ang="0">
                  <a:pos x="16" y="0"/>
                </a:cxn>
                <a:cxn ang="0">
                  <a:pos x="0" y="0"/>
                </a:cxn>
              </a:cxnLst>
              <a:rect l="0" t="0" r="r" b="b"/>
              <a:pathLst>
                <a:path w="17" h="17">
                  <a:moveTo>
                    <a:pt x="0" y="0"/>
                  </a:moveTo>
                  <a:lnTo>
                    <a:pt x="0" y="14"/>
                  </a:lnTo>
                  <a:lnTo>
                    <a:pt x="4" y="14"/>
                  </a:lnTo>
                  <a:lnTo>
                    <a:pt x="4" y="16"/>
                  </a:lnTo>
                  <a:lnTo>
                    <a:pt x="8" y="16"/>
                  </a:lnTo>
                  <a:lnTo>
                    <a:pt x="12"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71" name="Freeform 147"/>
            <p:cNvSpPr>
              <a:spLocks/>
            </p:cNvSpPr>
            <p:nvPr/>
          </p:nvSpPr>
          <p:spPr bwMode="auto">
            <a:xfrm>
              <a:off x="3883" y="1452"/>
              <a:ext cx="17" cy="17"/>
            </a:xfrm>
            <a:custGeom>
              <a:avLst/>
              <a:gdLst/>
              <a:ahLst/>
              <a:cxnLst>
                <a:cxn ang="0">
                  <a:pos x="0" y="0"/>
                </a:cxn>
                <a:cxn ang="0">
                  <a:pos x="0" y="14"/>
                </a:cxn>
                <a:cxn ang="0">
                  <a:pos x="8" y="16"/>
                </a:cxn>
                <a:cxn ang="0">
                  <a:pos x="16" y="16"/>
                </a:cxn>
                <a:cxn ang="0">
                  <a:pos x="16" y="14"/>
                </a:cxn>
                <a:cxn ang="0">
                  <a:pos x="16" y="0"/>
                </a:cxn>
                <a:cxn ang="0">
                  <a:pos x="0" y="0"/>
                </a:cxn>
              </a:cxnLst>
              <a:rect l="0" t="0" r="r" b="b"/>
              <a:pathLst>
                <a:path w="17" h="17">
                  <a:moveTo>
                    <a:pt x="0" y="0"/>
                  </a:moveTo>
                  <a:lnTo>
                    <a:pt x="0" y="14"/>
                  </a:lnTo>
                  <a:lnTo>
                    <a:pt x="8" y="16"/>
                  </a:lnTo>
                  <a:lnTo>
                    <a:pt x="16"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72" name="Freeform 148"/>
            <p:cNvSpPr>
              <a:spLocks/>
            </p:cNvSpPr>
            <p:nvPr/>
          </p:nvSpPr>
          <p:spPr bwMode="auto">
            <a:xfrm>
              <a:off x="3885" y="1452"/>
              <a:ext cx="17" cy="17"/>
            </a:xfrm>
            <a:custGeom>
              <a:avLst/>
              <a:gdLst/>
              <a:ahLst/>
              <a:cxnLst>
                <a:cxn ang="0">
                  <a:pos x="0" y="0"/>
                </a:cxn>
                <a:cxn ang="0">
                  <a:pos x="0" y="14"/>
                </a:cxn>
                <a:cxn ang="0">
                  <a:pos x="5" y="16"/>
                </a:cxn>
                <a:cxn ang="0">
                  <a:pos x="10" y="16"/>
                </a:cxn>
                <a:cxn ang="0">
                  <a:pos x="10" y="14"/>
                </a:cxn>
                <a:cxn ang="0">
                  <a:pos x="16" y="14"/>
                </a:cxn>
                <a:cxn ang="0">
                  <a:pos x="16" y="0"/>
                </a:cxn>
                <a:cxn ang="0">
                  <a:pos x="0" y="0"/>
                </a:cxn>
              </a:cxnLst>
              <a:rect l="0" t="0" r="r" b="b"/>
              <a:pathLst>
                <a:path w="17" h="17">
                  <a:moveTo>
                    <a:pt x="0" y="0"/>
                  </a:moveTo>
                  <a:lnTo>
                    <a:pt x="0" y="14"/>
                  </a:lnTo>
                  <a:lnTo>
                    <a:pt x="5" y="16"/>
                  </a:lnTo>
                  <a:lnTo>
                    <a:pt x="10" y="16"/>
                  </a:lnTo>
                  <a:lnTo>
                    <a:pt x="10"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73" name="Freeform 149"/>
            <p:cNvSpPr>
              <a:spLocks/>
            </p:cNvSpPr>
            <p:nvPr/>
          </p:nvSpPr>
          <p:spPr bwMode="auto">
            <a:xfrm>
              <a:off x="3888" y="1452"/>
              <a:ext cx="17" cy="17"/>
            </a:xfrm>
            <a:custGeom>
              <a:avLst/>
              <a:gdLst/>
              <a:ahLst/>
              <a:cxnLst>
                <a:cxn ang="0">
                  <a:pos x="0" y="0"/>
                </a:cxn>
                <a:cxn ang="0">
                  <a:pos x="0" y="14"/>
                </a:cxn>
                <a:cxn ang="0">
                  <a:pos x="5" y="14"/>
                </a:cxn>
                <a:cxn ang="0">
                  <a:pos x="5" y="16"/>
                </a:cxn>
                <a:cxn ang="0">
                  <a:pos x="10" y="16"/>
                </a:cxn>
                <a:cxn ang="0">
                  <a:pos x="10" y="14"/>
                </a:cxn>
                <a:cxn ang="0">
                  <a:pos x="16" y="14"/>
                </a:cxn>
                <a:cxn ang="0">
                  <a:pos x="16" y="0"/>
                </a:cxn>
                <a:cxn ang="0">
                  <a:pos x="0" y="0"/>
                </a:cxn>
              </a:cxnLst>
              <a:rect l="0" t="0" r="r" b="b"/>
              <a:pathLst>
                <a:path w="17" h="17">
                  <a:moveTo>
                    <a:pt x="0" y="0"/>
                  </a:moveTo>
                  <a:lnTo>
                    <a:pt x="0" y="14"/>
                  </a:lnTo>
                  <a:lnTo>
                    <a:pt x="5" y="14"/>
                  </a:lnTo>
                  <a:lnTo>
                    <a:pt x="5" y="16"/>
                  </a:lnTo>
                  <a:lnTo>
                    <a:pt x="10" y="16"/>
                  </a:lnTo>
                  <a:lnTo>
                    <a:pt x="10"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74" name="Freeform 150"/>
            <p:cNvSpPr>
              <a:spLocks/>
            </p:cNvSpPr>
            <p:nvPr/>
          </p:nvSpPr>
          <p:spPr bwMode="auto">
            <a:xfrm>
              <a:off x="3890" y="1452"/>
              <a:ext cx="17" cy="17"/>
            </a:xfrm>
            <a:custGeom>
              <a:avLst/>
              <a:gdLst/>
              <a:ahLst/>
              <a:cxnLst>
                <a:cxn ang="0">
                  <a:pos x="0" y="0"/>
                </a:cxn>
                <a:cxn ang="0">
                  <a:pos x="0" y="14"/>
                </a:cxn>
                <a:cxn ang="0">
                  <a:pos x="5" y="16"/>
                </a:cxn>
                <a:cxn ang="0">
                  <a:pos x="10" y="16"/>
                </a:cxn>
                <a:cxn ang="0">
                  <a:pos x="16" y="14"/>
                </a:cxn>
                <a:cxn ang="0">
                  <a:pos x="16" y="0"/>
                </a:cxn>
                <a:cxn ang="0">
                  <a:pos x="0" y="0"/>
                </a:cxn>
              </a:cxnLst>
              <a:rect l="0" t="0" r="r" b="b"/>
              <a:pathLst>
                <a:path w="17" h="17">
                  <a:moveTo>
                    <a:pt x="0" y="0"/>
                  </a:moveTo>
                  <a:lnTo>
                    <a:pt x="0" y="14"/>
                  </a:lnTo>
                  <a:lnTo>
                    <a:pt x="5" y="16"/>
                  </a:lnTo>
                  <a:lnTo>
                    <a:pt x="10"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75" name="Freeform 151"/>
            <p:cNvSpPr>
              <a:spLocks/>
            </p:cNvSpPr>
            <p:nvPr/>
          </p:nvSpPr>
          <p:spPr bwMode="auto">
            <a:xfrm>
              <a:off x="3893" y="1452"/>
              <a:ext cx="17" cy="17"/>
            </a:xfrm>
            <a:custGeom>
              <a:avLst/>
              <a:gdLst/>
              <a:ahLst/>
              <a:cxnLst>
                <a:cxn ang="0">
                  <a:pos x="0" y="0"/>
                </a:cxn>
                <a:cxn ang="0">
                  <a:pos x="0" y="14"/>
                </a:cxn>
                <a:cxn ang="0">
                  <a:pos x="5" y="16"/>
                </a:cxn>
                <a:cxn ang="0">
                  <a:pos x="10" y="16"/>
                </a:cxn>
                <a:cxn ang="0">
                  <a:pos x="10" y="14"/>
                </a:cxn>
                <a:cxn ang="0">
                  <a:pos x="16" y="14"/>
                </a:cxn>
                <a:cxn ang="0">
                  <a:pos x="16" y="0"/>
                </a:cxn>
                <a:cxn ang="0">
                  <a:pos x="0" y="0"/>
                </a:cxn>
              </a:cxnLst>
              <a:rect l="0" t="0" r="r" b="b"/>
              <a:pathLst>
                <a:path w="17" h="17">
                  <a:moveTo>
                    <a:pt x="0" y="0"/>
                  </a:moveTo>
                  <a:lnTo>
                    <a:pt x="0" y="14"/>
                  </a:lnTo>
                  <a:lnTo>
                    <a:pt x="5" y="16"/>
                  </a:lnTo>
                  <a:lnTo>
                    <a:pt x="10" y="16"/>
                  </a:lnTo>
                  <a:lnTo>
                    <a:pt x="10"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76" name="Freeform 152"/>
            <p:cNvSpPr>
              <a:spLocks/>
            </p:cNvSpPr>
            <p:nvPr/>
          </p:nvSpPr>
          <p:spPr bwMode="auto">
            <a:xfrm>
              <a:off x="3894" y="1452"/>
              <a:ext cx="17" cy="17"/>
            </a:xfrm>
            <a:custGeom>
              <a:avLst/>
              <a:gdLst/>
              <a:ahLst/>
              <a:cxnLst>
                <a:cxn ang="0">
                  <a:pos x="0" y="0"/>
                </a:cxn>
                <a:cxn ang="0">
                  <a:pos x="0" y="14"/>
                </a:cxn>
                <a:cxn ang="0">
                  <a:pos x="4" y="14"/>
                </a:cxn>
                <a:cxn ang="0">
                  <a:pos x="8" y="16"/>
                </a:cxn>
                <a:cxn ang="0">
                  <a:pos x="12" y="16"/>
                </a:cxn>
                <a:cxn ang="0">
                  <a:pos x="12" y="14"/>
                </a:cxn>
                <a:cxn ang="0">
                  <a:pos x="16" y="14"/>
                </a:cxn>
                <a:cxn ang="0">
                  <a:pos x="16" y="0"/>
                </a:cxn>
                <a:cxn ang="0">
                  <a:pos x="0" y="0"/>
                </a:cxn>
              </a:cxnLst>
              <a:rect l="0" t="0" r="r" b="b"/>
              <a:pathLst>
                <a:path w="17" h="17">
                  <a:moveTo>
                    <a:pt x="0" y="0"/>
                  </a:moveTo>
                  <a:lnTo>
                    <a:pt x="0" y="14"/>
                  </a:lnTo>
                  <a:lnTo>
                    <a:pt x="4" y="14"/>
                  </a:lnTo>
                  <a:lnTo>
                    <a:pt x="8" y="16"/>
                  </a:lnTo>
                  <a:lnTo>
                    <a:pt x="12" y="16"/>
                  </a:lnTo>
                  <a:lnTo>
                    <a:pt x="12"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77" name="Freeform 153"/>
            <p:cNvSpPr>
              <a:spLocks/>
            </p:cNvSpPr>
            <p:nvPr/>
          </p:nvSpPr>
          <p:spPr bwMode="auto">
            <a:xfrm>
              <a:off x="3898" y="1452"/>
              <a:ext cx="17" cy="17"/>
            </a:xfrm>
            <a:custGeom>
              <a:avLst/>
              <a:gdLst/>
              <a:ahLst/>
              <a:cxnLst>
                <a:cxn ang="0">
                  <a:pos x="0" y="0"/>
                </a:cxn>
                <a:cxn ang="0">
                  <a:pos x="0" y="14"/>
                </a:cxn>
                <a:cxn ang="0">
                  <a:pos x="8" y="14"/>
                </a:cxn>
                <a:cxn ang="0">
                  <a:pos x="8" y="16"/>
                </a:cxn>
                <a:cxn ang="0">
                  <a:pos x="16" y="16"/>
                </a:cxn>
                <a:cxn ang="0">
                  <a:pos x="16" y="14"/>
                </a:cxn>
                <a:cxn ang="0">
                  <a:pos x="16" y="0"/>
                </a:cxn>
                <a:cxn ang="0">
                  <a:pos x="0" y="0"/>
                </a:cxn>
              </a:cxnLst>
              <a:rect l="0" t="0" r="r" b="b"/>
              <a:pathLst>
                <a:path w="17" h="17">
                  <a:moveTo>
                    <a:pt x="0" y="0"/>
                  </a:moveTo>
                  <a:lnTo>
                    <a:pt x="0" y="14"/>
                  </a:lnTo>
                  <a:lnTo>
                    <a:pt x="8" y="14"/>
                  </a:lnTo>
                  <a:lnTo>
                    <a:pt x="8" y="16"/>
                  </a:lnTo>
                  <a:lnTo>
                    <a:pt x="16"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78" name="Freeform 154"/>
            <p:cNvSpPr>
              <a:spLocks/>
            </p:cNvSpPr>
            <p:nvPr/>
          </p:nvSpPr>
          <p:spPr bwMode="auto">
            <a:xfrm>
              <a:off x="3900" y="1452"/>
              <a:ext cx="17" cy="17"/>
            </a:xfrm>
            <a:custGeom>
              <a:avLst/>
              <a:gdLst/>
              <a:ahLst/>
              <a:cxnLst>
                <a:cxn ang="0">
                  <a:pos x="0" y="0"/>
                </a:cxn>
                <a:cxn ang="0">
                  <a:pos x="0" y="14"/>
                </a:cxn>
                <a:cxn ang="0">
                  <a:pos x="8" y="16"/>
                </a:cxn>
                <a:cxn ang="0">
                  <a:pos x="16" y="16"/>
                </a:cxn>
                <a:cxn ang="0">
                  <a:pos x="16" y="14"/>
                </a:cxn>
                <a:cxn ang="0">
                  <a:pos x="16" y="0"/>
                </a:cxn>
                <a:cxn ang="0">
                  <a:pos x="0" y="0"/>
                </a:cxn>
              </a:cxnLst>
              <a:rect l="0" t="0" r="r" b="b"/>
              <a:pathLst>
                <a:path w="17" h="17">
                  <a:moveTo>
                    <a:pt x="0" y="0"/>
                  </a:moveTo>
                  <a:lnTo>
                    <a:pt x="0" y="14"/>
                  </a:lnTo>
                  <a:lnTo>
                    <a:pt x="8" y="16"/>
                  </a:lnTo>
                  <a:lnTo>
                    <a:pt x="16"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79" name="Freeform 155"/>
            <p:cNvSpPr>
              <a:spLocks/>
            </p:cNvSpPr>
            <p:nvPr/>
          </p:nvSpPr>
          <p:spPr bwMode="auto">
            <a:xfrm>
              <a:off x="3902" y="1452"/>
              <a:ext cx="17" cy="17"/>
            </a:xfrm>
            <a:custGeom>
              <a:avLst/>
              <a:gdLst/>
              <a:ahLst/>
              <a:cxnLst>
                <a:cxn ang="0">
                  <a:pos x="0" y="0"/>
                </a:cxn>
                <a:cxn ang="0">
                  <a:pos x="0" y="14"/>
                </a:cxn>
                <a:cxn ang="0">
                  <a:pos x="0" y="16"/>
                </a:cxn>
                <a:cxn ang="0">
                  <a:pos x="8" y="16"/>
                </a:cxn>
                <a:cxn ang="0">
                  <a:pos x="16" y="14"/>
                </a:cxn>
                <a:cxn ang="0">
                  <a:pos x="16" y="0"/>
                </a:cxn>
                <a:cxn ang="0">
                  <a:pos x="0" y="0"/>
                </a:cxn>
              </a:cxnLst>
              <a:rect l="0" t="0" r="r" b="b"/>
              <a:pathLst>
                <a:path w="17" h="17">
                  <a:moveTo>
                    <a:pt x="0" y="0"/>
                  </a:moveTo>
                  <a:lnTo>
                    <a:pt x="0" y="14"/>
                  </a:lnTo>
                  <a:lnTo>
                    <a:pt x="0" y="16"/>
                  </a:lnTo>
                  <a:lnTo>
                    <a:pt x="8"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80" name="Freeform 156"/>
            <p:cNvSpPr>
              <a:spLocks/>
            </p:cNvSpPr>
            <p:nvPr/>
          </p:nvSpPr>
          <p:spPr bwMode="auto">
            <a:xfrm>
              <a:off x="3905" y="1452"/>
              <a:ext cx="17" cy="17"/>
            </a:xfrm>
            <a:custGeom>
              <a:avLst/>
              <a:gdLst/>
              <a:ahLst/>
              <a:cxnLst>
                <a:cxn ang="0">
                  <a:pos x="0" y="0"/>
                </a:cxn>
                <a:cxn ang="0">
                  <a:pos x="0" y="14"/>
                </a:cxn>
                <a:cxn ang="0">
                  <a:pos x="4" y="16"/>
                </a:cxn>
                <a:cxn ang="0">
                  <a:pos x="8" y="16"/>
                </a:cxn>
                <a:cxn ang="0">
                  <a:pos x="12" y="16"/>
                </a:cxn>
                <a:cxn ang="0">
                  <a:pos x="16" y="14"/>
                </a:cxn>
                <a:cxn ang="0">
                  <a:pos x="16" y="0"/>
                </a:cxn>
                <a:cxn ang="0">
                  <a:pos x="0" y="0"/>
                </a:cxn>
              </a:cxnLst>
              <a:rect l="0" t="0" r="r" b="b"/>
              <a:pathLst>
                <a:path w="17" h="17">
                  <a:moveTo>
                    <a:pt x="0" y="0"/>
                  </a:moveTo>
                  <a:lnTo>
                    <a:pt x="0" y="14"/>
                  </a:lnTo>
                  <a:lnTo>
                    <a:pt x="4" y="16"/>
                  </a:lnTo>
                  <a:lnTo>
                    <a:pt x="8" y="16"/>
                  </a:lnTo>
                  <a:lnTo>
                    <a:pt x="12"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81" name="Freeform 157"/>
            <p:cNvSpPr>
              <a:spLocks/>
            </p:cNvSpPr>
            <p:nvPr/>
          </p:nvSpPr>
          <p:spPr bwMode="auto">
            <a:xfrm>
              <a:off x="3908" y="1452"/>
              <a:ext cx="17" cy="17"/>
            </a:xfrm>
            <a:custGeom>
              <a:avLst/>
              <a:gdLst/>
              <a:ahLst/>
              <a:cxnLst>
                <a:cxn ang="0">
                  <a:pos x="0" y="0"/>
                </a:cxn>
                <a:cxn ang="0">
                  <a:pos x="0" y="14"/>
                </a:cxn>
                <a:cxn ang="0">
                  <a:pos x="5" y="16"/>
                </a:cxn>
                <a:cxn ang="0">
                  <a:pos x="10" y="16"/>
                </a:cxn>
                <a:cxn ang="0">
                  <a:pos x="10" y="14"/>
                </a:cxn>
                <a:cxn ang="0">
                  <a:pos x="16" y="14"/>
                </a:cxn>
                <a:cxn ang="0">
                  <a:pos x="16" y="0"/>
                </a:cxn>
                <a:cxn ang="0">
                  <a:pos x="0" y="0"/>
                </a:cxn>
              </a:cxnLst>
              <a:rect l="0" t="0" r="r" b="b"/>
              <a:pathLst>
                <a:path w="17" h="17">
                  <a:moveTo>
                    <a:pt x="0" y="0"/>
                  </a:moveTo>
                  <a:lnTo>
                    <a:pt x="0" y="14"/>
                  </a:lnTo>
                  <a:lnTo>
                    <a:pt x="5" y="16"/>
                  </a:lnTo>
                  <a:lnTo>
                    <a:pt x="10" y="16"/>
                  </a:lnTo>
                  <a:lnTo>
                    <a:pt x="10"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82" name="Freeform 158"/>
            <p:cNvSpPr>
              <a:spLocks/>
            </p:cNvSpPr>
            <p:nvPr/>
          </p:nvSpPr>
          <p:spPr bwMode="auto">
            <a:xfrm>
              <a:off x="3910" y="1452"/>
              <a:ext cx="17" cy="17"/>
            </a:xfrm>
            <a:custGeom>
              <a:avLst/>
              <a:gdLst/>
              <a:ahLst/>
              <a:cxnLst>
                <a:cxn ang="0">
                  <a:pos x="0" y="0"/>
                </a:cxn>
                <a:cxn ang="0">
                  <a:pos x="0" y="14"/>
                </a:cxn>
                <a:cxn ang="0">
                  <a:pos x="8" y="14"/>
                </a:cxn>
                <a:cxn ang="0">
                  <a:pos x="8" y="16"/>
                </a:cxn>
                <a:cxn ang="0">
                  <a:pos x="16" y="16"/>
                </a:cxn>
                <a:cxn ang="0">
                  <a:pos x="16" y="14"/>
                </a:cxn>
                <a:cxn ang="0">
                  <a:pos x="16" y="0"/>
                </a:cxn>
                <a:cxn ang="0">
                  <a:pos x="0" y="0"/>
                </a:cxn>
              </a:cxnLst>
              <a:rect l="0" t="0" r="r" b="b"/>
              <a:pathLst>
                <a:path w="17" h="17">
                  <a:moveTo>
                    <a:pt x="0" y="0"/>
                  </a:moveTo>
                  <a:lnTo>
                    <a:pt x="0" y="14"/>
                  </a:lnTo>
                  <a:lnTo>
                    <a:pt x="8" y="14"/>
                  </a:lnTo>
                  <a:lnTo>
                    <a:pt x="8" y="16"/>
                  </a:lnTo>
                  <a:lnTo>
                    <a:pt x="16"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83" name="Freeform 159"/>
            <p:cNvSpPr>
              <a:spLocks/>
            </p:cNvSpPr>
            <p:nvPr/>
          </p:nvSpPr>
          <p:spPr bwMode="auto">
            <a:xfrm>
              <a:off x="3912" y="1452"/>
              <a:ext cx="17" cy="17"/>
            </a:xfrm>
            <a:custGeom>
              <a:avLst/>
              <a:gdLst/>
              <a:ahLst/>
              <a:cxnLst>
                <a:cxn ang="0">
                  <a:pos x="0" y="0"/>
                </a:cxn>
                <a:cxn ang="0">
                  <a:pos x="0" y="14"/>
                </a:cxn>
                <a:cxn ang="0">
                  <a:pos x="5" y="16"/>
                </a:cxn>
                <a:cxn ang="0">
                  <a:pos x="10" y="16"/>
                </a:cxn>
                <a:cxn ang="0">
                  <a:pos x="16" y="14"/>
                </a:cxn>
                <a:cxn ang="0">
                  <a:pos x="16" y="0"/>
                </a:cxn>
                <a:cxn ang="0">
                  <a:pos x="0" y="0"/>
                </a:cxn>
              </a:cxnLst>
              <a:rect l="0" t="0" r="r" b="b"/>
              <a:pathLst>
                <a:path w="17" h="17">
                  <a:moveTo>
                    <a:pt x="0" y="0"/>
                  </a:moveTo>
                  <a:lnTo>
                    <a:pt x="0" y="14"/>
                  </a:lnTo>
                  <a:lnTo>
                    <a:pt x="5" y="16"/>
                  </a:lnTo>
                  <a:lnTo>
                    <a:pt x="10"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84" name="Freeform 160"/>
            <p:cNvSpPr>
              <a:spLocks/>
            </p:cNvSpPr>
            <p:nvPr/>
          </p:nvSpPr>
          <p:spPr bwMode="auto">
            <a:xfrm>
              <a:off x="3916" y="1452"/>
              <a:ext cx="17" cy="17"/>
            </a:xfrm>
            <a:custGeom>
              <a:avLst/>
              <a:gdLst/>
              <a:ahLst/>
              <a:cxnLst>
                <a:cxn ang="0">
                  <a:pos x="0" y="0"/>
                </a:cxn>
                <a:cxn ang="0">
                  <a:pos x="0" y="14"/>
                </a:cxn>
                <a:cxn ang="0">
                  <a:pos x="5" y="16"/>
                </a:cxn>
                <a:cxn ang="0">
                  <a:pos x="10" y="16"/>
                </a:cxn>
                <a:cxn ang="0">
                  <a:pos x="16" y="14"/>
                </a:cxn>
                <a:cxn ang="0">
                  <a:pos x="16" y="0"/>
                </a:cxn>
                <a:cxn ang="0">
                  <a:pos x="0" y="0"/>
                </a:cxn>
              </a:cxnLst>
              <a:rect l="0" t="0" r="r" b="b"/>
              <a:pathLst>
                <a:path w="17" h="17">
                  <a:moveTo>
                    <a:pt x="0" y="0"/>
                  </a:moveTo>
                  <a:lnTo>
                    <a:pt x="0" y="14"/>
                  </a:lnTo>
                  <a:lnTo>
                    <a:pt x="5" y="16"/>
                  </a:lnTo>
                  <a:lnTo>
                    <a:pt x="10"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85" name="Freeform 161"/>
            <p:cNvSpPr>
              <a:spLocks/>
            </p:cNvSpPr>
            <p:nvPr/>
          </p:nvSpPr>
          <p:spPr bwMode="auto">
            <a:xfrm>
              <a:off x="3918" y="1452"/>
              <a:ext cx="17" cy="17"/>
            </a:xfrm>
            <a:custGeom>
              <a:avLst/>
              <a:gdLst/>
              <a:ahLst/>
              <a:cxnLst>
                <a:cxn ang="0">
                  <a:pos x="0" y="0"/>
                </a:cxn>
                <a:cxn ang="0">
                  <a:pos x="0" y="14"/>
                </a:cxn>
                <a:cxn ang="0">
                  <a:pos x="5" y="14"/>
                </a:cxn>
                <a:cxn ang="0">
                  <a:pos x="5" y="16"/>
                </a:cxn>
                <a:cxn ang="0">
                  <a:pos x="10" y="16"/>
                </a:cxn>
                <a:cxn ang="0">
                  <a:pos x="10" y="14"/>
                </a:cxn>
                <a:cxn ang="0">
                  <a:pos x="16" y="14"/>
                </a:cxn>
                <a:cxn ang="0">
                  <a:pos x="16" y="0"/>
                </a:cxn>
                <a:cxn ang="0">
                  <a:pos x="0" y="0"/>
                </a:cxn>
              </a:cxnLst>
              <a:rect l="0" t="0" r="r" b="b"/>
              <a:pathLst>
                <a:path w="17" h="17">
                  <a:moveTo>
                    <a:pt x="0" y="0"/>
                  </a:moveTo>
                  <a:lnTo>
                    <a:pt x="0" y="14"/>
                  </a:lnTo>
                  <a:lnTo>
                    <a:pt x="5" y="14"/>
                  </a:lnTo>
                  <a:lnTo>
                    <a:pt x="5" y="16"/>
                  </a:lnTo>
                  <a:lnTo>
                    <a:pt x="10" y="16"/>
                  </a:lnTo>
                  <a:lnTo>
                    <a:pt x="10"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86" name="Freeform 162"/>
            <p:cNvSpPr>
              <a:spLocks/>
            </p:cNvSpPr>
            <p:nvPr/>
          </p:nvSpPr>
          <p:spPr bwMode="auto">
            <a:xfrm>
              <a:off x="3921" y="1452"/>
              <a:ext cx="17" cy="17"/>
            </a:xfrm>
            <a:custGeom>
              <a:avLst/>
              <a:gdLst/>
              <a:ahLst/>
              <a:cxnLst>
                <a:cxn ang="0">
                  <a:pos x="0" y="0"/>
                </a:cxn>
                <a:cxn ang="0">
                  <a:pos x="0" y="14"/>
                </a:cxn>
                <a:cxn ang="0">
                  <a:pos x="8" y="16"/>
                </a:cxn>
                <a:cxn ang="0">
                  <a:pos x="16" y="16"/>
                </a:cxn>
                <a:cxn ang="0">
                  <a:pos x="16" y="14"/>
                </a:cxn>
                <a:cxn ang="0">
                  <a:pos x="16" y="0"/>
                </a:cxn>
                <a:cxn ang="0">
                  <a:pos x="0" y="0"/>
                </a:cxn>
              </a:cxnLst>
              <a:rect l="0" t="0" r="r" b="b"/>
              <a:pathLst>
                <a:path w="17" h="17">
                  <a:moveTo>
                    <a:pt x="0" y="0"/>
                  </a:moveTo>
                  <a:lnTo>
                    <a:pt x="0" y="14"/>
                  </a:lnTo>
                  <a:lnTo>
                    <a:pt x="8" y="16"/>
                  </a:lnTo>
                  <a:lnTo>
                    <a:pt x="16"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87" name="Freeform 163"/>
            <p:cNvSpPr>
              <a:spLocks/>
            </p:cNvSpPr>
            <p:nvPr/>
          </p:nvSpPr>
          <p:spPr bwMode="auto">
            <a:xfrm>
              <a:off x="3923" y="1452"/>
              <a:ext cx="17" cy="17"/>
            </a:xfrm>
            <a:custGeom>
              <a:avLst/>
              <a:gdLst/>
              <a:ahLst/>
              <a:cxnLst>
                <a:cxn ang="0">
                  <a:pos x="0" y="0"/>
                </a:cxn>
                <a:cxn ang="0">
                  <a:pos x="0" y="14"/>
                </a:cxn>
                <a:cxn ang="0">
                  <a:pos x="5" y="16"/>
                </a:cxn>
                <a:cxn ang="0">
                  <a:pos x="10" y="16"/>
                </a:cxn>
                <a:cxn ang="0">
                  <a:pos x="16" y="14"/>
                </a:cxn>
                <a:cxn ang="0">
                  <a:pos x="16" y="0"/>
                </a:cxn>
                <a:cxn ang="0">
                  <a:pos x="0" y="0"/>
                </a:cxn>
              </a:cxnLst>
              <a:rect l="0" t="0" r="r" b="b"/>
              <a:pathLst>
                <a:path w="17" h="17">
                  <a:moveTo>
                    <a:pt x="0" y="0"/>
                  </a:moveTo>
                  <a:lnTo>
                    <a:pt x="0" y="14"/>
                  </a:lnTo>
                  <a:lnTo>
                    <a:pt x="5" y="16"/>
                  </a:lnTo>
                  <a:lnTo>
                    <a:pt x="10"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88" name="Freeform 164"/>
            <p:cNvSpPr>
              <a:spLocks/>
            </p:cNvSpPr>
            <p:nvPr/>
          </p:nvSpPr>
          <p:spPr bwMode="auto">
            <a:xfrm>
              <a:off x="3925" y="1452"/>
              <a:ext cx="17" cy="17"/>
            </a:xfrm>
            <a:custGeom>
              <a:avLst/>
              <a:gdLst/>
              <a:ahLst/>
              <a:cxnLst>
                <a:cxn ang="0">
                  <a:pos x="0" y="0"/>
                </a:cxn>
                <a:cxn ang="0">
                  <a:pos x="0" y="14"/>
                </a:cxn>
                <a:cxn ang="0">
                  <a:pos x="4" y="14"/>
                </a:cxn>
                <a:cxn ang="0">
                  <a:pos x="8" y="16"/>
                </a:cxn>
                <a:cxn ang="0">
                  <a:pos x="12" y="16"/>
                </a:cxn>
                <a:cxn ang="0">
                  <a:pos x="12" y="14"/>
                </a:cxn>
                <a:cxn ang="0">
                  <a:pos x="16" y="14"/>
                </a:cxn>
                <a:cxn ang="0">
                  <a:pos x="16" y="0"/>
                </a:cxn>
                <a:cxn ang="0">
                  <a:pos x="0" y="0"/>
                </a:cxn>
              </a:cxnLst>
              <a:rect l="0" t="0" r="r" b="b"/>
              <a:pathLst>
                <a:path w="17" h="17">
                  <a:moveTo>
                    <a:pt x="0" y="0"/>
                  </a:moveTo>
                  <a:lnTo>
                    <a:pt x="0" y="14"/>
                  </a:lnTo>
                  <a:lnTo>
                    <a:pt x="4" y="14"/>
                  </a:lnTo>
                  <a:lnTo>
                    <a:pt x="8" y="16"/>
                  </a:lnTo>
                  <a:lnTo>
                    <a:pt x="12" y="16"/>
                  </a:lnTo>
                  <a:lnTo>
                    <a:pt x="12"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89" name="Freeform 165"/>
            <p:cNvSpPr>
              <a:spLocks/>
            </p:cNvSpPr>
            <p:nvPr/>
          </p:nvSpPr>
          <p:spPr bwMode="auto">
            <a:xfrm>
              <a:off x="3855" y="1279"/>
              <a:ext cx="187" cy="174"/>
            </a:xfrm>
            <a:custGeom>
              <a:avLst/>
              <a:gdLst/>
              <a:ahLst/>
              <a:cxnLst>
                <a:cxn ang="0">
                  <a:pos x="180" y="173"/>
                </a:cxn>
                <a:cxn ang="0">
                  <a:pos x="180" y="173"/>
                </a:cxn>
                <a:cxn ang="0">
                  <a:pos x="180" y="172"/>
                </a:cxn>
                <a:cxn ang="0">
                  <a:pos x="182" y="172"/>
                </a:cxn>
                <a:cxn ang="0">
                  <a:pos x="182" y="172"/>
                </a:cxn>
                <a:cxn ang="0">
                  <a:pos x="183" y="171"/>
                </a:cxn>
                <a:cxn ang="0">
                  <a:pos x="183" y="171"/>
                </a:cxn>
                <a:cxn ang="0">
                  <a:pos x="184" y="171"/>
                </a:cxn>
                <a:cxn ang="0">
                  <a:pos x="184" y="170"/>
                </a:cxn>
                <a:cxn ang="0">
                  <a:pos x="184" y="170"/>
                </a:cxn>
                <a:cxn ang="0">
                  <a:pos x="184" y="169"/>
                </a:cxn>
                <a:cxn ang="0">
                  <a:pos x="185" y="169"/>
                </a:cxn>
                <a:cxn ang="0">
                  <a:pos x="185" y="168"/>
                </a:cxn>
                <a:cxn ang="0">
                  <a:pos x="186" y="167"/>
                </a:cxn>
                <a:cxn ang="0">
                  <a:pos x="186" y="167"/>
                </a:cxn>
                <a:cxn ang="0">
                  <a:pos x="186" y="6"/>
                </a:cxn>
                <a:cxn ang="0">
                  <a:pos x="186" y="5"/>
                </a:cxn>
                <a:cxn ang="0">
                  <a:pos x="186" y="5"/>
                </a:cxn>
                <a:cxn ang="0">
                  <a:pos x="185" y="5"/>
                </a:cxn>
                <a:cxn ang="0">
                  <a:pos x="185" y="3"/>
                </a:cxn>
                <a:cxn ang="0">
                  <a:pos x="184" y="3"/>
                </a:cxn>
                <a:cxn ang="0">
                  <a:pos x="184" y="2"/>
                </a:cxn>
                <a:cxn ang="0">
                  <a:pos x="184" y="1"/>
                </a:cxn>
                <a:cxn ang="0">
                  <a:pos x="183" y="1"/>
                </a:cxn>
                <a:cxn ang="0">
                  <a:pos x="183" y="1"/>
                </a:cxn>
                <a:cxn ang="0">
                  <a:pos x="182" y="1"/>
                </a:cxn>
                <a:cxn ang="0">
                  <a:pos x="182" y="0"/>
                </a:cxn>
                <a:cxn ang="0">
                  <a:pos x="180" y="0"/>
                </a:cxn>
                <a:cxn ang="0">
                  <a:pos x="180" y="0"/>
                </a:cxn>
                <a:cxn ang="0">
                  <a:pos x="180" y="0"/>
                </a:cxn>
                <a:cxn ang="0">
                  <a:pos x="5" y="0"/>
                </a:cxn>
                <a:cxn ang="0">
                  <a:pos x="4" y="0"/>
                </a:cxn>
                <a:cxn ang="0">
                  <a:pos x="3" y="0"/>
                </a:cxn>
                <a:cxn ang="0">
                  <a:pos x="3" y="0"/>
                </a:cxn>
                <a:cxn ang="0">
                  <a:pos x="2" y="0"/>
                </a:cxn>
                <a:cxn ang="0">
                  <a:pos x="2" y="1"/>
                </a:cxn>
                <a:cxn ang="0">
                  <a:pos x="1" y="1"/>
                </a:cxn>
                <a:cxn ang="0">
                  <a:pos x="1" y="1"/>
                </a:cxn>
                <a:cxn ang="0">
                  <a:pos x="1" y="2"/>
                </a:cxn>
                <a:cxn ang="0">
                  <a:pos x="0" y="3"/>
                </a:cxn>
                <a:cxn ang="0">
                  <a:pos x="0" y="3"/>
                </a:cxn>
                <a:cxn ang="0">
                  <a:pos x="0" y="3"/>
                </a:cxn>
                <a:cxn ang="0">
                  <a:pos x="0" y="5"/>
                </a:cxn>
                <a:cxn ang="0">
                  <a:pos x="0" y="5"/>
                </a:cxn>
                <a:cxn ang="0">
                  <a:pos x="0" y="6"/>
                </a:cxn>
                <a:cxn ang="0">
                  <a:pos x="0" y="167"/>
                </a:cxn>
                <a:cxn ang="0">
                  <a:pos x="0" y="167"/>
                </a:cxn>
                <a:cxn ang="0">
                  <a:pos x="0" y="168"/>
                </a:cxn>
                <a:cxn ang="0">
                  <a:pos x="0" y="169"/>
                </a:cxn>
                <a:cxn ang="0">
                  <a:pos x="0" y="169"/>
                </a:cxn>
                <a:cxn ang="0">
                  <a:pos x="0" y="170"/>
                </a:cxn>
                <a:cxn ang="0">
                  <a:pos x="1" y="170"/>
                </a:cxn>
                <a:cxn ang="0">
                  <a:pos x="1" y="171"/>
                </a:cxn>
                <a:cxn ang="0">
                  <a:pos x="1" y="171"/>
                </a:cxn>
                <a:cxn ang="0">
                  <a:pos x="2" y="171"/>
                </a:cxn>
                <a:cxn ang="0">
                  <a:pos x="2" y="172"/>
                </a:cxn>
                <a:cxn ang="0">
                  <a:pos x="2" y="172"/>
                </a:cxn>
                <a:cxn ang="0">
                  <a:pos x="3" y="172"/>
                </a:cxn>
                <a:cxn ang="0">
                  <a:pos x="3" y="172"/>
                </a:cxn>
                <a:cxn ang="0">
                  <a:pos x="4" y="173"/>
                </a:cxn>
                <a:cxn ang="0">
                  <a:pos x="5" y="173"/>
                </a:cxn>
                <a:cxn ang="0">
                  <a:pos x="180" y="173"/>
                </a:cxn>
              </a:cxnLst>
              <a:rect l="0" t="0" r="r" b="b"/>
              <a:pathLst>
                <a:path w="187" h="174">
                  <a:moveTo>
                    <a:pt x="180" y="173"/>
                  </a:moveTo>
                  <a:lnTo>
                    <a:pt x="180" y="173"/>
                  </a:lnTo>
                  <a:lnTo>
                    <a:pt x="180" y="172"/>
                  </a:lnTo>
                  <a:lnTo>
                    <a:pt x="182" y="172"/>
                  </a:lnTo>
                  <a:lnTo>
                    <a:pt x="182" y="172"/>
                  </a:lnTo>
                  <a:lnTo>
                    <a:pt x="183" y="171"/>
                  </a:lnTo>
                  <a:lnTo>
                    <a:pt x="183" y="171"/>
                  </a:lnTo>
                  <a:lnTo>
                    <a:pt x="184" y="171"/>
                  </a:lnTo>
                  <a:lnTo>
                    <a:pt x="184" y="170"/>
                  </a:lnTo>
                  <a:lnTo>
                    <a:pt x="184" y="170"/>
                  </a:lnTo>
                  <a:lnTo>
                    <a:pt x="184" y="169"/>
                  </a:lnTo>
                  <a:lnTo>
                    <a:pt x="185" y="169"/>
                  </a:lnTo>
                  <a:lnTo>
                    <a:pt x="185" y="168"/>
                  </a:lnTo>
                  <a:lnTo>
                    <a:pt x="186" y="167"/>
                  </a:lnTo>
                  <a:lnTo>
                    <a:pt x="186" y="167"/>
                  </a:lnTo>
                  <a:lnTo>
                    <a:pt x="186" y="6"/>
                  </a:lnTo>
                  <a:lnTo>
                    <a:pt x="186" y="5"/>
                  </a:lnTo>
                  <a:lnTo>
                    <a:pt x="186" y="5"/>
                  </a:lnTo>
                  <a:lnTo>
                    <a:pt x="185" y="5"/>
                  </a:lnTo>
                  <a:lnTo>
                    <a:pt x="185" y="3"/>
                  </a:lnTo>
                  <a:lnTo>
                    <a:pt x="184" y="3"/>
                  </a:lnTo>
                  <a:lnTo>
                    <a:pt x="184" y="2"/>
                  </a:lnTo>
                  <a:lnTo>
                    <a:pt x="184" y="1"/>
                  </a:lnTo>
                  <a:lnTo>
                    <a:pt x="183" y="1"/>
                  </a:lnTo>
                  <a:lnTo>
                    <a:pt x="183" y="1"/>
                  </a:lnTo>
                  <a:lnTo>
                    <a:pt x="182" y="1"/>
                  </a:lnTo>
                  <a:lnTo>
                    <a:pt x="182" y="0"/>
                  </a:lnTo>
                  <a:lnTo>
                    <a:pt x="180" y="0"/>
                  </a:lnTo>
                  <a:lnTo>
                    <a:pt x="180" y="0"/>
                  </a:lnTo>
                  <a:lnTo>
                    <a:pt x="180" y="0"/>
                  </a:lnTo>
                  <a:lnTo>
                    <a:pt x="5" y="0"/>
                  </a:lnTo>
                  <a:lnTo>
                    <a:pt x="4" y="0"/>
                  </a:lnTo>
                  <a:lnTo>
                    <a:pt x="3" y="0"/>
                  </a:lnTo>
                  <a:lnTo>
                    <a:pt x="3" y="0"/>
                  </a:lnTo>
                  <a:lnTo>
                    <a:pt x="2" y="0"/>
                  </a:lnTo>
                  <a:lnTo>
                    <a:pt x="2" y="1"/>
                  </a:lnTo>
                  <a:lnTo>
                    <a:pt x="1" y="1"/>
                  </a:lnTo>
                  <a:lnTo>
                    <a:pt x="1" y="1"/>
                  </a:lnTo>
                  <a:lnTo>
                    <a:pt x="1" y="2"/>
                  </a:lnTo>
                  <a:lnTo>
                    <a:pt x="0" y="3"/>
                  </a:lnTo>
                  <a:lnTo>
                    <a:pt x="0" y="3"/>
                  </a:lnTo>
                  <a:lnTo>
                    <a:pt x="0" y="3"/>
                  </a:lnTo>
                  <a:lnTo>
                    <a:pt x="0" y="5"/>
                  </a:lnTo>
                  <a:lnTo>
                    <a:pt x="0" y="5"/>
                  </a:lnTo>
                  <a:lnTo>
                    <a:pt x="0" y="6"/>
                  </a:lnTo>
                  <a:lnTo>
                    <a:pt x="0" y="167"/>
                  </a:lnTo>
                  <a:lnTo>
                    <a:pt x="0" y="167"/>
                  </a:lnTo>
                  <a:lnTo>
                    <a:pt x="0" y="168"/>
                  </a:lnTo>
                  <a:lnTo>
                    <a:pt x="0" y="169"/>
                  </a:lnTo>
                  <a:lnTo>
                    <a:pt x="0" y="169"/>
                  </a:lnTo>
                  <a:lnTo>
                    <a:pt x="0" y="170"/>
                  </a:lnTo>
                  <a:lnTo>
                    <a:pt x="1" y="170"/>
                  </a:lnTo>
                  <a:lnTo>
                    <a:pt x="1" y="171"/>
                  </a:lnTo>
                  <a:lnTo>
                    <a:pt x="1" y="171"/>
                  </a:lnTo>
                  <a:lnTo>
                    <a:pt x="2" y="171"/>
                  </a:lnTo>
                  <a:lnTo>
                    <a:pt x="2" y="172"/>
                  </a:lnTo>
                  <a:lnTo>
                    <a:pt x="2" y="172"/>
                  </a:lnTo>
                  <a:lnTo>
                    <a:pt x="3" y="172"/>
                  </a:lnTo>
                  <a:lnTo>
                    <a:pt x="3" y="172"/>
                  </a:lnTo>
                  <a:lnTo>
                    <a:pt x="4" y="173"/>
                  </a:lnTo>
                  <a:lnTo>
                    <a:pt x="5" y="173"/>
                  </a:lnTo>
                  <a:lnTo>
                    <a:pt x="180" y="173"/>
                  </a:lnTo>
                </a:path>
              </a:pathLst>
            </a:custGeom>
            <a:solidFill>
              <a:srgbClr val="999999"/>
            </a:solidFill>
            <a:ln w="12700" cap="rnd" cmpd="sng">
              <a:solidFill>
                <a:srgbClr val="666666"/>
              </a:solidFill>
              <a:prstDash val="solid"/>
              <a:round/>
              <a:headEnd/>
              <a:tailEnd/>
            </a:ln>
            <a:effectLst/>
          </p:spPr>
          <p:txBody>
            <a:bodyPr/>
            <a:lstStyle/>
            <a:p>
              <a:endParaRPr lang="en-US"/>
            </a:p>
          </p:txBody>
        </p:sp>
        <p:sp>
          <p:nvSpPr>
            <p:cNvPr id="103590" name="Freeform 166"/>
            <p:cNvSpPr>
              <a:spLocks/>
            </p:cNvSpPr>
            <p:nvPr/>
          </p:nvSpPr>
          <p:spPr bwMode="auto">
            <a:xfrm>
              <a:off x="3855" y="1281"/>
              <a:ext cx="186" cy="172"/>
            </a:xfrm>
            <a:custGeom>
              <a:avLst/>
              <a:gdLst/>
              <a:ahLst/>
              <a:cxnLst>
                <a:cxn ang="0">
                  <a:pos x="185" y="165"/>
                </a:cxn>
                <a:cxn ang="0">
                  <a:pos x="185" y="166"/>
                </a:cxn>
                <a:cxn ang="0">
                  <a:pos x="185" y="167"/>
                </a:cxn>
                <a:cxn ang="0">
                  <a:pos x="184" y="167"/>
                </a:cxn>
                <a:cxn ang="0">
                  <a:pos x="184" y="168"/>
                </a:cxn>
                <a:cxn ang="0">
                  <a:pos x="183" y="169"/>
                </a:cxn>
                <a:cxn ang="0">
                  <a:pos x="183" y="169"/>
                </a:cxn>
                <a:cxn ang="0">
                  <a:pos x="182" y="170"/>
                </a:cxn>
                <a:cxn ang="0">
                  <a:pos x="182" y="170"/>
                </a:cxn>
                <a:cxn ang="0">
                  <a:pos x="181" y="170"/>
                </a:cxn>
                <a:cxn ang="0">
                  <a:pos x="181" y="171"/>
                </a:cxn>
                <a:cxn ang="0">
                  <a:pos x="180" y="171"/>
                </a:cxn>
                <a:cxn ang="0">
                  <a:pos x="179" y="171"/>
                </a:cxn>
                <a:cxn ang="0">
                  <a:pos x="4" y="171"/>
                </a:cxn>
                <a:cxn ang="0">
                  <a:pos x="3" y="171"/>
                </a:cxn>
                <a:cxn ang="0">
                  <a:pos x="3" y="171"/>
                </a:cxn>
                <a:cxn ang="0">
                  <a:pos x="3" y="170"/>
                </a:cxn>
                <a:cxn ang="0">
                  <a:pos x="2" y="170"/>
                </a:cxn>
                <a:cxn ang="0">
                  <a:pos x="2" y="170"/>
                </a:cxn>
                <a:cxn ang="0">
                  <a:pos x="1" y="169"/>
                </a:cxn>
                <a:cxn ang="0">
                  <a:pos x="1" y="169"/>
                </a:cxn>
                <a:cxn ang="0">
                  <a:pos x="0" y="169"/>
                </a:cxn>
                <a:cxn ang="0">
                  <a:pos x="0" y="168"/>
                </a:cxn>
                <a:cxn ang="0">
                  <a:pos x="0" y="167"/>
                </a:cxn>
                <a:cxn ang="0">
                  <a:pos x="0" y="167"/>
                </a:cxn>
                <a:cxn ang="0">
                  <a:pos x="0" y="166"/>
                </a:cxn>
                <a:cxn ang="0">
                  <a:pos x="0" y="165"/>
                </a:cxn>
                <a:cxn ang="0">
                  <a:pos x="0" y="5"/>
                </a:cxn>
                <a:cxn ang="0">
                  <a:pos x="0" y="4"/>
                </a:cxn>
                <a:cxn ang="0">
                  <a:pos x="0" y="3"/>
                </a:cxn>
                <a:cxn ang="0">
                  <a:pos x="0" y="3"/>
                </a:cxn>
                <a:cxn ang="0">
                  <a:pos x="0" y="2"/>
                </a:cxn>
                <a:cxn ang="0">
                  <a:pos x="0" y="2"/>
                </a:cxn>
                <a:cxn ang="0">
                  <a:pos x="1" y="1"/>
                </a:cxn>
                <a:cxn ang="0">
                  <a:pos x="1" y="1"/>
                </a:cxn>
                <a:cxn ang="0">
                  <a:pos x="2" y="1"/>
                </a:cxn>
                <a:cxn ang="0">
                  <a:pos x="2" y="0"/>
                </a:cxn>
                <a:cxn ang="0">
                  <a:pos x="2" y="0"/>
                </a:cxn>
                <a:cxn ang="0">
                  <a:pos x="3" y="0"/>
                </a:cxn>
                <a:cxn ang="0">
                  <a:pos x="3" y="0"/>
                </a:cxn>
                <a:cxn ang="0">
                  <a:pos x="4" y="0"/>
                </a:cxn>
                <a:cxn ang="0">
                  <a:pos x="179" y="0"/>
                </a:cxn>
                <a:cxn ang="0">
                  <a:pos x="180" y="0"/>
                </a:cxn>
                <a:cxn ang="0">
                  <a:pos x="181" y="0"/>
                </a:cxn>
                <a:cxn ang="0">
                  <a:pos x="181" y="0"/>
                </a:cxn>
                <a:cxn ang="0">
                  <a:pos x="182" y="0"/>
                </a:cxn>
                <a:cxn ang="0">
                  <a:pos x="182" y="1"/>
                </a:cxn>
                <a:cxn ang="0">
                  <a:pos x="183" y="1"/>
                </a:cxn>
                <a:cxn ang="0">
                  <a:pos x="183" y="1"/>
                </a:cxn>
                <a:cxn ang="0">
                  <a:pos x="183" y="2"/>
                </a:cxn>
                <a:cxn ang="0">
                  <a:pos x="184" y="2"/>
                </a:cxn>
                <a:cxn ang="0">
                  <a:pos x="184" y="3"/>
                </a:cxn>
                <a:cxn ang="0">
                  <a:pos x="185" y="3"/>
                </a:cxn>
                <a:cxn ang="0">
                  <a:pos x="185" y="4"/>
                </a:cxn>
                <a:cxn ang="0">
                  <a:pos x="185" y="5"/>
                </a:cxn>
                <a:cxn ang="0">
                  <a:pos x="185" y="165"/>
                </a:cxn>
              </a:cxnLst>
              <a:rect l="0" t="0" r="r" b="b"/>
              <a:pathLst>
                <a:path w="186" h="172">
                  <a:moveTo>
                    <a:pt x="185" y="165"/>
                  </a:moveTo>
                  <a:lnTo>
                    <a:pt x="185" y="166"/>
                  </a:lnTo>
                  <a:lnTo>
                    <a:pt x="185" y="167"/>
                  </a:lnTo>
                  <a:lnTo>
                    <a:pt x="184" y="167"/>
                  </a:lnTo>
                  <a:lnTo>
                    <a:pt x="184" y="168"/>
                  </a:lnTo>
                  <a:lnTo>
                    <a:pt x="183" y="169"/>
                  </a:lnTo>
                  <a:lnTo>
                    <a:pt x="183" y="169"/>
                  </a:lnTo>
                  <a:lnTo>
                    <a:pt x="182" y="170"/>
                  </a:lnTo>
                  <a:lnTo>
                    <a:pt x="182" y="170"/>
                  </a:lnTo>
                  <a:lnTo>
                    <a:pt x="181" y="170"/>
                  </a:lnTo>
                  <a:lnTo>
                    <a:pt x="181" y="171"/>
                  </a:lnTo>
                  <a:lnTo>
                    <a:pt x="180" y="171"/>
                  </a:lnTo>
                  <a:lnTo>
                    <a:pt x="179" y="171"/>
                  </a:lnTo>
                  <a:lnTo>
                    <a:pt x="4" y="171"/>
                  </a:lnTo>
                  <a:lnTo>
                    <a:pt x="3" y="171"/>
                  </a:lnTo>
                  <a:lnTo>
                    <a:pt x="3" y="171"/>
                  </a:lnTo>
                  <a:lnTo>
                    <a:pt x="3" y="170"/>
                  </a:lnTo>
                  <a:lnTo>
                    <a:pt x="2" y="170"/>
                  </a:lnTo>
                  <a:lnTo>
                    <a:pt x="2" y="170"/>
                  </a:lnTo>
                  <a:lnTo>
                    <a:pt x="1" y="169"/>
                  </a:lnTo>
                  <a:lnTo>
                    <a:pt x="1" y="169"/>
                  </a:lnTo>
                  <a:lnTo>
                    <a:pt x="0" y="169"/>
                  </a:lnTo>
                  <a:lnTo>
                    <a:pt x="0" y="168"/>
                  </a:lnTo>
                  <a:lnTo>
                    <a:pt x="0" y="167"/>
                  </a:lnTo>
                  <a:lnTo>
                    <a:pt x="0" y="167"/>
                  </a:lnTo>
                  <a:lnTo>
                    <a:pt x="0" y="166"/>
                  </a:lnTo>
                  <a:lnTo>
                    <a:pt x="0" y="165"/>
                  </a:lnTo>
                  <a:lnTo>
                    <a:pt x="0" y="5"/>
                  </a:lnTo>
                  <a:lnTo>
                    <a:pt x="0" y="4"/>
                  </a:lnTo>
                  <a:lnTo>
                    <a:pt x="0" y="3"/>
                  </a:lnTo>
                  <a:lnTo>
                    <a:pt x="0" y="3"/>
                  </a:lnTo>
                  <a:lnTo>
                    <a:pt x="0" y="2"/>
                  </a:lnTo>
                  <a:lnTo>
                    <a:pt x="0" y="2"/>
                  </a:lnTo>
                  <a:lnTo>
                    <a:pt x="1" y="1"/>
                  </a:lnTo>
                  <a:lnTo>
                    <a:pt x="1" y="1"/>
                  </a:lnTo>
                  <a:lnTo>
                    <a:pt x="2" y="1"/>
                  </a:lnTo>
                  <a:lnTo>
                    <a:pt x="2" y="0"/>
                  </a:lnTo>
                  <a:lnTo>
                    <a:pt x="2" y="0"/>
                  </a:lnTo>
                  <a:lnTo>
                    <a:pt x="3" y="0"/>
                  </a:lnTo>
                  <a:lnTo>
                    <a:pt x="3" y="0"/>
                  </a:lnTo>
                  <a:lnTo>
                    <a:pt x="4" y="0"/>
                  </a:lnTo>
                  <a:lnTo>
                    <a:pt x="179" y="0"/>
                  </a:lnTo>
                  <a:lnTo>
                    <a:pt x="180" y="0"/>
                  </a:lnTo>
                  <a:lnTo>
                    <a:pt x="181" y="0"/>
                  </a:lnTo>
                  <a:lnTo>
                    <a:pt x="181" y="0"/>
                  </a:lnTo>
                  <a:lnTo>
                    <a:pt x="182" y="0"/>
                  </a:lnTo>
                  <a:lnTo>
                    <a:pt x="182" y="1"/>
                  </a:lnTo>
                  <a:lnTo>
                    <a:pt x="183" y="1"/>
                  </a:lnTo>
                  <a:lnTo>
                    <a:pt x="183" y="1"/>
                  </a:lnTo>
                  <a:lnTo>
                    <a:pt x="183" y="2"/>
                  </a:lnTo>
                  <a:lnTo>
                    <a:pt x="184" y="2"/>
                  </a:lnTo>
                  <a:lnTo>
                    <a:pt x="184" y="3"/>
                  </a:lnTo>
                  <a:lnTo>
                    <a:pt x="185" y="3"/>
                  </a:lnTo>
                  <a:lnTo>
                    <a:pt x="185" y="4"/>
                  </a:lnTo>
                  <a:lnTo>
                    <a:pt x="185" y="5"/>
                  </a:lnTo>
                  <a:lnTo>
                    <a:pt x="185" y="165"/>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91" name="Freeform 167"/>
            <p:cNvSpPr>
              <a:spLocks/>
            </p:cNvSpPr>
            <p:nvPr/>
          </p:nvSpPr>
          <p:spPr bwMode="auto">
            <a:xfrm>
              <a:off x="3857" y="1281"/>
              <a:ext cx="181" cy="171"/>
            </a:xfrm>
            <a:custGeom>
              <a:avLst/>
              <a:gdLst/>
              <a:ahLst/>
              <a:cxnLst>
                <a:cxn ang="0">
                  <a:pos x="180" y="3"/>
                </a:cxn>
                <a:cxn ang="0">
                  <a:pos x="180" y="3"/>
                </a:cxn>
                <a:cxn ang="0">
                  <a:pos x="180" y="2"/>
                </a:cxn>
                <a:cxn ang="0">
                  <a:pos x="179" y="2"/>
                </a:cxn>
                <a:cxn ang="0">
                  <a:pos x="179" y="1"/>
                </a:cxn>
                <a:cxn ang="0">
                  <a:pos x="178" y="1"/>
                </a:cxn>
                <a:cxn ang="0">
                  <a:pos x="178" y="0"/>
                </a:cxn>
                <a:cxn ang="0">
                  <a:pos x="177" y="0"/>
                </a:cxn>
                <a:cxn ang="0">
                  <a:pos x="177" y="0"/>
                </a:cxn>
                <a:cxn ang="0">
                  <a:pos x="177" y="0"/>
                </a:cxn>
                <a:cxn ang="0">
                  <a:pos x="176" y="0"/>
                </a:cxn>
                <a:cxn ang="0">
                  <a:pos x="176" y="0"/>
                </a:cxn>
                <a:cxn ang="0">
                  <a:pos x="3" y="0"/>
                </a:cxn>
                <a:cxn ang="0">
                  <a:pos x="3" y="0"/>
                </a:cxn>
                <a:cxn ang="0">
                  <a:pos x="2" y="0"/>
                </a:cxn>
                <a:cxn ang="0">
                  <a:pos x="2" y="0"/>
                </a:cxn>
                <a:cxn ang="0">
                  <a:pos x="1" y="0"/>
                </a:cxn>
                <a:cxn ang="0">
                  <a:pos x="1" y="0"/>
                </a:cxn>
                <a:cxn ang="0">
                  <a:pos x="1" y="1"/>
                </a:cxn>
                <a:cxn ang="0">
                  <a:pos x="0" y="1"/>
                </a:cxn>
                <a:cxn ang="0">
                  <a:pos x="0" y="1"/>
                </a:cxn>
                <a:cxn ang="0">
                  <a:pos x="0" y="2"/>
                </a:cxn>
                <a:cxn ang="0">
                  <a:pos x="0" y="3"/>
                </a:cxn>
                <a:cxn ang="0">
                  <a:pos x="0" y="3"/>
                </a:cxn>
                <a:cxn ang="0">
                  <a:pos x="0" y="166"/>
                </a:cxn>
                <a:cxn ang="0">
                  <a:pos x="0" y="166"/>
                </a:cxn>
                <a:cxn ang="0">
                  <a:pos x="0" y="167"/>
                </a:cxn>
                <a:cxn ang="0">
                  <a:pos x="0" y="168"/>
                </a:cxn>
                <a:cxn ang="0">
                  <a:pos x="0" y="168"/>
                </a:cxn>
                <a:cxn ang="0">
                  <a:pos x="1" y="168"/>
                </a:cxn>
                <a:cxn ang="0">
                  <a:pos x="1" y="169"/>
                </a:cxn>
                <a:cxn ang="0">
                  <a:pos x="2" y="169"/>
                </a:cxn>
                <a:cxn ang="0">
                  <a:pos x="2" y="169"/>
                </a:cxn>
                <a:cxn ang="0">
                  <a:pos x="3" y="170"/>
                </a:cxn>
                <a:cxn ang="0">
                  <a:pos x="3" y="170"/>
                </a:cxn>
                <a:cxn ang="0">
                  <a:pos x="176" y="170"/>
                </a:cxn>
                <a:cxn ang="0">
                  <a:pos x="176" y="169"/>
                </a:cxn>
                <a:cxn ang="0">
                  <a:pos x="177" y="169"/>
                </a:cxn>
                <a:cxn ang="0">
                  <a:pos x="177" y="169"/>
                </a:cxn>
                <a:cxn ang="0">
                  <a:pos x="178" y="169"/>
                </a:cxn>
                <a:cxn ang="0">
                  <a:pos x="178" y="168"/>
                </a:cxn>
                <a:cxn ang="0">
                  <a:pos x="178" y="168"/>
                </a:cxn>
                <a:cxn ang="0">
                  <a:pos x="179" y="168"/>
                </a:cxn>
                <a:cxn ang="0">
                  <a:pos x="179" y="167"/>
                </a:cxn>
                <a:cxn ang="0">
                  <a:pos x="180" y="166"/>
                </a:cxn>
                <a:cxn ang="0">
                  <a:pos x="180" y="166"/>
                </a:cxn>
                <a:cxn ang="0">
                  <a:pos x="180" y="3"/>
                </a:cxn>
              </a:cxnLst>
              <a:rect l="0" t="0" r="r" b="b"/>
              <a:pathLst>
                <a:path w="181" h="171">
                  <a:moveTo>
                    <a:pt x="180" y="3"/>
                  </a:moveTo>
                  <a:lnTo>
                    <a:pt x="180" y="3"/>
                  </a:lnTo>
                  <a:lnTo>
                    <a:pt x="180" y="2"/>
                  </a:lnTo>
                  <a:lnTo>
                    <a:pt x="179" y="2"/>
                  </a:lnTo>
                  <a:lnTo>
                    <a:pt x="179" y="1"/>
                  </a:lnTo>
                  <a:lnTo>
                    <a:pt x="178" y="1"/>
                  </a:lnTo>
                  <a:lnTo>
                    <a:pt x="178" y="0"/>
                  </a:lnTo>
                  <a:lnTo>
                    <a:pt x="177" y="0"/>
                  </a:lnTo>
                  <a:lnTo>
                    <a:pt x="177" y="0"/>
                  </a:lnTo>
                  <a:lnTo>
                    <a:pt x="177" y="0"/>
                  </a:lnTo>
                  <a:lnTo>
                    <a:pt x="176" y="0"/>
                  </a:lnTo>
                  <a:lnTo>
                    <a:pt x="176" y="0"/>
                  </a:lnTo>
                  <a:lnTo>
                    <a:pt x="3" y="0"/>
                  </a:lnTo>
                  <a:lnTo>
                    <a:pt x="3" y="0"/>
                  </a:lnTo>
                  <a:lnTo>
                    <a:pt x="2" y="0"/>
                  </a:lnTo>
                  <a:lnTo>
                    <a:pt x="2" y="0"/>
                  </a:lnTo>
                  <a:lnTo>
                    <a:pt x="1" y="0"/>
                  </a:lnTo>
                  <a:lnTo>
                    <a:pt x="1" y="0"/>
                  </a:lnTo>
                  <a:lnTo>
                    <a:pt x="1" y="1"/>
                  </a:lnTo>
                  <a:lnTo>
                    <a:pt x="0" y="1"/>
                  </a:lnTo>
                  <a:lnTo>
                    <a:pt x="0" y="1"/>
                  </a:lnTo>
                  <a:lnTo>
                    <a:pt x="0" y="2"/>
                  </a:lnTo>
                  <a:lnTo>
                    <a:pt x="0" y="3"/>
                  </a:lnTo>
                  <a:lnTo>
                    <a:pt x="0" y="3"/>
                  </a:lnTo>
                  <a:lnTo>
                    <a:pt x="0" y="166"/>
                  </a:lnTo>
                  <a:lnTo>
                    <a:pt x="0" y="166"/>
                  </a:lnTo>
                  <a:lnTo>
                    <a:pt x="0" y="167"/>
                  </a:lnTo>
                  <a:lnTo>
                    <a:pt x="0" y="168"/>
                  </a:lnTo>
                  <a:lnTo>
                    <a:pt x="0" y="168"/>
                  </a:lnTo>
                  <a:lnTo>
                    <a:pt x="1" y="168"/>
                  </a:lnTo>
                  <a:lnTo>
                    <a:pt x="1" y="169"/>
                  </a:lnTo>
                  <a:lnTo>
                    <a:pt x="2" y="169"/>
                  </a:lnTo>
                  <a:lnTo>
                    <a:pt x="2" y="169"/>
                  </a:lnTo>
                  <a:lnTo>
                    <a:pt x="3" y="170"/>
                  </a:lnTo>
                  <a:lnTo>
                    <a:pt x="3" y="170"/>
                  </a:lnTo>
                  <a:lnTo>
                    <a:pt x="176" y="170"/>
                  </a:lnTo>
                  <a:lnTo>
                    <a:pt x="176" y="169"/>
                  </a:lnTo>
                  <a:lnTo>
                    <a:pt x="177" y="169"/>
                  </a:lnTo>
                  <a:lnTo>
                    <a:pt x="177" y="169"/>
                  </a:lnTo>
                  <a:lnTo>
                    <a:pt x="178" y="169"/>
                  </a:lnTo>
                  <a:lnTo>
                    <a:pt x="178" y="168"/>
                  </a:lnTo>
                  <a:lnTo>
                    <a:pt x="178" y="168"/>
                  </a:lnTo>
                  <a:lnTo>
                    <a:pt x="179" y="168"/>
                  </a:lnTo>
                  <a:lnTo>
                    <a:pt x="179" y="167"/>
                  </a:lnTo>
                  <a:lnTo>
                    <a:pt x="180" y="166"/>
                  </a:lnTo>
                  <a:lnTo>
                    <a:pt x="180" y="166"/>
                  </a:lnTo>
                  <a:lnTo>
                    <a:pt x="180" y="3"/>
                  </a:lnTo>
                </a:path>
              </a:pathLst>
            </a:custGeom>
            <a:solidFill>
              <a:srgbClr val="999999"/>
            </a:solidFill>
            <a:ln w="12700" cap="rnd" cmpd="sng">
              <a:solidFill>
                <a:srgbClr val="999999"/>
              </a:solidFill>
              <a:prstDash val="solid"/>
              <a:round/>
              <a:headEnd/>
              <a:tailEnd/>
            </a:ln>
            <a:effectLst/>
          </p:spPr>
          <p:txBody>
            <a:bodyPr/>
            <a:lstStyle/>
            <a:p>
              <a:endParaRPr lang="en-US"/>
            </a:p>
          </p:txBody>
        </p:sp>
        <p:sp>
          <p:nvSpPr>
            <p:cNvPr id="103592" name="Freeform 168"/>
            <p:cNvSpPr>
              <a:spLocks/>
            </p:cNvSpPr>
            <p:nvPr/>
          </p:nvSpPr>
          <p:spPr bwMode="auto">
            <a:xfrm>
              <a:off x="3858" y="1282"/>
              <a:ext cx="180" cy="168"/>
            </a:xfrm>
            <a:custGeom>
              <a:avLst/>
              <a:gdLst/>
              <a:ahLst/>
              <a:cxnLst>
                <a:cxn ang="0">
                  <a:pos x="179" y="163"/>
                </a:cxn>
                <a:cxn ang="0">
                  <a:pos x="179" y="164"/>
                </a:cxn>
                <a:cxn ang="0">
                  <a:pos x="178" y="165"/>
                </a:cxn>
                <a:cxn ang="0">
                  <a:pos x="178" y="165"/>
                </a:cxn>
                <a:cxn ang="0">
                  <a:pos x="177" y="166"/>
                </a:cxn>
                <a:cxn ang="0">
                  <a:pos x="177" y="166"/>
                </a:cxn>
                <a:cxn ang="0">
                  <a:pos x="176" y="167"/>
                </a:cxn>
                <a:cxn ang="0">
                  <a:pos x="176" y="167"/>
                </a:cxn>
                <a:cxn ang="0">
                  <a:pos x="2" y="167"/>
                </a:cxn>
                <a:cxn ang="0">
                  <a:pos x="2" y="167"/>
                </a:cxn>
                <a:cxn ang="0">
                  <a:pos x="1" y="167"/>
                </a:cxn>
                <a:cxn ang="0">
                  <a:pos x="1" y="166"/>
                </a:cxn>
                <a:cxn ang="0">
                  <a:pos x="1" y="166"/>
                </a:cxn>
                <a:cxn ang="0">
                  <a:pos x="0" y="166"/>
                </a:cxn>
                <a:cxn ang="0">
                  <a:pos x="0" y="165"/>
                </a:cxn>
                <a:cxn ang="0">
                  <a:pos x="0" y="165"/>
                </a:cxn>
                <a:cxn ang="0">
                  <a:pos x="0" y="165"/>
                </a:cxn>
                <a:cxn ang="0">
                  <a:pos x="0" y="164"/>
                </a:cxn>
                <a:cxn ang="0">
                  <a:pos x="0" y="163"/>
                </a:cxn>
                <a:cxn ang="0">
                  <a:pos x="0" y="3"/>
                </a:cxn>
                <a:cxn ang="0">
                  <a:pos x="0" y="2"/>
                </a:cxn>
                <a:cxn ang="0">
                  <a:pos x="0" y="1"/>
                </a:cxn>
                <a:cxn ang="0">
                  <a:pos x="0" y="1"/>
                </a:cxn>
                <a:cxn ang="0">
                  <a:pos x="0" y="1"/>
                </a:cxn>
                <a:cxn ang="0">
                  <a:pos x="1" y="0"/>
                </a:cxn>
                <a:cxn ang="0">
                  <a:pos x="1" y="0"/>
                </a:cxn>
                <a:cxn ang="0">
                  <a:pos x="2" y="0"/>
                </a:cxn>
                <a:cxn ang="0">
                  <a:pos x="2" y="0"/>
                </a:cxn>
                <a:cxn ang="0">
                  <a:pos x="176" y="0"/>
                </a:cxn>
                <a:cxn ang="0">
                  <a:pos x="176" y="0"/>
                </a:cxn>
                <a:cxn ang="0">
                  <a:pos x="176" y="0"/>
                </a:cxn>
                <a:cxn ang="0">
                  <a:pos x="177" y="0"/>
                </a:cxn>
                <a:cxn ang="0">
                  <a:pos x="177" y="0"/>
                </a:cxn>
                <a:cxn ang="0">
                  <a:pos x="177" y="1"/>
                </a:cxn>
                <a:cxn ang="0">
                  <a:pos x="178" y="1"/>
                </a:cxn>
                <a:cxn ang="0">
                  <a:pos x="178" y="1"/>
                </a:cxn>
                <a:cxn ang="0">
                  <a:pos x="179" y="2"/>
                </a:cxn>
                <a:cxn ang="0">
                  <a:pos x="179" y="3"/>
                </a:cxn>
                <a:cxn ang="0">
                  <a:pos x="179" y="163"/>
                </a:cxn>
              </a:cxnLst>
              <a:rect l="0" t="0" r="r" b="b"/>
              <a:pathLst>
                <a:path w="180" h="168">
                  <a:moveTo>
                    <a:pt x="179" y="163"/>
                  </a:moveTo>
                  <a:lnTo>
                    <a:pt x="179" y="164"/>
                  </a:lnTo>
                  <a:lnTo>
                    <a:pt x="178" y="165"/>
                  </a:lnTo>
                  <a:lnTo>
                    <a:pt x="178" y="165"/>
                  </a:lnTo>
                  <a:lnTo>
                    <a:pt x="177" y="166"/>
                  </a:lnTo>
                  <a:lnTo>
                    <a:pt x="177" y="166"/>
                  </a:lnTo>
                  <a:lnTo>
                    <a:pt x="176" y="167"/>
                  </a:lnTo>
                  <a:lnTo>
                    <a:pt x="176" y="167"/>
                  </a:lnTo>
                  <a:lnTo>
                    <a:pt x="2" y="167"/>
                  </a:lnTo>
                  <a:lnTo>
                    <a:pt x="2" y="167"/>
                  </a:lnTo>
                  <a:lnTo>
                    <a:pt x="1" y="167"/>
                  </a:lnTo>
                  <a:lnTo>
                    <a:pt x="1" y="166"/>
                  </a:lnTo>
                  <a:lnTo>
                    <a:pt x="1" y="166"/>
                  </a:lnTo>
                  <a:lnTo>
                    <a:pt x="0" y="166"/>
                  </a:lnTo>
                  <a:lnTo>
                    <a:pt x="0" y="165"/>
                  </a:lnTo>
                  <a:lnTo>
                    <a:pt x="0" y="165"/>
                  </a:lnTo>
                  <a:lnTo>
                    <a:pt x="0" y="165"/>
                  </a:lnTo>
                  <a:lnTo>
                    <a:pt x="0" y="164"/>
                  </a:lnTo>
                  <a:lnTo>
                    <a:pt x="0" y="163"/>
                  </a:lnTo>
                  <a:lnTo>
                    <a:pt x="0" y="3"/>
                  </a:lnTo>
                  <a:lnTo>
                    <a:pt x="0" y="2"/>
                  </a:lnTo>
                  <a:lnTo>
                    <a:pt x="0" y="1"/>
                  </a:lnTo>
                  <a:lnTo>
                    <a:pt x="0" y="1"/>
                  </a:lnTo>
                  <a:lnTo>
                    <a:pt x="0" y="1"/>
                  </a:lnTo>
                  <a:lnTo>
                    <a:pt x="1" y="0"/>
                  </a:lnTo>
                  <a:lnTo>
                    <a:pt x="1" y="0"/>
                  </a:lnTo>
                  <a:lnTo>
                    <a:pt x="2" y="0"/>
                  </a:lnTo>
                  <a:lnTo>
                    <a:pt x="2" y="0"/>
                  </a:lnTo>
                  <a:lnTo>
                    <a:pt x="176" y="0"/>
                  </a:lnTo>
                  <a:lnTo>
                    <a:pt x="176" y="0"/>
                  </a:lnTo>
                  <a:lnTo>
                    <a:pt x="176" y="0"/>
                  </a:lnTo>
                  <a:lnTo>
                    <a:pt x="177" y="0"/>
                  </a:lnTo>
                  <a:lnTo>
                    <a:pt x="177" y="0"/>
                  </a:lnTo>
                  <a:lnTo>
                    <a:pt x="177" y="1"/>
                  </a:lnTo>
                  <a:lnTo>
                    <a:pt x="178" y="1"/>
                  </a:lnTo>
                  <a:lnTo>
                    <a:pt x="178" y="1"/>
                  </a:lnTo>
                  <a:lnTo>
                    <a:pt x="179" y="2"/>
                  </a:lnTo>
                  <a:lnTo>
                    <a:pt x="179" y="3"/>
                  </a:lnTo>
                  <a:lnTo>
                    <a:pt x="179" y="163"/>
                  </a:lnTo>
                </a:path>
              </a:pathLst>
            </a:custGeom>
            <a:solidFill>
              <a:srgbClr val="EFEFD1"/>
            </a:solidFill>
            <a:ln w="12700" cap="rnd" cmpd="sng">
              <a:solidFill>
                <a:srgbClr val="666666"/>
              </a:solidFill>
              <a:prstDash val="solid"/>
              <a:round/>
              <a:headEnd/>
              <a:tailEnd/>
            </a:ln>
            <a:effectLst/>
          </p:spPr>
          <p:txBody>
            <a:bodyPr/>
            <a:lstStyle/>
            <a:p>
              <a:endParaRPr lang="en-US"/>
            </a:p>
          </p:txBody>
        </p:sp>
        <p:sp>
          <p:nvSpPr>
            <p:cNvPr id="103593" name="Freeform 169"/>
            <p:cNvSpPr>
              <a:spLocks/>
            </p:cNvSpPr>
            <p:nvPr/>
          </p:nvSpPr>
          <p:spPr bwMode="auto">
            <a:xfrm>
              <a:off x="3877" y="1304"/>
              <a:ext cx="142" cy="124"/>
            </a:xfrm>
            <a:custGeom>
              <a:avLst/>
              <a:gdLst/>
              <a:ahLst/>
              <a:cxnLst>
                <a:cxn ang="0">
                  <a:pos x="0" y="1"/>
                </a:cxn>
                <a:cxn ang="0">
                  <a:pos x="1" y="1"/>
                </a:cxn>
                <a:cxn ang="0">
                  <a:pos x="1" y="1"/>
                </a:cxn>
                <a:cxn ang="0">
                  <a:pos x="2" y="0"/>
                </a:cxn>
                <a:cxn ang="0">
                  <a:pos x="2" y="0"/>
                </a:cxn>
                <a:cxn ang="0">
                  <a:pos x="3" y="0"/>
                </a:cxn>
                <a:cxn ang="0">
                  <a:pos x="3" y="0"/>
                </a:cxn>
                <a:cxn ang="0">
                  <a:pos x="4" y="0"/>
                </a:cxn>
                <a:cxn ang="0">
                  <a:pos x="135" y="0"/>
                </a:cxn>
                <a:cxn ang="0">
                  <a:pos x="136" y="0"/>
                </a:cxn>
                <a:cxn ang="0">
                  <a:pos x="137" y="0"/>
                </a:cxn>
                <a:cxn ang="0">
                  <a:pos x="137" y="0"/>
                </a:cxn>
                <a:cxn ang="0">
                  <a:pos x="138" y="0"/>
                </a:cxn>
                <a:cxn ang="0">
                  <a:pos x="138" y="1"/>
                </a:cxn>
                <a:cxn ang="0">
                  <a:pos x="139" y="1"/>
                </a:cxn>
                <a:cxn ang="0">
                  <a:pos x="139" y="1"/>
                </a:cxn>
                <a:cxn ang="0">
                  <a:pos x="140" y="2"/>
                </a:cxn>
                <a:cxn ang="0">
                  <a:pos x="140" y="3"/>
                </a:cxn>
                <a:cxn ang="0">
                  <a:pos x="141" y="3"/>
                </a:cxn>
                <a:cxn ang="0">
                  <a:pos x="141" y="4"/>
                </a:cxn>
                <a:cxn ang="0">
                  <a:pos x="141" y="5"/>
                </a:cxn>
                <a:cxn ang="0">
                  <a:pos x="141" y="117"/>
                </a:cxn>
                <a:cxn ang="0">
                  <a:pos x="141" y="119"/>
                </a:cxn>
                <a:cxn ang="0">
                  <a:pos x="140" y="119"/>
                </a:cxn>
                <a:cxn ang="0">
                  <a:pos x="140" y="120"/>
                </a:cxn>
                <a:cxn ang="0">
                  <a:pos x="139" y="121"/>
                </a:cxn>
                <a:cxn ang="0">
                  <a:pos x="139" y="121"/>
                </a:cxn>
                <a:cxn ang="0">
                  <a:pos x="138" y="122"/>
                </a:cxn>
                <a:cxn ang="0">
                  <a:pos x="138" y="122"/>
                </a:cxn>
                <a:cxn ang="0">
                  <a:pos x="137" y="122"/>
                </a:cxn>
                <a:cxn ang="0">
                  <a:pos x="137" y="123"/>
                </a:cxn>
                <a:cxn ang="0">
                  <a:pos x="136" y="123"/>
                </a:cxn>
                <a:cxn ang="0">
                  <a:pos x="135" y="123"/>
                </a:cxn>
                <a:cxn ang="0">
                  <a:pos x="4" y="123"/>
                </a:cxn>
                <a:cxn ang="0">
                  <a:pos x="3" y="123"/>
                </a:cxn>
                <a:cxn ang="0">
                  <a:pos x="3" y="123"/>
                </a:cxn>
                <a:cxn ang="0">
                  <a:pos x="2" y="122"/>
                </a:cxn>
                <a:cxn ang="0">
                  <a:pos x="2" y="122"/>
                </a:cxn>
                <a:cxn ang="0">
                  <a:pos x="1" y="122"/>
                </a:cxn>
                <a:cxn ang="0">
                  <a:pos x="1" y="121"/>
                </a:cxn>
                <a:cxn ang="0">
                  <a:pos x="0" y="121"/>
                </a:cxn>
                <a:cxn ang="0">
                  <a:pos x="0" y="120"/>
                </a:cxn>
                <a:cxn ang="0">
                  <a:pos x="0" y="119"/>
                </a:cxn>
                <a:cxn ang="0">
                  <a:pos x="0" y="119"/>
                </a:cxn>
                <a:cxn ang="0">
                  <a:pos x="0" y="117"/>
                </a:cxn>
                <a:cxn ang="0">
                  <a:pos x="0" y="5"/>
                </a:cxn>
                <a:cxn ang="0">
                  <a:pos x="0" y="4"/>
                </a:cxn>
                <a:cxn ang="0">
                  <a:pos x="0" y="3"/>
                </a:cxn>
                <a:cxn ang="0">
                  <a:pos x="0" y="3"/>
                </a:cxn>
                <a:cxn ang="0">
                  <a:pos x="0" y="2"/>
                </a:cxn>
                <a:cxn ang="0">
                  <a:pos x="0" y="1"/>
                </a:cxn>
              </a:cxnLst>
              <a:rect l="0" t="0" r="r" b="b"/>
              <a:pathLst>
                <a:path w="142" h="124">
                  <a:moveTo>
                    <a:pt x="0" y="1"/>
                  </a:moveTo>
                  <a:lnTo>
                    <a:pt x="1" y="1"/>
                  </a:lnTo>
                  <a:lnTo>
                    <a:pt x="1" y="1"/>
                  </a:lnTo>
                  <a:lnTo>
                    <a:pt x="2" y="0"/>
                  </a:lnTo>
                  <a:lnTo>
                    <a:pt x="2" y="0"/>
                  </a:lnTo>
                  <a:lnTo>
                    <a:pt x="3" y="0"/>
                  </a:lnTo>
                  <a:lnTo>
                    <a:pt x="3" y="0"/>
                  </a:lnTo>
                  <a:lnTo>
                    <a:pt x="4" y="0"/>
                  </a:lnTo>
                  <a:lnTo>
                    <a:pt x="135" y="0"/>
                  </a:lnTo>
                  <a:lnTo>
                    <a:pt x="136" y="0"/>
                  </a:lnTo>
                  <a:lnTo>
                    <a:pt x="137" y="0"/>
                  </a:lnTo>
                  <a:lnTo>
                    <a:pt x="137" y="0"/>
                  </a:lnTo>
                  <a:lnTo>
                    <a:pt x="138" y="0"/>
                  </a:lnTo>
                  <a:lnTo>
                    <a:pt x="138" y="1"/>
                  </a:lnTo>
                  <a:lnTo>
                    <a:pt x="139" y="1"/>
                  </a:lnTo>
                  <a:lnTo>
                    <a:pt x="139" y="1"/>
                  </a:lnTo>
                  <a:lnTo>
                    <a:pt x="140" y="2"/>
                  </a:lnTo>
                  <a:lnTo>
                    <a:pt x="140" y="3"/>
                  </a:lnTo>
                  <a:lnTo>
                    <a:pt x="141" y="3"/>
                  </a:lnTo>
                  <a:lnTo>
                    <a:pt x="141" y="4"/>
                  </a:lnTo>
                  <a:lnTo>
                    <a:pt x="141" y="5"/>
                  </a:lnTo>
                  <a:lnTo>
                    <a:pt x="141" y="117"/>
                  </a:lnTo>
                  <a:lnTo>
                    <a:pt x="141" y="119"/>
                  </a:lnTo>
                  <a:lnTo>
                    <a:pt x="140" y="119"/>
                  </a:lnTo>
                  <a:lnTo>
                    <a:pt x="140" y="120"/>
                  </a:lnTo>
                  <a:lnTo>
                    <a:pt x="139" y="121"/>
                  </a:lnTo>
                  <a:lnTo>
                    <a:pt x="139" y="121"/>
                  </a:lnTo>
                  <a:lnTo>
                    <a:pt x="138" y="122"/>
                  </a:lnTo>
                  <a:lnTo>
                    <a:pt x="138" y="122"/>
                  </a:lnTo>
                  <a:lnTo>
                    <a:pt x="137" y="122"/>
                  </a:lnTo>
                  <a:lnTo>
                    <a:pt x="137" y="123"/>
                  </a:lnTo>
                  <a:lnTo>
                    <a:pt x="136" y="123"/>
                  </a:lnTo>
                  <a:lnTo>
                    <a:pt x="135" y="123"/>
                  </a:lnTo>
                  <a:lnTo>
                    <a:pt x="4" y="123"/>
                  </a:lnTo>
                  <a:lnTo>
                    <a:pt x="3" y="123"/>
                  </a:lnTo>
                  <a:lnTo>
                    <a:pt x="3" y="123"/>
                  </a:lnTo>
                  <a:lnTo>
                    <a:pt x="2" y="122"/>
                  </a:lnTo>
                  <a:lnTo>
                    <a:pt x="2" y="122"/>
                  </a:lnTo>
                  <a:lnTo>
                    <a:pt x="1" y="122"/>
                  </a:lnTo>
                  <a:lnTo>
                    <a:pt x="1" y="121"/>
                  </a:lnTo>
                  <a:lnTo>
                    <a:pt x="0" y="121"/>
                  </a:lnTo>
                  <a:lnTo>
                    <a:pt x="0" y="120"/>
                  </a:lnTo>
                  <a:lnTo>
                    <a:pt x="0" y="119"/>
                  </a:lnTo>
                  <a:lnTo>
                    <a:pt x="0" y="119"/>
                  </a:lnTo>
                  <a:lnTo>
                    <a:pt x="0" y="117"/>
                  </a:lnTo>
                  <a:lnTo>
                    <a:pt x="0" y="5"/>
                  </a:lnTo>
                  <a:lnTo>
                    <a:pt x="0" y="4"/>
                  </a:lnTo>
                  <a:lnTo>
                    <a:pt x="0" y="3"/>
                  </a:lnTo>
                  <a:lnTo>
                    <a:pt x="0" y="3"/>
                  </a:lnTo>
                  <a:lnTo>
                    <a:pt x="0" y="2"/>
                  </a:lnTo>
                  <a:lnTo>
                    <a:pt x="0" y="1"/>
                  </a:lnTo>
                </a:path>
              </a:pathLst>
            </a:custGeom>
            <a:gradFill rotWithShape="0">
              <a:gsLst>
                <a:gs pos="0">
                  <a:srgbClr val="618FFD">
                    <a:gamma/>
                    <a:shade val="29804"/>
                    <a:invGamma/>
                  </a:srgbClr>
                </a:gs>
                <a:gs pos="50000">
                  <a:srgbClr val="618FFD"/>
                </a:gs>
                <a:gs pos="100000">
                  <a:srgbClr val="618FFD">
                    <a:gamma/>
                    <a:shade val="29804"/>
                    <a:invGamma/>
                  </a:srgbClr>
                </a:gs>
              </a:gsLst>
              <a:lin ang="2700000" scaled="1"/>
            </a:gradFill>
            <a:ln w="12700" cap="rnd" cmpd="sng">
              <a:solidFill>
                <a:srgbClr val="000000"/>
              </a:solidFill>
              <a:prstDash val="solid"/>
              <a:round/>
              <a:headEnd/>
              <a:tailEnd/>
            </a:ln>
            <a:effectLst/>
          </p:spPr>
          <p:txBody>
            <a:bodyPr/>
            <a:lstStyle/>
            <a:p>
              <a:endParaRPr lang="en-US"/>
            </a:p>
          </p:txBody>
        </p:sp>
        <p:sp>
          <p:nvSpPr>
            <p:cNvPr id="103594" name="Freeform 170"/>
            <p:cNvSpPr>
              <a:spLocks/>
            </p:cNvSpPr>
            <p:nvPr/>
          </p:nvSpPr>
          <p:spPr bwMode="auto">
            <a:xfrm>
              <a:off x="3872" y="1298"/>
              <a:ext cx="153" cy="17"/>
            </a:xfrm>
            <a:custGeom>
              <a:avLst/>
              <a:gdLst/>
              <a:ahLst/>
              <a:cxnLst>
                <a:cxn ang="0">
                  <a:pos x="152" y="4"/>
                </a:cxn>
                <a:cxn ang="0">
                  <a:pos x="151" y="3"/>
                </a:cxn>
                <a:cxn ang="0">
                  <a:pos x="151" y="2"/>
                </a:cxn>
                <a:cxn ang="0">
                  <a:pos x="150" y="2"/>
                </a:cxn>
                <a:cxn ang="0">
                  <a:pos x="150" y="2"/>
                </a:cxn>
                <a:cxn ang="0">
                  <a:pos x="150" y="1"/>
                </a:cxn>
                <a:cxn ang="0">
                  <a:pos x="149" y="1"/>
                </a:cxn>
                <a:cxn ang="0">
                  <a:pos x="149" y="1"/>
                </a:cxn>
                <a:cxn ang="0">
                  <a:pos x="148" y="0"/>
                </a:cxn>
                <a:cxn ang="0">
                  <a:pos x="148" y="0"/>
                </a:cxn>
                <a:cxn ang="0">
                  <a:pos x="147" y="0"/>
                </a:cxn>
                <a:cxn ang="0">
                  <a:pos x="146" y="0"/>
                </a:cxn>
                <a:cxn ang="0">
                  <a:pos x="3" y="0"/>
                </a:cxn>
                <a:cxn ang="0">
                  <a:pos x="3" y="0"/>
                </a:cxn>
                <a:cxn ang="0">
                  <a:pos x="2" y="0"/>
                </a:cxn>
                <a:cxn ang="0">
                  <a:pos x="1" y="1"/>
                </a:cxn>
                <a:cxn ang="0">
                  <a:pos x="1" y="1"/>
                </a:cxn>
                <a:cxn ang="0">
                  <a:pos x="0" y="2"/>
                </a:cxn>
                <a:cxn ang="0">
                  <a:pos x="0" y="2"/>
                </a:cxn>
                <a:cxn ang="0">
                  <a:pos x="0" y="3"/>
                </a:cxn>
                <a:cxn ang="0">
                  <a:pos x="6" y="16"/>
                </a:cxn>
                <a:cxn ang="0">
                  <a:pos x="7" y="14"/>
                </a:cxn>
                <a:cxn ang="0">
                  <a:pos x="7" y="14"/>
                </a:cxn>
                <a:cxn ang="0">
                  <a:pos x="8" y="13"/>
                </a:cxn>
                <a:cxn ang="0">
                  <a:pos x="8" y="13"/>
                </a:cxn>
                <a:cxn ang="0">
                  <a:pos x="8" y="12"/>
                </a:cxn>
                <a:cxn ang="0">
                  <a:pos x="9" y="12"/>
                </a:cxn>
                <a:cxn ang="0">
                  <a:pos x="10" y="12"/>
                </a:cxn>
                <a:cxn ang="0">
                  <a:pos x="140" y="12"/>
                </a:cxn>
                <a:cxn ang="0">
                  <a:pos x="141" y="12"/>
                </a:cxn>
                <a:cxn ang="0">
                  <a:pos x="142" y="12"/>
                </a:cxn>
                <a:cxn ang="0">
                  <a:pos x="142" y="13"/>
                </a:cxn>
                <a:cxn ang="0">
                  <a:pos x="143" y="13"/>
                </a:cxn>
                <a:cxn ang="0">
                  <a:pos x="143" y="14"/>
                </a:cxn>
                <a:cxn ang="0">
                  <a:pos x="143" y="14"/>
                </a:cxn>
                <a:cxn ang="0">
                  <a:pos x="144" y="14"/>
                </a:cxn>
                <a:cxn ang="0">
                  <a:pos x="152" y="4"/>
                </a:cxn>
              </a:cxnLst>
              <a:rect l="0" t="0" r="r" b="b"/>
              <a:pathLst>
                <a:path w="153" h="17">
                  <a:moveTo>
                    <a:pt x="152" y="4"/>
                  </a:moveTo>
                  <a:lnTo>
                    <a:pt x="151" y="3"/>
                  </a:lnTo>
                  <a:lnTo>
                    <a:pt x="151" y="2"/>
                  </a:lnTo>
                  <a:lnTo>
                    <a:pt x="150" y="2"/>
                  </a:lnTo>
                  <a:lnTo>
                    <a:pt x="150" y="2"/>
                  </a:lnTo>
                  <a:lnTo>
                    <a:pt x="150" y="1"/>
                  </a:lnTo>
                  <a:lnTo>
                    <a:pt x="149" y="1"/>
                  </a:lnTo>
                  <a:lnTo>
                    <a:pt x="149" y="1"/>
                  </a:lnTo>
                  <a:lnTo>
                    <a:pt x="148" y="0"/>
                  </a:lnTo>
                  <a:lnTo>
                    <a:pt x="148" y="0"/>
                  </a:lnTo>
                  <a:lnTo>
                    <a:pt x="147" y="0"/>
                  </a:lnTo>
                  <a:lnTo>
                    <a:pt x="146" y="0"/>
                  </a:lnTo>
                  <a:lnTo>
                    <a:pt x="3" y="0"/>
                  </a:lnTo>
                  <a:lnTo>
                    <a:pt x="3" y="0"/>
                  </a:lnTo>
                  <a:lnTo>
                    <a:pt x="2" y="0"/>
                  </a:lnTo>
                  <a:lnTo>
                    <a:pt x="1" y="1"/>
                  </a:lnTo>
                  <a:lnTo>
                    <a:pt x="1" y="1"/>
                  </a:lnTo>
                  <a:lnTo>
                    <a:pt x="0" y="2"/>
                  </a:lnTo>
                  <a:lnTo>
                    <a:pt x="0" y="2"/>
                  </a:lnTo>
                  <a:lnTo>
                    <a:pt x="0" y="3"/>
                  </a:lnTo>
                  <a:lnTo>
                    <a:pt x="6" y="16"/>
                  </a:lnTo>
                  <a:lnTo>
                    <a:pt x="7" y="14"/>
                  </a:lnTo>
                  <a:lnTo>
                    <a:pt x="7" y="14"/>
                  </a:lnTo>
                  <a:lnTo>
                    <a:pt x="8" y="13"/>
                  </a:lnTo>
                  <a:lnTo>
                    <a:pt x="8" y="13"/>
                  </a:lnTo>
                  <a:lnTo>
                    <a:pt x="8" y="12"/>
                  </a:lnTo>
                  <a:lnTo>
                    <a:pt x="9" y="12"/>
                  </a:lnTo>
                  <a:lnTo>
                    <a:pt x="10" y="12"/>
                  </a:lnTo>
                  <a:lnTo>
                    <a:pt x="140" y="12"/>
                  </a:lnTo>
                  <a:lnTo>
                    <a:pt x="141" y="12"/>
                  </a:lnTo>
                  <a:lnTo>
                    <a:pt x="142" y="12"/>
                  </a:lnTo>
                  <a:lnTo>
                    <a:pt x="142" y="13"/>
                  </a:lnTo>
                  <a:lnTo>
                    <a:pt x="143" y="13"/>
                  </a:lnTo>
                  <a:lnTo>
                    <a:pt x="143" y="14"/>
                  </a:lnTo>
                  <a:lnTo>
                    <a:pt x="143" y="14"/>
                  </a:lnTo>
                  <a:lnTo>
                    <a:pt x="144" y="14"/>
                  </a:lnTo>
                  <a:lnTo>
                    <a:pt x="152" y="4"/>
                  </a:lnTo>
                </a:path>
              </a:pathLst>
            </a:custGeom>
            <a:solidFill>
              <a:srgbClr val="9F9FA2"/>
            </a:solidFill>
            <a:ln w="12700" cap="rnd" cmpd="sng">
              <a:solidFill>
                <a:srgbClr val="9F9FA2"/>
              </a:solidFill>
              <a:prstDash val="solid"/>
              <a:round/>
              <a:headEnd/>
              <a:tailEnd/>
            </a:ln>
            <a:effectLst/>
          </p:spPr>
          <p:txBody>
            <a:bodyPr/>
            <a:lstStyle/>
            <a:p>
              <a:endParaRPr lang="en-US"/>
            </a:p>
          </p:txBody>
        </p:sp>
        <p:sp>
          <p:nvSpPr>
            <p:cNvPr id="103595" name="Freeform 171"/>
            <p:cNvSpPr>
              <a:spLocks/>
            </p:cNvSpPr>
            <p:nvPr/>
          </p:nvSpPr>
          <p:spPr bwMode="auto">
            <a:xfrm>
              <a:off x="3870" y="1299"/>
              <a:ext cx="17" cy="135"/>
            </a:xfrm>
            <a:custGeom>
              <a:avLst/>
              <a:gdLst/>
              <a:ahLst/>
              <a:cxnLst>
                <a:cxn ang="0">
                  <a:pos x="2" y="0"/>
                </a:cxn>
                <a:cxn ang="0">
                  <a:pos x="1" y="0"/>
                </a:cxn>
                <a:cxn ang="0">
                  <a:pos x="0" y="1"/>
                </a:cxn>
                <a:cxn ang="0">
                  <a:pos x="0" y="2"/>
                </a:cxn>
                <a:cxn ang="0">
                  <a:pos x="0" y="2"/>
                </a:cxn>
                <a:cxn ang="0">
                  <a:pos x="0" y="3"/>
                </a:cxn>
                <a:cxn ang="0">
                  <a:pos x="0" y="4"/>
                </a:cxn>
                <a:cxn ang="0">
                  <a:pos x="0" y="130"/>
                </a:cxn>
                <a:cxn ang="0">
                  <a:pos x="0" y="130"/>
                </a:cxn>
                <a:cxn ang="0">
                  <a:pos x="0" y="131"/>
                </a:cxn>
                <a:cxn ang="0">
                  <a:pos x="0" y="132"/>
                </a:cxn>
                <a:cxn ang="0">
                  <a:pos x="0" y="132"/>
                </a:cxn>
                <a:cxn ang="0">
                  <a:pos x="1" y="133"/>
                </a:cxn>
                <a:cxn ang="0">
                  <a:pos x="2" y="133"/>
                </a:cxn>
                <a:cxn ang="0">
                  <a:pos x="2" y="134"/>
                </a:cxn>
                <a:cxn ang="0">
                  <a:pos x="3" y="134"/>
                </a:cxn>
                <a:cxn ang="0">
                  <a:pos x="16" y="127"/>
                </a:cxn>
                <a:cxn ang="0">
                  <a:pos x="15" y="126"/>
                </a:cxn>
                <a:cxn ang="0">
                  <a:pos x="15" y="126"/>
                </a:cxn>
                <a:cxn ang="0">
                  <a:pos x="14" y="126"/>
                </a:cxn>
                <a:cxn ang="0">
                  <a:pos x="14" y="125"/>
                </a:cxn>
                <a:cxn ang="0">
                  <a:pos x="13" y="124"/>
                </a:cxn>
                <a:cxn ang="0">
                  <a:pos x="13" y="124"/>
                </a:cxn>
                <a:cxn ang="0">
                  <a:pos x="13" y="10"/>
                </a:cxn>
                <a:cxn ang="0">
                  <a:pos x="13" y="9"/>
                </a:cxn>
                <a:cxn ang="0">
                  <a:pos x="13" y="8"/>
                </a:cxn>
                <a:cxn ang="0">
                  <a:pos x="14" y="8"/>
                </a:cxn>
                <a:cxn ang="0">
                  <a:pos x="15" y="7"/>
                </a:cxn>
                <a:cxn ang="0">
                  <a:pos x="15" y="6"/>
                </a:cxn>
                <a:cxn ang="0">
                  <a:pos x="2" y="0"/>
                </a:cxn>
              </a:cxnLst>
              <a:rect l="0" t="0" r="r" b="b"/>
              <a:pathLst>
                <a:path w="17" h="135">
                  <a:moveTo>
                    <a:pt x="2" y="0"/>
                  </a:moveTo>
                  <a:lnTo>
                    <a:pt x="1" y="0"/>
                  </a:lnTo>
                  <a:lnTo>
                    <a:pt x="0" y="1"/>
                  </a:lnTo>
                  <a:lnTo>
                    <a:pt x="0" y="2"/>
                  </a:lnTo>
                  <a:lnTo>
                    <a:pt x="0" y="2"/>
                  </a:lnTo>
                  <a:lnTo>
                    <a:pt x="0" y="3"/>
                  </a:lnTo>
                  <a:lnTo>
                    <a:pt x="0" y="4"/>
                  </a:lnTo>
                  <a:lnTo>
                    <a:pt x="0" y="130"/>
                  </a:lnTo>
                  <a:lnTo>
                    <a:pt x="0" y="130"/>
                  </a:lnTo>
                  <a:lnTo>
                    <a:pt x="0" y="131"/>
                  </a:lnTo>
                  <a:lnTo>
                    <a:pt x="0" y="132"/>
                  </a:lnTo>
                  <a:lnTo>
                    <a:pt x="0" y="132"/>
                  </a:lnTo>
                  <a:lnTo>
                    <a:pt x="1" y="133"/>
                  </a:lnTo>
                  <a:lnTo>
                    <a:pt x="2" y="133"/>
                  </a:lnTo>
                  <a:lnTo>
                    <a:pt x="2" y="134"/>
                  </a:lnTo>
                  <a:lnTo>
                    <a:pt x="3" y="134"/>
                  </a:lnTo>
                  <a:lnTo>
                    <a:pt x="16" y="127"/>
                  </a:lnTo>
                  <a:lnTo>
                    <a:pt x="15" y="126"/>
                  </a:lnTo>
                  <a:lnTo>
                    <a:pt x="15" y="126"/>
                  </a:lnTo>
                  <a:lnTo>
                    <a:pt x="14" y="126"/>
                  </a:lnTo>
                  <a:lnTo>
                    <a:pt x="14" y="125"/>
                  </a:lnTo>
                  <a:lnTo>
                    <a:pt x="13" y="124"/>
                  </a:lnTo>
                  <a:lnTo>
                    <a:pt x="13" y="124"/>
                  </a:lnTo>
                  <a:lnTo>
                    <a:pt x="13" y="10"/>
                  </a:lnTo>
                  <a:lnTo>
                    <a:pt x="13" y="9"/>
                  </a:lnTo>
                  <a:lnTo>
                    <a:pt x="13" y="8"/>
                  </a:lnTo>
                  <a:lnTo>
                    <a:pt x="14" y="8"/>
                  </a:lnTo>
                  <a:lnTo>
                    <a:pt x="15" y="7"/>
                  </a:lnTo>
                  <a:lnTo>
                    <a:pt x="15" y="6"/>
                  </a:lnTo>
                  <a:lnTo>
                    <a:pt x="2" y="0"/>
                  </a:lnTo>
                </a:path>
              </a:pathLst>
            </a:custGeom>
            <a:solidFill>
              <a:srgbClr val="666666"/>
            </a:solidFill>
            <a:ln w="12700" cap="rnd" cmpd="sng">
              <a:solidFill>
                <a:srgbClr val="666666"/>
              </a:solidFill>
              <a:prstDash val="solid"/>
              <a:round/>
              <a:headEnd/>
              <a:tailEnd/>
            </a:ln>
            <a:effectLst/>
          </p:spPr>
          <p:txBody>
            <a:bodyPr/>
            <a:lstStyle/>
            <a:p>
              <a:endParaRPr lang="en-US"/>
            </a:p>
          </p:txBody>
        </p:sp>
        <p:sp>
          <p:nvSpPr>
            <p:cNvPr id="103596" name="Freeform 172"/>
            <p:cNvSpPr>
              <a:spLocks/>
            </p:cNvSpPr>
            <p:nvPr/>
          </p:nvSpPr>
          <p:spPr bwMode="auto">
            <a:xfrm>
              <a:off x="3872" y="1300"/>
              <a:ext cx="155" cy="136"/>
            </a:xfrm>
            <a:custGeom>
              <a:avLst/>
              <a:gdLst/>
              <a:ahLst/>
              <a:cxnLst>
                <a:cxn ang="0">
                  <a:pos x="0" y="133"/>
                </a:cxn>
                <a:cxn ang="0">
                  <a:pos x="0" y="134"/>
                </a:cxn>
                <a:cxn ang="0">
                  <a:pos x="0" y="134"/>
                </a:cxn>
                <a:cxn ang="0">
                  <a:pos x="1" y="134"/>
                </a:cxn>
                <a:cxn ang="0">
                  <a:pos x="1" y="134"/>
                </a:cxn>
                <a:cxn ang="0">
                  <a:pos x="2" y="135"/>
                </a:cxn>
                <a:cxn ang="0">
                  <a:pos x="2" y="135"/>
                </a:cxn>
                <a:cxn ang="0">
                  <a:pos x="3" y="135"/>
                </a:cxn>
                <a:cxn ang="0">
                  <a:pos x="148" y="135"/>
                </a:cxn>
                <a:cxn ang="0">
                  <a:pos x="150" y="134"/>
                </a:cxn>
                <a:cxn ang="0">
                  <a:pos x="151" y="134"/>
                </a:cxn>
                <a:cxn ang="0">
                  <a:pos x="151" y="133"/>
                </a:cxn>
                <a:cxn ang="0">
                  <a:pos x="152" y="133"/>
                </a:cxn>
                <a:cxn ang="0">
                  <a:pos x="152" y="133"/>
                </a:cxn>
                <a:cxn ang="0">
                  <a:pos x="153" y="132"/>
                </a:cxn>
                <a:cxn ang="0">
                  <a:pos x="153" y="131"/>
                </a:cxn>
                <a:cxn ang="0">
                  <a:pos x="154" y="131"/>
                </a:cxn>
                <a:cxn ang="0">
                  <a:pos x="154" y="129"/>
                </a:cxn>
                <a:cxn ang="0">
                  <a:pos x="154" y="129"/>
                </a:cxn>
                <a:cxn ang="0">
                  <a:pos x="154" y="3"/>
                </a:cxn>
                <a:cxn ang="0">
                  <a:pos x="154" y="2"/>
                </a:cxn>
                <a:cxn ang="0">
                  <a:pos x="154" y="1"/>
                </a:cxn>
                <a:cxn ang="0">
                  <a:pos x="154" y="1"/>
                </a:cxn>
                <a:cxn ang="0">
                  <a:pos x="153" y="1"/>
                </a:cxn>
                <a:cxn ang="0">
                  <a:pos x="153" y="0"/>
                </a:cxn>
                <a:cxn ang="0">
                  <a:pos x="153" y="0"/>
                </a:cxn>
                <a:cxn ang="0">
                  <a:pos x="145" y="5"/>
                </a:cxn>
                <a:cxn ang="0">
                  <a:pos x="145" y="5"/>
                </a:cxn>
                <a:cxn ang="0">
                  <a:pos x="146" y="6"/>
                </a:cxn>
                <a:cxn ang="0">
                  <a:pos x="146" y="7"/>
                </a:cxn>
                <a:cxn ang="0">
                  <a:pos x="146" y="7"/>
                </a:cxn>
                <a:cxn ang="0">
                  <a:pos x="146" y="7"/>
                </a:cxn>
                <a:cxn ang="0">
                  <a:pos x="146" y="8"/>
                </a:cxn>
                <a:cxn ang="0">
                  <a:pos x="146" y="9"/>
                </a:cxn>
                <a:cxn ang="0">
                  <a:pos x="146" y="9"/>
                </a:cxn>
                <a:cxn ang="0">
                  <a:pos x="146" y="123"/>
                </a:cxn>
                <a:cxn ang="0">
                  <a:pos x="146" y="123"/>
                </a:cxn>
                <a:cxn ang="0">
                  <a:pos x="146" y="124"/>
                </a:cxn>
                <a:cxn ang="0">
                  <a:pos x="146" y="125"/>
                </a:cxn>
                <a:cxn ang="0">
                  <a:pos x="146" y="125"/>
                </a:cxn>
                <a:cxn ang="0">
                  <a:pos x="145" y="126"/>
                </a:cxn>
                <a:cxn ang="0">
                  <a:pos x="145" y="127"/>
                </a:cxn>
                <a:cxn ang="0">
                  <a:pos x="144" y="127"/>
                </a:cxn>
                <a:cxn ang="0">
                  <a:pos x="143" y="127"/>
                </a:cxn>
                <a:cxn ang="0">
                  <a:pos x="143" y="128"/>
                </a:cxn>
                <a:cxn ang="0">
                  <a:pos x="142" y="128"/>
                </a:cxn>
                <a:cxn ang="0">
                  <a:pos x="142" y="128"/>
                </a:cxn>
                <a:cxn ang="0">
                  <a:pos x="9" y="128"/>
                </a:cxn>
                <a:cxn ang="0">
                  <a:pos x="8" y="128"/>
                </a:cxn>
                <a:cxn ang="0">
                  <a:pos x="8" y="128"/>
                </a:cxn>
                <a:cxn ang="0">
                  <a:pos x="8" y="127"/>
                </a:cxn>
                <a:cxn ang="0">
                  <a:pos x="7" y="127"/>
                </a:cxn>
                <a:cxn ang="0">
                  <a:pos x="7" y="127"/>
                </a:cxn>
                <a:cxn ang="0">
                  <a:pos x="6" y="127"/>
                </a:cxn>
                <a:cxn ang="0">
                  <a:pos x="6" y="127"/>
                </a:cxn>
                <a:cxn ang="0">
                  <a:pos x="0" y="133"/>
                </a:cxn>
              </a:cxnLst>
              <a:rect l="0" t="0" r="r" b="b"/>
              <a:pathLst>
                <a:path w="155" h="136">
                  <a:moveTo>
                    <a:pt x="0" y="133"/>
                  </a:moveTo>
                  <a:lnTo>
                    <a:pt x="0" y="134"/>
                  </a:lnTo>
                  <a:lnTo>
                    <a:pt x="0" y="134"/>
                  </a:lnTo>
                  <a:lnTo>
                    <a:pt x="1" y="134"/>
                  </a:lnTo>
                  <a:lnTo>
                    <a:pt x="1" y="134"/>
                  </a:lnTo>
                  <a:lnTo>
                    <a:pt x="2" y="135"/>
                  </a:lnTo>
                  <a:lnTo>
                    <a:pt x="2" y="135"/>
                  </a:lnTo>
                  <a:lnTo>
                    <a:pt x="3" y="135"/>
                  </a:lnTo>
                  <a:lnTo>
                    <a:pt x="148" y="135"/>
                  </a:lnTo>
                  <a:lnTo>
                    <a:pt x="150" y="134"/>
                  </a:lnTo>
                  <a:lnTo>
                    <a:pt x="151" y="134"/>
                  </a:lnTo>
                  <a:lnTo>
                    <a:pt x="151" y="133"/>
                  </a:lnTo>
                  <a:lnTo>
                    <a:pt x="152" y="133"/>
                  </a:lnTo>
                  <a:lnTo>
                    <a:pt x="152" y="133"/>
                  </a:lnTo>
                  <a:lnTo>
                    <a:pt x="153" y="132"/>
                  </a:lnTo>
                  <a:lnTo>
                    <a:pt x="153" y="131"/>
                  </a:lnTo>
                  <a:lnTo>
                    <a:pt x="154" y="131"/>
                  </a:lnTo>
                  <a:lnTo>
                    <a:pt x="154" y="129"/>
                  </a:lnTo>
                  <a:lnTo>
                    <a:pt x="154" y="129"/>
                  </a:lnTo>
                  <a:lnTo>
                    <a:pt x="154" y="3"/>
                  </a:lnTo>
                  <a:lnTo>
                    <a:pt x="154" y="2"/>
                  </a:lnTo>
                  <a:lnTo>
                    <a:pt x="154" y="1"/>
                  </a:lnTo>
                  <a:lnTo>
                    <a:pt x="154" y="1"/>
                  </a:lnTo>
                  <a:lnTo>
                    <a:pt x="153" y="1"/>
                  </a:lnTo>
                  <a:lnTo>
                    <a:pt x="153" y="0"/>
                  </a:lnTo>
                  <a:lnTo>
                    <a:pt x="153" y="0"/>
                  </a:lnTo>
                  <a:lnTo>
                    <a:pt x="145" y="5"/>
                  </a:lnTo>
                  <a:lnTo>
                    <a:pt x="145" y="5"/>
                  </a:lnTo>
                  <a:lnTo>
                    <a:pt x="146" y="6"/>
                  </a:lnTo>
                  <a:lnTo>
                    <a:pt x="146" y="7"/>
                  </a:lnTo>
                  <a:lnTo>
                    <a:pt x="146" y="7"/>
                  </a:lnTo>
                  <a:lnTo>
                    <a:pt x="146" y="7"/>
                  </a:lnTo>
                  <a:lnTo>
                    <a:pt x="146" y="8"/>
                  </a:lnTo>
                  <a:lnTo>
                    <a:pt x="146" y="9"/>
                  </a:lnTo>
                  <a:lnTo>
                    <a:pt x="146" y="9"/>
                  </a:lnTo>
                  <a:lnTo>
                    <a:pt x="146" y="123"/>
                  </a:lnTo>
                  <a:lnTo>
                    <a:pt x="146" y="123"/>
                  </a:lnTo>
                  <a:lnTo>
                    <a:pt x="146" y="124"/>
                  </a:lnTo>
                  <a:lnTo>
                    <a:pt x="146" y="125"/>
                  </a:lnTo>
                  <a:lnTo>
                    <a:pt x="146" y="125"/>
                  </a:lnTo>
                  <a:lnTo>
                    <a:pt x="145" y="126"/>
                  </a:lnTo>
                  <a:lnTo>
                    <a:pt x="145" y="127"/>
                  </a:lnTo>
                  <a:lnTo>
                    <a:pt x="144" y="127"/>
                  </a:lnTo>
                  <a:lnTo>
                    <a:pt x="143" y="127"/>
                  </a:lnTo>
                  <a:lnTo>
                    <a:pt x="143" y="128"/>
                  </a:lnTo>
                  <a:lnTo>
                    <a:pt x="142" y="128"/>
                  </a:lnTo>
                  <a:lnTo>
                    <a:pt x="142" y="128"/>
                  </a:lnTo>
                  <a:lnTo>
                    <a:pt x="9" y="128"/>
                  </a:lnTo>
                  <a:lnTo>
                    <a:pt x="8" y="128"/>
                  </a:lnTo>
                  <a:lnTo>
                    <a:pt x="8" y="128"/>
                  </a:lnTo>
                  <a:lnTo>
                    <a:pt x="8" y="127"/>
                  </a:lnTo>
                  <a:lnTo>
                    <a:pt x="7" y="127"/>
                  </a:lnTo>
                  <a:lnTo>
                    <a:pt x="7" y="127"/>
                  </a:lnTo>
                  <a:lnTo>
                    <a:pt x="6" y="127"/>
                  </a:lnTo>
                  <a:lnTo>
                    <a:pt x="6" y="127"/>
                  </a:lnTo>
                  <a:lnTo>
                    <a:pt x="0" y="133"/>
                  </a:lnTo>
                </a:path>
              </a:pathLst>
            </a:custGeom>
            <a:solidFill>
              <a:srgbClr val="999999"/>
            </a:solidFill>
            <a:ln w="12700" cap="rnd" cmpd="sng">
              <a:solidFill>
                <a:srgbClr val="999999"/>
              </a:solidFill>
              <a:prstDash val="solid"/>
              <a:round/>
              <a:headEnd/>
              <a:tailEnd/>
            </a:ln>
            <a:effectLst/>
          </p:spPr>
          <p:txBody>
            <a:bodyPr/>
            <a:lstStyle/>
            <a:p>
              <a:endParaRPr lang="en-US"/>
            </a:p>
          </p:txBody>
        </p:sp>
        <p:sp>
          <p:nvSpPr>
            <p:cNvPr id="103597" name="Freeform 173"/>
            <p:cNvSpPr>
              <a:spLocks/>
            </p:cNvSpPr>
            <p:nvPr/>
          </p:nvSpPr>
          <p:spPr bwMode="auto">
            <a:xfrm>
              <a:off x="3872" y="1298"/>
              <a:ext cx="153" cy="17"/>
            </a:xfrm>
            <a:custGeom>
              <a:avLst/>
              <a:gdLst/>
              <a:ahLst/>
              <a:cxnLst>
                <a:cxn ang="0">
                  <a:pos x="152" y="16"/>
                </a:cxn>
                <a:cxn ang="0">
                  <a:pos x="151" y="16"/>
                </a:cxn>
                <a:cxn ang="0">
                  <a:pos x="151" y="10"/>
                </a:cxn>
                <a:cxn ang="0">
                  <a:pos x="150" y="10"/>
                </a:cxn>
                <a:cxn ang="0">
                  <a:pos x="150" y="10"/>
                </a:cxn>
                <a:cxn ang="0">
                  <a:pos x="150" y="5"/>
                </a:cxn>
                <a:cxn ang="0">
                  <a:pos x="149" y="5"/>
                </a:cxn>
                <a:cxn ang="0">
                  <a:pos x="149" y="5"/>
                </a:cxn>
                <a:cxn ang="0">
                  <a:pos x="148" y="0"/>
                </a:cxn>
                <a:cxn ang="0">
                  <a:pos x="148" y="0"/>
                </a:cxn>
                <a:cxn ang="0">
                  <a:pos x="147" y="0"/>
                </a:cxn>
                <a:cxn ang="0">
                  <a:pos x="146" y="0"/>
                </a:cxn>
                <a:cxn ang="0">
                  <a:pos x="3" y="0"/>
                </a:cxn>
                <a:cxn ang="0">
                  <a:pos x="3" y="0"/>
                </a:cxn>
                <a:cxn ang="0">
                  <a:pos x="2" y="0"/>
                </a:cxn>
                <a:cxn ang="0">
                  <a:pos x="1" y="5"/>
                </a:cxn>
                <a:cxn ang="0">
                  <a:pos x="1" y="5"/>
                </a:cxn>
                <a:cxn ang="0">
                  <a:pos x="0" y="10"/>
                </a:cxn>
                <a:cxn ang="0">
                  <a:pos x="0" y="10"/>
                </a:cxn>
                <a:cxn ang="0">
                  <a:pos x="0" y="16"/>
                </a:cxn>
              </a:cxnLst>
              <a:rect l="0" t="0" r="r" b="b"/>
              <a:pathLst>
                <a:path w="153" h="17">
                  <a:moveTo>
                    <a:pt x="152" y="16"/>
                  </a:moveTo>
                  <a:lnTo>
                    <a:pt x="151" y="16"/>
                  </a:lnTo>
                  <a:lnTo>
                    <a:pt x="151" y="10"/>
                  </a:lnTo>
                  <a:lnTo>
                    <a:pt x="150" y="10"/>
                  </a:lnTo>
                  <a:lnTo>
                    <a:pt x="150" y="10"/>
                  </a:lnTo>
                  <a:lnTo>
                    <a:pt x="150" y="5"/>
                  </a:lnTo>
                  <a:lnTo>
                    <a:pt x="149" y="5"/>
                  </a:lnTo>
                  <a:lnTo>
                    <a:pt x="149" y="5"/>
                  </a:lnTo>
                  <a:lnTo>
                    <a:pt x="148" y="0"/>
                  </a:lnTo>
                  <a:lnTo>
                    <a:pt x="148" y="0"/>
                  </a:lnTo>
                  <a:lnTo>
                    <a:pt x="147" y="0"/>
                  </a:lnTo>
                  <a:lnTo>
                    <a:pt x="146" y="0"/>
                  </a:lnTo>
                  <a:lnTo>
                    <a:pt x="3" y="0"/>
                  </a:lnTo>
                  <a:lnTo>
                    <a:pt x="3" y="0"/>
                  </a:lnTo>
                  <a:lnTo>
                    <a:pt x="2" y="0"/>
                  </a:lnTo>
                  <a:lnTo>
                    <a:pt x="1" y="5"/>
                  </a:lnTo>
                  <a:lnTo>
                    <a:pt x="1" y="5"/>
                  </a:lnTo>
                  <a:lnTo>
                    <a:pt x="0" y="10"/>
                  </a:lnTo>
                  <a:lnTo>
                    <a:pt x="0" y="10"/>
                  </a:lnTo>
                  <a:lnTo>
                    <a:pt x="0" y="16"/>
                  </a:lnTo>
                </a:path>
              </a:pathLst>
            </a:custGeom>
            <a:noFill/>
            <a:ln w="12700" cap="rnd" cmpd="sng">
              <a:solidFill>
                <a:srgbClr val="9F9FA2"/>
              </a:solidFill>
              <a:prstDash val="solid"/>
              <a:round/>
              <a:headEnd type="none" w="sm" len="sm"/>
              <a:tailEnd type="none" w="sm" len="sm"/>
            </a:ln>
            <a:effectLst/>
          </p:spPr>
          <p:txBody>
            <a:bodyPr/>
            <a:lstStyle/>
            <a:p>
              <a:endParaRPr lang="en-US"/>
            </a:p>
          </p:txBody>
        </p:sp>
        <p:sp>
          <p:nvSpPr>
            <p:cNvPr id="103598" name="Freeform 174"/>
            <p:cNvSpPr>
              <a:spLocks/>
            </p:cNvSpPr>
            <p:nvPr/>
          </p:nvSpPr>
          <p:spPr bwMode="auto">
            <a:xfrm>
              <a:off x="3843" y="1489"/>
              <a:ext cx="215" cy="72"/>
            </a:xfrm>
            <a:custGeom>
              <a:avLst/>
              <a:gdLst/>
              <a:ahLst/>
              <a:cxnLst>
                <a:cxn ang="0">
                  <a:pos x="0" y="71"/>
                </a:cxn>
                <a:cxn ang="0">
                  <a:pos x="0" y="0"/>
                </a:cxn>
                <a:cxn ang="0">
                  <a:pos x="214" y="0"/>
                </a:cxn>
                <a:cxn ang="0">
                  <a:pos x="214" y="71"/>
                </a:cxn>
                <a:cxn ang="0">
                  <a:pos x="0" y="71"/>
                </a:cxn>
              </a:cxnLst>
              <a:rect l="0" t="0" r="r" b="b"/>
              <a:pathLst>
                <a:path w="215" h="72">
                  <a:moveTo>
                    <a:pt x="0" y="71"/>
                  </a:moveTo>
                  <a:lnTo>
                    <a:pt x="0" y="0"/>
                  </a:lnTo>
                  <a:lnTo>
                    <a:pt x="214" y="0"/>
                  </a:lnTo>
                  <a:lnTo>
                    <a:pt x="214" y="71"/>
                  </a:lnTo>
                  <a:lnTo>
                    <a:pt x="0" y="71"/>
                  </a:lnTo>
                </a:path>
              </a:pathLst>
            </a:custGeom>
            <a:noFill/>
            <a:ln w="12700" cap="rnd" cmpd="sng">
              <a:solidFill>
                <a:srgbClr val="000000"/>
              </a:solidFill>
              <a:prstDash val="solid"/>
              <a:round/>
              <a:headEnd/>
              <a:tailEnd/>
            </a:ln>
            <a:effectLst/>
          </p:spPr>
          <p:txBody>
            <a:bodyPr/>
            <a:lstStyle/>
            <a:p>
              <a:endParaRPr lang="en-US"/>
            </a:p>
          </p:txBody>
        </p:sp>
        <p:sp>
          <p:nvSpPr>
            <p:cNvPr id="103599" name="Freeform 175"/>
            <p:cNvSpPr>
              <a:spLocks/>
            </p:cNvSpPr>
            <p:nvPr/>
          </p:nvSpPr>
          <p:spPr bwMode="auto">
            <a:xfrm>
              <a:off x="3841" y="1489"/>
              <a:ext cx="219" cy="23"/>
            </a:xfrm>
            <a:custGeom>
              <a:avLst/>
              <a:gdLst/>
              <a:ahLst/>
              <a:cxnLst>
                <a:cxn ang="0">
                  <a:pos x="79" y="0"/>
                </a:cxn>
                <a:cxn ang="0">
                  <a:pos x="0" y="0"/>
                </a:cxn>
                <a:cxn ang="0">
                  <a:pos x="0" y="22"/>
                </a:cxn>
                <a:cxn ang="0">
                  <a:pos x="218" y="22"/>
                </a:cxn>
                <a:cxn ang="0">
                  <a:pos x="215" y="0"/>
                </a:cxn>
                <a:cxn ang="0">
                  <a:pos x="137" y="0"/>
                </a:cxn>
                <a:cxn ang="0">
                  <a:pos x="79" y="0"/>
                </a:cxn>
              </a:cxnLst>
              <a:rect l="0" t="0" r="r" b="b"/>
              <a:pathLst>
                <a:path w="219" h="23">
                  <a:moveTo>
                    <a:pt x="79" y="0"/>
                  </a:moveTo>
                  <a:lnTo>
                    <a:pt x="0" y="0"/>
                  </a:lnTo>
                  <a:lnTo>
                    <a:pt x="0" y="22"/>
                  </a:lnTo>
                  <a:lnTo>
                    <a:pt x="218" y="22"/>
                  </a:lnTo>
                  <a:lnTo>
                    <a:pt x="215" y="0"/>
                  </a:lnTo>
                  <a:lnTo>
                    <a:pt x="137" y="0"/>
                  </a:lnTo>
                  <a:lnTo>
                    <a:pt x="79" y="0"/>
                  </a:lnTo>
                </a:path>
              </a:pathLst>
            </a:custGeom>
            <a:solidFill>
              <a:srgbClr val="EFEFD1"/>
            </a:solidFill>
            <a:ln w="12700" cap="rnd" cmpd="sng">
              <a:solidFill>
                <a:srgbClr val="000000"/>
              </a:solidFill>
              <a:prstDash val="solid"/>
              <a:round/>
              <a:headEnd/>
              <a:tailEnd/>
            </a:ln>
            <a:effectLst/>
          </p:spPr>
          <p:txBody>
            <a:bodyPr/>
            <a:lstStyle/>
            <a:p>
              <a:endParaRPr lang="en-US"/>
            </a:p>
          </p:txBody>
        </p:sp>
        <p:sp>
          <p:nvSpPr>
            <p:cNvPr id="103600" name="Freeform 176"/>
            <p:cNvSpPr>
              <a:spLocks/>
            </p:cNvSpPr>
            <p:nvPr/>
          </p:nvSpPr>
          <p:spPr bwMode="auto">
            <a:xfrm>
              <a:off x="3991" y="1495"/>
              <a:ext cx="56" cy="17"/>
            </a:xfrm>
            <a:custGeom>
              <a:avLst/>
              <a:gdLst/>
              <a:ahLst/>
              <a:cxnLst>
                <a:cxn ang="0">
                  <a:pos x="0" y="6"/>
                </a:cxn>
                <a:cxn ang="0">
                  <a:pos x="18" y="6"/>
                </a:cxn>
                <a:cxn ang="0">
                  <a:pos x="18" y="0"/>
                </a:cxn>
                <a:cxn ang="0">
                  <a:pos x="35" y="0"/>
                </a:cxn>
                <a:cxn ang="0">
                  <a:pos x="35" y="6"/>
                </a:cxn>
                <a:cxn ang="0">
                  <a:pos x="55" y="6"/>
                </a:cxn>
                <a:cxn ang="0">
                  <a:pos x="55" y="10"/>
                </a:cxn>
                <a:cxn ang="0">
                  <a:pos x="35" y="10"/>
                </a:cxn>
                <a:cxn ang="0">
                  <a:pos x="35" y="16"/>
                </a:cxn>
                <a:cxn ang="0">
                  <a:pos x="18" y="16"/>
                </a:cxn>
                <a:cxn ang="0">
                  <a:pos x="18" y="10"/>
                </a:cxn>
                <a:cxn ang="0">
                  <a:pos x="0" y="10"/>
                </a:cxn>
                <a:cxn ang="0">
                  <a:pos x="0" y="6"/>
                </a:cxn>
              </a:cxnLst>
              <a:rect l="0" t="0" r="r" b="b"/>
              <a:pathLst>
                <a:path w="56" h="17">
                  <a:moveTo>
                    <a:pt x="0" y="6"/>
                  </a:moveTo>
                  <a:lnTo>
                    <a:pt x="18" y="6"/>
                  </a:lnTo>
                  <a:lnTo>
                    <a:pt x="18" y="0"/>
                  </a:lnTo>
                  <a:lnTo>
                    <a:pt x="35" y="0"/>
                  </a:lnTo>
                  <a:lnTo>
                    <a:pt x="35" y="6"/>
                  </a:lnTo>
                  <a:lnTo>
                    <a:pt x="55" y="6"/>
                  </a:lnTo>
                  <a:lnTo>
                    <a:pt x="55" y="10"/>
                  </a:lnTo>
                  <a:lnTo>
                    <a:pt x="35" y="10"/>
                  </a:lnTo>
                  <a:lnTo>
                    <a:pt x="35" y="16"/>
                  </a:lnTo>
                  <a:lnTo>
                    <a:pt x="18" y="16"/>
                  </a:lnTo>
                  <a:lnTo>
                    <a:pt x="18" y="10"/>
                  </a:lnTo>
                  <a:lnTo>
                    <a:pt x="0" y="10"/>
                  </a:lnTo>
                  <a:lnTo>
                    <a:pt x="0" y="6"/>
                  </a:lnTo>
                </a:path>
              </a:pathLst>
            </a:custGeom>
            <a:solidFill>
              <a:srgbClr val="999999"/>
            </a:solidFill>
            <a:ln w="12700" cap="rnd" cmpd="sng">
              <a:solidFill>
                <a:srgbClr val="000000"/>
              </a:solidFill>
              <a:prstDash val="solid"/>
              <a:round/>
              <a:headEnd/>
              <a:tailEnd/>
            </a:ln>
            <a:effectLst/>
          </p:spPr>
          <p:txBody>
            <a:bodyPr/>
            <a:lstStyle/>
            <a:p>
              <a:endParaRPr lang="en-US"/>
            </a:p>
          </p:txBody>
        </p:sp>
        <p:sp>
          <p:nvSpPr>
            <p:cNvPr id="103601" name="Freeform 177"/>
            <p:cNvSpPr>
              <a:spLocks/>
            </p:cNvSpPr>
            <p:nvPr/>
          </p:nvSpPr>
          <p:spPr bwMode="auto">
            <a:xfrm>
              <a:off x="3991" y="1501"/>
              <a:ext cx="17" cy="17"/>
            </a:xfrm>
            <a:custGeom>
              <a:avLst/>
              <a:gdLst/>
              <a:ahLst/>
              <a:cxnLst>
                <a:cxn ang="0">
                  <a:pos x="0" y="16"/>
                </a:cxn>
                <a:cxn ang="0">
                  <a:pos x="16" y="10"/>
                </a:cxn>
                <a:cxn ang="0">
                  <a:pos x="16" y="5"/>
                </a:cxn>
                <a:cxn ang="0">
                  <a:pos x="0" y="0"/>
                </a:cxn>
              </a:cxnLst>
              <a:rect l="0" t="0" r="r" b="b"/>
              <a:pathLst>
                <a:path w="17" h="17">
                  <a:moveTo>
                    <a:pt x="0" y="16"/>
                  </a:moveTo>
                  <a:lnTo>
                    <a:pt x="16" y="10"/>
                  </a:lnTo>
                  <a:lnTo>
                    <a:pt x="16" y="5"/>
                  </a:lnTo>
                  <a:lnTo>
                    <a:pt x="0" y="0"/>
                  </a:lnTo>
                </a:path>
              </a:pathLst>
            </a:custGeom>
            <a:noFill/>
            <a:ln w="12700" cap="rnd" cmpd="sng">
              <a:solidFill>
                <a:srgbClr val="EFEFD1"/>
              </a:solidFill>
              <a:prstDash val="solid"/>
              <a:round/>
              <a:headEnd type="none" w="sm" len="sm"/>
              <a:tailEnd type="none" w="sm" len="sm"/>
            </a:ln>
            <a:effectLst/>
          </p:spPr>
          <p:txBody>
            <a:bodyPr/>
            <a:lstStyle/>
            <a:p>
              <a:endParaRPr lang="en-US"/>
            </a:p>
          </p:txBody>
        </p:sp>
        <p:sp>
          <p:nvSpPr>
            <p:cNvPr id="103602" name="Freeform 178"/>
            <p:cNvSpPr>
              <a:spLocks/>
            </p:cNvSpPr>
            <p:nvPr/>
          </p:nvSpPr>
          <p:spPr bwMode="auto">
            <a:xfrm>
              <a:off x="4010" y="1495"/>
              <a:ext cx="17" cy="17"/>
            </a:xfrm>
            <a:custGeom>
              <a:avLst/>
              <a:gdLst/>
              <a:ahLst/>
              <a:cxnLst>
                <a:cxn ang="0">
                  <a:pos x="0" y="0"/>
                </a:cxn>
                <a:cxn ang="0">
                  <a:pos x="16" y="16"/>
                </a:cxn>
                <a:cxn ang="0">
                  <a:pos x="0" y="0"/>
                </a:cxn>
              </a:cxnLst>
              <a:rect l="0" t="0" r="r" b="b"/>
              <a:pathLst>
                <a:path w="17" h="17">
                  <a:moveTo>
                    <a:pt x="0" y="0"/>
                  </a:moveTo>
                  <a:lnTo>
                    <a:pt x="16" y="16"/>
                  </a:lnTo>
                  <a:lnTo>
                    <a:pt x="0" y="0"/>
                  </a:lnTo>
                </a:path>
              </a:pathLst>
            </a:custGeom>
            <a:noFill/>
            <a:ln w="12700" cap="rnd" cmpd="sng">
              <a:solidFill>
                <a:srgbClr val="EFEFD1"/>
              </a:solidFill>
              <a:prstDash val="solid"/>
              <a:round/>
              <a:headEnd/>
              <a:tailEnd/>
            </a:ln>
            <a:effectLst/>
          </p:spPr>
          <p:txBody>
            <a:bodyPr/>
            <a:lstStyle/>
            <a:p>
              <a:endParaRPr lang="en-US"/>
            </a:p>
          </p:txBody>
        </p:sp>
        <p:sp>
          <p:nvSpPr>
            <p:cNvPr id="103603" name="Freeform 179"/>
            <p:cNvSpPr>
              <a:spLocks/>
            </p:cNvSpPr>
            <p:nvPr/>
          </p:nvSpPr>
          <p:spPr bwMode="auto">
            <a:xfrm>
              <a:off x="4046" y="1504"/>
              <a:ext cx="17" cy="17"/>
            </a:xfrm>
            <a:custGeom>
              <a:avLst/>
              <a:gdLst/>
              <a:ahLst/>
              <a:cxnLst>
                <a:cxn ang="0">
                  <a:pos x="0" y="0"/>
                </a:cxn>
                <a:cxn ang="0">
                  <a:pos x="16" y="16"/>
                </a:cxn>
                <a:cxn ang="0">
                  <a:pos x="0" y="0"/>
                </a:cxn>
              </a:cxnLst>
              <a:rect l="0" t="0" r="r" b="b"/>
              <a:pathLst>
                <a:path w="17" h="17">
                  <a:moveTo>
                    <a:pt x="0" y="0"/>
                  </a:moveTo>
                  <a:lnTo>
                    <a:pt x="16" y="16"/>
                  </a:lnTo>
                  <a:lnTo>
                    <a:pt x="0" y="0"/>
                  </a:lnTo>
                </a:path>
              </a:pathLst>
            </a:custGeom>
            <a:noFill/>
            <a:ln w="12700" cap="rnd" cmpd="sng">
              <a:solidFill>
                <a:srgbClr val="EFEFD1"/>
              </a:solidFill>
              <a:prstDash val="solid"/>
              <a:round/>
              <a:headEnd/>
              <a:tailEnd/>
            </a:ln>
            <a:effectLst/>
          </p:spPr>
          <p:txBody>
            <a:bodyPr/>
            <a:lstStyle/>
            <a:p>
              <a:endParaRPr lang="en-US"/>
            </a:p>
          </p:txBody>
        </p:sp>
        <p:sp>
          <p:nvSpPr>
            <p:cNvPr id="103604" name="Freeform 180"/>
            <p:cNvSpPr>
              <a:spLocks/>
            </p:cNvSpPr>
            <p:nvPr/>
          </p:nvSpPr>
          <p:spPr bwMode="auto">
            <a:xfrm>
              <a:off x="4027" y="1495"/>
              <a:ext cx="17" cy="17"/>
            </a:xfrm>
            <a:custGeom>
              <a:avLst/>
              <a:gdLst/>
              <a:ahLst/>
              <a:cxnLst>
                <a:cxn ang="0">
                  <a:pos x="0" y="16"/>
                </a:cxn>
                <a:cxn ang="0">
                  <a:pos x="16" y="0"/>
                </a:cxn>
                <a:cxn ang="0">
                  <a:pos x="0" y="16"/>
                </a:cxn>
              </a:cxnLst>
              <a:rect l="0" t="0" r="r" b="b"/>
              <a:pathLst>
                <a:path w="17" h="17">
                  <a:moveTo>
                    <a:pt x="0" y="16"/>
                  </a:moveTo>
                  <a:lnTo>
                    <a:pt x="16" y="0"/>
                  </a:lnTo>
                  <a:lnTo>
                    <a:pt x="0" y="16"/>
                  </a:lnTo>
                </a:path>
              </a:pathLst>
            </a:custGeom>
            <a:noFill/>
            <a:ln w="12700" cap="rnd" cmpd="sng">
              <a:solidFill>
                <a:srgbClr val="EFEFD1"/>
              </a:solidFill>
              <a:prstDash val="solid"/>
              <a:round/>
              <a:headEnd/>
              <a:tailEnd/>
            </a:ln>
            <a:effectLst/>
          </p:spPr>
          <p:txBody>
            <a:bodyPr/>
            <a:lstStyle/>
            <a:p>
              <a:endParaRPr lang="en-US"/>
            </a:p>
          </p:txBody>
        </p:sp>
        <p:sp>
          <p:nvSpPr>
            <p:cNvPr id="103605" name="Freeform 181"/>
            <p:cNvSpPr>
              <a:spLocks/>
            </p:cNvSpPr>
            <p:nvPr/>
          </p:nvSpPr>
          <p:spPr bwMode="auto">
            <a:xfrm>
              <a:off x="4011" y="1499"/>
              <a:ext cx="17" cy="17"/>
            </a:xfrm>
            <a:custGeom>
              <a:avLst/>
              <a:gdLst/>
              <a:ahLst/>
              <a:cxnLst>
                <a:cxn ang="0">
                  <a:pos x="0" y="16"/>
                </a:cxn>
                <a:cxn ang="0">
                  <a:pos x="16" y="16"/>
                </a:cxn>
                <a:cxn ang="0">
                  <a:pos x="16" y="0"/>
                </a:cxn>
                <a:cxn ang="0">
                  <a:pos x="0" y="0"/>
                </a:cxn>
                <a:cxn ang="0">
                  <a:pos x="0" y="16"/>
                </a:cxn>
              </a:cxnLst>
              <a:rect l="0" t="0" r="r" b="b"/>
              <a:pathLst>
                <a:path w="17" h="17">
                  <a:moveTo>
                    <a:pt x="0" y="16"/>
                  </a:moveTo>
                  <a:lnTo>
                    <a:pt x="16" y="16"/>
                  </a:lnTo>
                  <a:lnTo>
                    <a:pt x="16" y="0"/>
                  </a:lnTo>
                  <a:lnTo>
                    <a:pt x="0" y="0"/>
                  </a:lnTo>
                  <a:lnTo>
                    <a:pt x="0" y="16"/>
                  </a:lnTo>
                </a:path>
              </a:pathLst>
            </a:custGeom>
            <a:solidFill>
              <a:srgbClr val="9F9FA2"/>
            </a:solidFill>
            <a:ln w="12700" cap="rnd" cmpd="sng">
              <a:solidFill>
                <a:srgbClr val="9F9FA2"/>
              </a:solidFill>
              <a:prstDash val="solid"/>
              <a:round/>
              <a:headEnd/>
              <a:tailEnd/>
            </a:ln>
            <a:effectLst/>
          </p:spPr>
          <p:txBody>
            <a:bodyPr/>
            <a:lstStyle/>
            <a:p>
              <a:endParaRPr lang="en-US"/>
            </a:p>
          </p:txBody>
        </p:sp>
        <p:sp>
          <p:nvSpPr>
            <p:cNvPr id="103606" name="Freeform 182"/>
            <p:cNvSpPr>
              <a:spLocks/>
            </p:cNvSpPr>
            <p:nvPr/>
          </p:nvSpPr>
          <p:spPr bwMode="auto">
            <a:xfrm>
              <a:off x="3993" y="1502"/>
              <a:ext cx="54" cy="17"/>
            </a:xfrm>
            <a:custGeom>
              <a:avLst/>
              <a:gdLst/>
              <a:ahLst/>
              <a:cxnLst>
                <a:cxn ang="0">
                  <a:pos x="0" y="0"/>
                </a:cxn>
                <a:cxn ang="0">
                  <a:pos x="53" y="0"/>
                </a:cxn>
                <a:cxn ang="0">
                  <a:pos x="53" y="16"/>
                </a:cxn>
                <a:cxn ang="0">
                  <a:pos x="0" y="16"/>
                </a:cxn>
                <a:cxn ang="0">
                  <a:pos x="0" y="0"/>
                </a:cxn>
              </a:cxnLst>
              <a:rect l="0" t="0" r="r" b="b"/>
              <a:pathLst>
                <a:path w="54" h="17">
                  <a:moveTo>
                    <a:pt x="0" y="0"/>
                  </a:moveTo>
                  <a:lnTo>
                    <a:pt x="53" y="0"/>
                  </a:lnTo>
                  <a:lnTo>
                    <a:pt x="53" y="16"/>
                  </a:lnTo>
                  <a:lnTo>
                    <a:pt x="0" y="16"/>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607" name="Freeform 183"/>
            <p:cNvSpPr>
              <a:spLocks/>
            </p:cNvSpPr>
            <p:nvPr/>
          </p:nvSpPr>
          <p:spPr bwMode="auto">
            <a:xfrm>
              <a:off x="4010" y="1496"/>
              <a:ext cx="19" cy="17"/>
            </a:xfrm>
            <a:custGeom>
              <a:avLst/>
              <a:gdLst/>
              <a:ahLst/>
              <a:cxnLst>
                <a:cxn ang="0">
                  <a:pos x="18" y="12"/>
                </a:cxn>
                <a:cxn ang="0">
                  <a:pos x="17" y="16"/>
                </a:cxn>
                <a:cxn ang="0">
                  <a:pos x="17" y="0"/>
                </a:cxn>
                <a:cxn ang="0">
                  <a:pos x="0" y="0"/>
                </a:cxn>
                <a:cxn ang="0">
                  <a:pos x="0" y="16"/>
                </a:cxn>
                <a:cxn ang="0">
                  <a:pos x="0" y="12"/>
                </a:cxn>
              </a:cxnLst>
              <a:rect l="0" t="0" r="r" b="b"/>
              <a:pathLst>
                <a:path w="19" h="17">
                  <a:moveTo>
                    <a:pt x="18" y="12"/>
                  </a:moveTo>
                  <a:lnTo>
                    <a:pt x="17" y="16"/>
                  </a:lnTo>
                  <a:lnTo>
                    <a:pt x="17" y="0"/>
                  </a:lnTo>
                  <a:lnTo>
                    <a:pt x="0" y="0"/>
                  </a:lnTo>
                  <a:lnTo>
                    <a:pt x="0" y="16"/>
                  </a:lnTo>
                  <a:lnTo>
                    <a:pt x="0" y="12"/>
                  </a:lnTo>
                </a:path>
              </a:pathLst>
            </a:custGeom>
            <a:noFill/>
            <a:ln w="12700" cap="rnd" cmpd="sng">
              <a:solidFill>
                <a:srgbClr val="9F9FA2"/>
              </a:solidFill>
              <a:prstDash val="solid"/>
              <a:round/>
              <a:headEnd type="none" w="sm" len="sm"/>
              <a:tailEnd type="none" w="sm" len="sm"/>
            </a:ln>
            <a:effectLst/>
          </p:spPr>
          <p:txBody>
            <a:bodyPr/>
            <a:lstStyle/>
            <a:p>
              <a:endParaRPr lang="en-US"/>
            </a:p>
          </p:txBody>
        </p:sp>
        <p:sp>
          <p:nvSpPr>
            <p:cNvPr id="103608" name="Freeform 184"/>
            <p:cNvSpPr>
              <a:spLocks/>
            </p:cNvSpPr>
            <p:nvPr/>
          </p:nvSpPr>
          <p:spPr bwMode="auto">
            <a:xfrm>
              <a:off x="3945" y="1505"/>
              <a:ext cx="17" cy="17"/>
            </a:xfrm>
            <a:custGeom>
              <a:avLst/>
              <a:gdLst/>
              <a:ahLst/>
              <a:cxnLst>
                <a:cxn ang="0">
                  <a:pos x="16" y="0"/>
                </a:cxn>
                <a:cxn ang="0">
                  <a:pos x="16" y="16"/>
                </a:cxn>
                <a:cxn ang="0">
                  <a:pos x="0" y="16"/>
                </a:cxn>
                <a:cxn ang="0">
                  <a:pos x="0" y="0"/>
                </a:cxn>
                <a:cxn ang="0">
                  <a:pos x="16" y="0"/>
                </a:cxn>
              </a:cxnLst>
              <a:rect l="0" t="0" r="r" b="b"/>
              <a:pathLst>
                <a:path w="17" h="17">
                  <a:moveTo>
                    <a:pt x="16" y="0"/>
                  </a:moveTo>
                  <a:lnTo>
                    <a:pt x="16" y="16"/>
                  </a:lnTo>
                  <a:lnTo>
                    <a:pt x="0" y="16"/>
                  </a:lnTo>
                  <a:lnTo>
                    <a:pt x="0" y="0"/>
                  </a:lnTo>
                  <a:lnTo>
                    <a:pt x="16" y="0"/>
                  </a:lnTo>
                </a:path>
              </a:pathLst>
            </a:custGeom>
            <a:solidFill>
              <a:srgbClr val="999999"/>
            </a:solidFill>
            <a:ln w="12700" cap="rnd" cmpd="sng">
              <a:solidFill>
                <a:srgbClr val="000000"/>
              </a:solidFill>
              <a:prstDash val="solid"/>
              <a:round/>
              <a:headEnd/>
              <a:tailEnd/>
            </a:ln>
            <a:effectLst/>
          </p:spPr>
          <p:txBody>
            <a:bodyPr/>
            <a:lstStyle/>
            <a:p>
              <a:endParaRPr lang="en-US"/>
            </a:p>
          </p:txBody>
        </p:sp>
        <p:sp>
          <p:nvSpPr>
            <p:cNvPr id="103609" name="Freeform 185"/>
            <p:cNvSpPr>
              <a:spLocks/>
            </p:cNvSpPr>
            <p:nvPr/>
          </p:nvSpPr>
          <p:spPr bwMode="auto">
            <a:xfrm>
              <a:off x="3945" y="1505"/>
              <a:ext cx="17" cy="17"/>
            </a:xfrm>
            <a:custGeom>
              <a:avLst/>
              <a:gdLst/>
              <a:ahLst/>
              <a:cxnLst>
                <a:cxn ang="0">
                  <a:pos x="0" y="0"/>
                </a:cxn>
                <a:cxn ang="0">
                  <a:pos x="16" y="0"/>
                </a:cxn>
                <a:cxn ang="0">
                  <a:pos x="16" y="16"/>
                </a:cxn>
                <a:cxn ang="0">
                  <a:pos x="0" y="16"/>
                </a:cxn>
                <a:cxn ang="0">
                  <a:pos x="0" y="0"/>
                </a:cxn>
              </a:cxnLst>
              <a:rect l="0" t="0" r="r" b="b"/>
              <a:pathLst>
                <a:path w="17" h="17">
                  <a:moveTo>
                    <a:pt x="0" y="0"/>
                  </a:moveTo>
                  <a:lnTo>
                    <a:pt x="16" y="0"/>
                  </a:lnTo>
                  <a:lnTo>
                    <a:pt x="16" y="16"/>
                  </a:lnTo>
                  <a:lnTo>
                    <a:pt x="0" y="16"/>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610" name="Freeform 186"/>
            <p:cNvSpPr>
              <a:spLocks/>
            </p:cNvSpPr>
            <p:nvPr/>
          </p:nvSpPr>
          <p:spPr bwMode="auto">
            <a:xfrm>
              <a:off x="3930" y="1497"/>
              <a:ext cx="44" cy="17"/>
            </a:xfrm>
            <a:custGeom>
              <a:avLst/>
              <a:gdLst/>
              <a:ahLst/>
              <a:cxnLst>
                <a:cxn ang="0">
                  <a:pos x="14" y="16"/>
                </a:cxn>
                <a:cxn ang="0">
                  <a:pos x="0" y="16"/>
                </a:cxn>
                <a:cxn ang="0">
                  <a:pos x="0" y="8"/>
                </a:cxn>
                <a:cxn ang="0">
                  <a:pos x="14" y="8"/>
                </a:cxn>
                <a:cxn ang="0">
                  <a:pos x="14" y="0"/>
                </a:cxn>
                <a:cxn ang="0">
                  <a:pos x="28" y="0"/>
                </a:cxn>
                <a:cxn ang="0">
                  <a:pos x="28" y="8"/>
                </a:cxn>
                <a:cxn ang="0">
                  <a:pos x="43" y="8"/>
                </a:cxn>
                <a:cxn ang="0">
                  <a:pos x="43" y="16"/>
                </a:cxn>
                <a:cxn ang="0">
                  <a:pos x="28" y="16"/>
                </a:cxn>
                <a:cxn ang="0">
                  <a:pos x="14" y="16"/>
                </a:cxn>
              </a:cxnLst>
              <a:rect l="0" t="0" r="r" b="b"/>
              <a:pathLst>
                <a:path w="44" h="17">
                  <a:moveTo>
                    <a:pt x="14" y="16"/>
                  </a:moveTo>
                  <a:lnTo>
                    <a:pt x="0" y="16"/>
                  </a:lnTo>
                  <a:lnTo>
                    <a:pt x="0" y="8"/>
                  </a:lnTo>
                  <a:lnTo>
                    <a:pt x="14" y="8"/>
                  </a:lnTo>
                  <a:lnTo>
                    <a:pt x="14" y="0"/>
                  </a:lnTo>
                  <a:lnTo>
                    <a:pt x="28" y="0"/>
                  </a:lnTo>
                  <a:lnTo>
                    <a:pt x="28" y="8"/>
                  </a:lnTo>
                  <a:lnTo>
                    <a:pt x="43" y="8"/>
                  </a:lnTo>
                  <a:lnTo>
                    <a:pt x="43" y="16"/>
                  </a:lnTo>
                  <a:lnTo>
                    <a:pt x="28" y="16"/>
                  </a:lnTo>
                  <a:lnTo>
                    <a:pt x="14" y="16"/>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611" name="Freeform 187"/>
            <p:cNvSpPr>
              <a:spLocks/>
            </p:cNvSpPr>
            <p:nvPr/>
          </p:nvSpPr>
          <p:spPr bwMode="auto">
            <a:xfrm>
              <a:off x="3945" y="1497"/>
              <a:ext cx="17" cy="17"/>
            </a:xfrm>
            <a:custGeom>
              <a:avLst/>
              <a:gdLst/>
              <a:ahLst/>
              <a:cxnLst>
                <a:cxn ang="0">
                  <a:pos x="0" y="0"/>
                </a:cxn>
                <a:cxn ang="0">
                  <a:pos x="16" y="0"/>
                </a:cxn>
                <a:cxn ang="0">
                  <a:pos x="16" y="16"/>
                </a:cxn>
                <a:cxn ang="0">
                  <a:pos x="0" y="16"/>
                </a:cxn>
                <a:cxn ang="0">
                  <a:pos x="0" y="0"/>
                </a:cxn>
              </a:cxnLst>
              <a:rect l="0" t="0" r="r" b="b"/>
              <a:pathLst>
                <a:path w="17" h="17">
                  <a:moveTo>
                    <a:pt x="0" y="0"/>
                  </a:moveTo>
                  <a:lnTo>
                    <a:pt x="16" y="0"/>
                  </a:lnTo>
                  <a:lnTo>
                    <a:pt x="16" y="16"/>
                  </a:lnTo>
                  <a:lnTo>
                    <a:pt x="0" y="16"/>
                  </a:lnTo>
                  <a:lnTo>
                    <a:pt x="0" y="0"/>
                  </a:lnTo>
                </a:path>
              </a:pathLst>
            </a:custGeom>
            <a:solidFill>
              <a:srgbClr val="999999"/>
            </a:solidFill>
            <a:ln w="12700" cap="rnd" cmpd="sng">
              <a:solidFill>
                <a:srgbClr val="000000"/>
              </a:solidFill>
              <a:prstDash val="solid"/>
              <a:round/>
              <a:headEnd/>
              <a:tailEnd/>
            </a:ln>
            <a:effectLst/>
          </p:spPr>
          <p:txBody>
            <a:bodyPr/>
            <a:lstStyle/>
            <a:p>
              <a:endParaRPr lang="en-US"/>
            </a:p>
          </p:txBody>
        </p:sp>
        <p:sp>
          <p:nvSpPr>
            <p:cNvPr id="103612" name="Freeform 188"/>
            <p:cNvSpPr>
              <a:spLocks/>
            </p:cNvSpPr>
            <p:nvPr/>
          </p:nvSpPr>
          <p:spPr bwMode="auto">
            <a:xfrm>
              <a:off x="3897" y="1494"/>
              <a:ext cx="20" cy="17"/>
            </a:xfrm>
            <a:custGeom>
              <a:avLst/>
              <a:gdLst/>
              <a:ahLst/>
              <a:cxnLst>
                <a:cxn ang="0">
                  <a:pos x="5" y="16"/>
                </a:cxn>
                <a:cxn ang="0">
                  <a:pos x="3" y="15"/>
                </a:cxn>
                <a:cxn ang="0">
                  <a:pos x="2" y="15"/>
                </a:cxn>
                <a:cxn ang="0">
                  <a:pos x="1" y="14"/>
                </a:cxn>
                <a:cxn ang="0">
                  <a:pos x="1" y="12"/>
                </a:cxn>
                <a:cxn ang="0">
                  <a:pos x="0" y="12"/>
                </a:cxn>
                <a:cxn ang="0">
                  <a:pos x="0" y="10"/>
                </a:cxn>
                <a:cxn ang="0">
                  <a:pos x="0" y="8"/>
                </a:cxn>
                <a:cxn ang="0">
                  <a:pos x="0" y="6"/>
                </a:cxn>
                <a:cxn ang="0">
                  <a:pos x="0" y="4"/>
                </a:cxn>
                <a:cxn ang="0">
                  <a:pos x="0" y="3"/>
                </a:cxn>
                <a:cxn ang="0">
                  <a:pos x="1" y="2"/>
                </a:cxn>
                <a:cxn ang="0">
                  <a:pos x="2" y="1"/>
                </a:cxn>
                <a:cxn ang="0">
                  <a:pos x="3" y="0"/>
                </a:cxn>
                <a:cxn ang="0">
                  <a:pos x="4" y="0"/>
                </a:cxn>
                <a:cxn ang="0">
                  <a:pos x="5" y="0"/>
                </a:cxn>
                <a:cxn ang="0">
                  <a:pos x="12" y="0"/>
                </a:cxn>
                <a:cxn ang="0">
                  <a:pos x="13" y="0"/>
                </a:cxn>
                <a:cxn ang="0">
                  <a:pos x="15" y="0"/>
                </a:cxn>
                <a:cxn ang="0">
                  <a:pos x="16" y="1"/>
                </a:cxn>
                <a:cxn ang="0">
                  <a:pos x="17" y="3"/>
                </a:cxn>
                <a:cxn ang="0">
                  <a:pos x="17" y="3"/>
                </a:cxn>
                <a:cxn ang="0">
                  <a:pos x="18" y="5"/>
                </a:cxn>
                <a:cxn ang="0">
                  <a:pos x="18" y="7"/>
                </a:cxn>
                <a:cxn ang="0">
                  <a:pos x="18" y="8"/>
                </a:cxn>
                <a:cxn ang="0">
                  <a:pos x="18" y="10"/>
                </a:cxn>
                <a:cxn ang="0">
                  <a:pos x="17" y="12"/>
                </a:cxn>
                <a:cxn ang="0">
                  <a:pos x="16" y="13"/>
                </a:cxn>
                <a:cxn ang="0">
                  <a:pos x="15" y="15"/>
                </a:cxn>
                <a:cxn ang="0">
                  <a:pos x="13" y="15"/>
                </a:cxn>
                <a:cxn ang="0">
                  <a:pos x="13" y="16"/>
                </a:cxn>
                <a:cxn ang="0">
                  <a:pos x="12" y="16"/>
                </a:cxn>
              </a:cxnLst>
              <a:rect l="0" t="0" r="r" b="b"/>
              <a:pathLst>
                <a:path w="20" h="17">
                  <a:moveTo>
                    <a:pt x="5" y="16"/>
                  </a:moveTo>
                  <a:lnTo>
                    <a:pt x="5" y="16"/>
                  </a:lnTo>
                  <a:lnTo>
                    <a:pt x="4" y="16"/>
                  </a:lnTo>
                  <a:lnTo>
                    <a:pt x="3" y="15"/>
                  </a:lnTo>
                  <a:lnTo>
                    <a:pt x="3" y="15"/>
                  </a:lnTo>
                  <a:lnTo>
                    <a:pt x="2" y="15"/>
                  </a:lnTo>
                  <a:lnTo>
                    <a:pt x="2" y="14"/>
                  </a:lnTo>
                  <a:lnTo>
                    <a:pt x="1" y="14"/>
                  </a:lnTo>
                  <a:lnTo>
                    <a:pt x="1" y="13"/>
                  </a:lnTo>
                  <a:lnTo>
                    <a:pt x="1" y="12"/>
                  </a:lnTo>
                  <a:lnTo>
                    <a:pt x="0" y="12"/>
                  </a:lnTo>
                  <a:lnTo>
                    <a:pt x="0" y="12"/>
                  </a:lnTo>
                  <a:lnTo>
                    <a:pt x="0" y="11"/>
                  </a:lnTo>
                  <a:lnTo>
                    <a:pt x="0" y="10"/>
                  </a:lnTo>
                  <a:lnTo>
                    <a:pt x="0" y="9"/>
                  </a:lnTo>
                  <a:lnTo>
                    <a:pt x="0" y="8"/>
                  </a:lnTo>
                  <a:lnTo>
                    <a:pt x="0" y="7"/>
                  </a:lnTo>
                  <a:lnTo>
                    <a:pt x="0" y="6"/>
                  </a:lnTo>
                  <a:lnTo>
                    <a:pt x="0" y="5"/>
                  </a:lnTo>
                  <a:lnTo>
                    <a:pt x="0" y="4"/>
                  </a:lnTo>
                  <a:lnTo>
                    <a:pt x="0" y="3"/>
                  </a:lnTo>
                  <a:lnTo>
                    <a:pt x="0" y="3"/>
                  </a:lnTo>
                  <a:lnTo>
                    <a:pt x="1" y="3"/>
                  </a:lnTo>
                  <a:lnTo>
                    <a:pt x="1" y="2"/>
                  </a:lnTo>
                  <a:lnTo>
                    <a:pt x="1" y="1"/>
                  </a:lnTo>
                  <a:lnTo>
                    <a:pt x="2" y="1"/>
                  </a:lnTo>
                  <a:lnTo>
                    <a:pt x="2" y="0"/>
                  </a:lnTo>
                  <a:lnTo>
                    <a:pt x="3" y="0"/>
                  </a:lnTo>
                  <a:lnTo>
                    <a:pt x="3" y="0"/>
                  </a:lnTo>
                  <a:lnTo>
                    <a:pt x="4" y="0"/>
                  </a:lnTo>
                  <a:lnTo>
                    <a:pt x="4" y="0"/>
                  </a:lnTo>
                  <a:lnTo>
                    <a:pt x="5" y="0"/>
                  </a:lnTo>
                  <a:lnTo>
                    <a:pt x="5" y="0"/>
                  </a:lnTo>
                  <a:lnTo>
                    <a:pt x="12" y="0"/>
                  </a:lnTo>
                  <a:lnTo>
                    <a:pt x="12" y="0"/>
                  </a:lnTo>
                  <a:lnTo>
                    <a:pt x="13" y="0"/>
                  </a:lnTo>
                  <a:lnTo>
                    <a:pt x="13" y="0"/>
                  </a:lnTo>
                  <a:lnTo>
                    <a:pt x="15" y="0"/>
                  </a:lnTo>
                  <a:lnTo>
                    <a:pt x="15" y="0"/>
                  </a:lnTo>
                  <a:lnTo>
                    <a:pt x="16" y="1"/>
                  </a:lnTo>
                  <a:lnTo>
                    <a:pt x="16" y="2"/>
                  </a:lnTo>
                  <a:lnTo>
                    <a:pt x="17" y="3"/>
                  </a:lnTo>
                  <a:lnTo>
                    <a:pt x="17" y="3"/>
                  </a:lnTo>
                  <a:lnTo>
                    <a:pt x="17" y="3"/>
                  </a:lnTo>
                  <a:lnTo>
                    <a:pt x="18" y="4"/>
                  </a:lnTo>
                  <a:lnTo>
                    <a:pt x="18" y="5"/>
                  </a:lnTo>
                  <a:lnTo>
                    <a:pt x="18" y="6"/>
                  </a:lnTo>
                  <a:lnTo>
                    <a:pt x="18" y="7"/>
                  </a:lnTo>
                  <a:lnTo>
                    <a:pt x="19" y="8"/>
                  </a:lnTo>
                  <a:lnTo>
                    <a:pt x="18" y="8"/>
                  </a:lnTo>
                  <a:lnTo>
                    <a:pt x="18" y="9"/>
                  </a:lnTo>
                  <a:lnTo>
                    <a:pt x="18" y="10"/>
                  </a:lnTo>
                  <a:lnTo>
                    <a:pt x="18" y="11"/>
                  </a:lnTo>
                  <a:lnTo>
                    <a:pt x="17" y="12"/>
                  </a:lnTo>
                  <a:lnTo>
                    <a:pt x="17" y="12"/>
                  </a:lnTo>
                  <a:lnTo>
                    <a:pt x="16" y="13"/>
                  </a:lnTo>
                  <a:lnTo>
                    <a:pt x="16" y="14"/>
                  </a:lnTo>
                  <a:lnTo>
                    <a:pt x="15" y="15"/>
                  </a:lnTo>
                  <a:lnTo>
                    <a:pt x="15" y="15"/>
                  </a:lnTo>
                  <a:lnTo>
                    <a:pt x="13" y="15"/>
                  </a:lnTo>
                  <a:lnTo>
                    <a:pt x="13" y="16"/>
                  </a:lnTo>
                  <a:lnTo>
                    <a:pt x="13" y="16"/>
                  </a:lnTo>
                  <a:lnTo>
                    <a:pt x="12" y="16"/>
                  </a:lnTo>
                  <a:lnTo>
                    <a:pt x="12" y="16"/>
                  </a:lnTo>
                  <a:lnTo>
                    <a:pt x="5" y="16"/>
                  </a:lnTo>
                </a:path>
              </a:pathLst>
            </a:custGeom>
            <a:solidFill>
              <a:srgbClr val="666666"/>
            </a:solidFill>
            <a:ln w="12700" cap="rnd" cmpd="sng">
              <a:solidFill>
                <a:srgbClr val="666666"/>
              </a:solidFill>
              <a:prstDash val="solid"/>
              <a:round/>
              <a:headEnd/>
              <a:tailEnd/>
            </a:ln>
            <a:effectLst/>
          </p:spPr>
          <p:txBody>
            <a:bodyPr/>
            <a:lstStyle/>
            <a:p>
              <a:endParaRPr lang="en-US"/>
            </a:p>
          </p:txBody>
        </p:sp>
        <p:sp>
          <p:nvSpPr>
            <p:cNvPr id="103613" name="Freeform 189"/>
            <p:cNvSpPr>
              <a:spLocks/>
            </p:cNvSpPr>
            <p:nvPr/>
          </p:nvSpPr>
          <p:spPr bwMode="auto">
            <a:xfrm>
              <a:off x="3921" y="1489"/>
              <a:ext cx="17" cy="38"/>
            </a:xfrm>
            <a:custGeom>
              <a:avLst/>
              <a:gdLst/>
              <a:ahLst/>
              <a:cxnLst>
                <a:cxn ang="0">
                  <a:pos x="8" y="0"/>
                </a:cxn>
                <a:cxn ang="0">
                  <a:pos x="0" y="22"/>
                </a:cxn>
                <a:cxn ang="0">
                  <a:pos x="16" y="22"/>
                </a:cxn>
                <a:cxn ang="0">
                  <a:pos x="16" y="37"/>
                </a:cxn>
              </a:cxnLst>
              <a:rect l="0" t="0" r="r" b="b"/>
              <a:pathLst>
                <a:path w="17" h="38">
                  <a:moveTo>
                    <a:pt x="8" y="0"/>
                  </a:moveTo>
                  <a:lnTo>
                    <a:pt x="0" y="22"/>
                  </a:lnTo>
                  <a:lnTo>
                    <a:pt x="16" y="22"/>
                  </a:lnTo>
                  <a:lnTo>
                    <a:pt x="16" y="37"/>
                  </a:lnTo>
                </a:path>
              </a:pathLst>
            </a:custGeom>
            <a:noFill/>
            <a:ln w="12700" cap="rnd" cmpd="sng">
              <a:solidFill>
                <a:srgbClr val="9F9FA2"/>
              </a:solidFill>
              <a:prstDash val="solid"/>
              <a:round/>
              <a:headEnd type="none" w="sm" len="sm"/>
              <a:tailEnd type="none" w="sm" len="sm"/>
            </a:ln>
            <a:effectLst/>
          </p:spPr>
          <p:txBody>
            <a:bodyPr/>
            <a:lstStyle/>
            <a:p>
              <a:endParaRPr lang="en-US"/>
            </a:p>
          </p:txBody>
        </p:sp>
        <p:sp>
          <p:nvSpPr>
            <p:cNvPr id="103614" name="Freeform 190"/>
            <p:cNvSpPr>
              <a:spLocks/>
            </p:cNvSpPr>
            <p:nvPr/>
          </p:nvSpPr>
          <p:spPr bwMode="auto">
            <a:xfrm>
              <a:off x="3979" y="1489"/>
              <a:ext cx="17" cy="72"/>
            </a:xfrm>
            <a:custGeom>
              <a:avLst/>
              <a:gdLst/>
              <a:ahLst/>
              <a:cxnLst>
                <a:cxn ang="0">
                  <a:pos x="0" y="0"/>
                </a:cxn>
                <a:cxn ang="0">
                  <a:pos x="16" y="22"/>
                </a:cxn>
                <a:cxn ang="0">
                  <a:pos x="0" y="22"/>
                </a:cxn>
                <a:cxn ang="0">
                  <a:pos x="0" y="71"/>
                </a:cxn>
              </a:cxnLst>
              <a:rect l="0" t="0" r="r" b="b"/>
              <a:pathLst>
                <a:path w="17" h="72">
                  <a:moveTo>
                    <a:pt x="0" y="0"/>
                  </a:moveTo>
                  <a:lnTo>
                    <a:pt x="16" y="22"/>
                  </a:lnTo>
                  <a:lnTo>
                    <a:pt x="0" y="22"/>
                  </a:lnTo>
                  <a:lnTo>
                    <a:pt x="0" y="71"/>
                  </a:lnTo>
                </a:path>
              </a:pathLst>
            </a:custGeom>
            <a:noFill/>
            <a:ln w="12700" cap="rnd" cmpd="sng">
              <a:solidFill>
                <a:srgbClr val="9F9FA2"/>
              </a:solidFill>
              <a:prstDash val="solid"/>
              <a:round/>
              <a:headEnd type="none" w="sm" len="sm"/>
              <a:tailEnd type="none" w="sm" len="sm"/>
            </a:ln>
            <a:effectLst/>
          </p:spPr>
          <p:txBody>
            <a:bodyPr/>
            <a:lstStyle/>
            <a:p>
              <a:endParaRPr lang="en-US"/>
            </a:p>
          </p:txBody>
        </p:sp>
        <p:sp>
          <p:nvSpPr>
            <p:cNvPr id="103615" name="Freeform 191"/>
            <p:cNvSpPr>
              <a:spLocks/>
            </p:cNvSpPr>
            <p:nvPr/>
          </p:nvSpPr>
          <p:spPr bwMode="auto">
            <a:xfrm>
              <a:off x="3855" y="1532"/>
              <a:ext cx="250" cy="41"/>
            </a:xfrm>
            <a:custGeom>
              <a:avLst/>
              <a:gdLst/>
              <a:ahLst/>
              <a:cxnLst>
                <a:cxn ang="0">
                  <a:pos x="0" y="40"/>
                </a:cxn>
                <a:cxn ang="0">
                  <a:pos x="249" y="40"/>
                </a:cxn>
                <a:cxn ang="0">
                  <a:pos x="240" y="0"/>
                </a:cxn>
                <a:cxn ang="0">
                  <a:pos x="10" y="0"/>
                </a:cxn>
                <a:cxn ang="0">
                  <a:pos x="0" y="40"/>
                </a:cxn>
              </a:cxnLst>
              <a:rect l="0" t="0" r="r" b="b"/>
              <a:pathLst>
                <a:path w="250" h="41">
                  <a:moveTo>
                    <a:pt x="0" y="40"/>
                  </a:moveTo>
                  <a:lnTo>
                    <a:pt x="249" y="40"/>
                  </a:lnTo>
                  <a:lnTo>
                    <a:pt x="240" y="0"/>
                  </a:lnTo>
                  <a:lnTo>
                    <a:pt x="10" y="0"/>
                  </a:lnTo>
                  <a:lnTo>
                    <a:pt x="0" y="40"/>
                  </a:lnTo>
                </a:path>
              </a:pathLst>
            </a:custGeom>
            <a:solidFill>
              <a:srgbClr val="EFEFD1"/>
            </a:solidFill>
            <a:ln w="12700" cap="rnd" cmpd="sng">
              <a:solidFill>
                <a:srgbClr val="000000"/>
              </a:solidFill>
              <a:prstDash val="solid"/>
              <a:round/>
              <a:headEnd/>
              <a:tailEnd/>
            </a:ln>
            <a:effectLst/>
          </p:spPr>
          <p:txBody>
            <a:bodyPr/>
            <a:lstStyle/>
            <a:p>
              <a:endParaRPr lang="en-US"/>
            </a:p>
          </p:txBody>
        </p:sp>
        <p:sp>
          <p:nvSpPr>
            <p:cNvPr id="103616" name="Freeform 192"/>
            <p:cNvSpPr>
              <a:spLocks/>
            </p:cNvSpPr>
            <p:nvPr/>
          </p:nvSpPr>
          <p:spPr bwMode="auto">
            <a:xfrm>
              <a:off x="3855" y="1572"/>
              <a:ext cx="251" cy="17"/>
            </a:xfrm>
            <a:custGeom>
              <a:avLst/>
              <a:gdLst/>
              <a:ahLst/>
              <a:cxnLst>
                <a:cxn ang="0">
                  <a:pos x="0" y="16"/>
                </a:cxn>
                <a:cxn ang="0">
                  <a:pos x="0" y="0"/>
                </a:cxn>
                <a:cxn ang="0">
                  <a:pos x="249" y="0"/>
                </a:cxn>
                <a:cxn ang="0">
                  <a:pos x="250" y="16"/>
                </a:cxn>
                <a:cxn ang="0">
                  <a:pos x="0" y="16"/>
                </a:cxn>
              </a:cxnLst>
              <a:rect l="0" t="0" r="r" b="b"/>
              <a:pathLst>
                <a:path w="251" h="17">
                  <a:moveTo>
                    <a:pt x="0" y="16"/>
                  </a:moveTo>
                  <a:lnTo>
                    <a:pt x="0" y="0"/>
                  </a:lnTo>
                  <a:lnTo>
                    <a:pt x="249" y="0"/>
                  </a:lnTo>
                  <a:lnTo>
                    <a:pt x="250" y="16"/>
                  </a:lnTo>
                  <a:lnTo>
                    <a:pt x="0" y="16"/>
                  </a:lnTo>
                </a:path>
              </a:pathLst>
            </a:custGeom>
            <a:solidFill>
              <a:srgbClr val="CCCC60"/>
            </a:solidFill>
            <a:ln w="12700" cap="rnd" cmpd="sng">
              <a:solidFill>
                <a:srgbClr val="000000"/>
              </a:solidFill>
              <a:prstDash val="solid"/>
              <a:round/>
              <a:headEnd/>
              <a:tailEnd/>
            </a:ln>
            <a:effectLst/>
          </p:spPr>
          <p:txBody>
            <a:bodyPr/>
            <a:lstStyle/>
            <a:p>
              <a:endParaRPr lang="en-US"/>
            </a:p>
          </p:txBody>
        </p:sp>
        <p:sp>
          <p:nvSpPr>
            <p:cNvPr id="103617" name="Freeform 193"/>
            <p:cNvSpPr>
              <a:spLocks/>
            </p:cNvSpPr>
            <p:nvPr/>
          </p:nvSpPr>
          <p:spPr bwMode="auto">
            <a:xfrm>
              <a:off x="3872" y="1538"/>
              <a:ext cx="223" cy="28"/>
            </a:xfrm>
            <a:custGeom>
              <a:avLst/>
              <a:gdLst/>
              <a:ahLst/>
              <a:cxnLst>
                <a:cxn ang="0">
                  <a:pos x="0" y="27"/>
                </a:cxn>
                <a:cxn ang="0">
                  <a:pos x="222" y="27"/>
                </a:cxn>
                <a:cxn ang="0">
                  <a:pos x="214" y="0"/>
                </a:cxn>
                <a:cxn ang="0">
                  <a:pos x="8" y="0"/>
                </a:cxn>
                <a:cxn ang="0">
                  <a:pos x="0" y="27"/>
                </a:cxn>
              </a:cxnLst>
              <a:rect l="0" t="0" r="r" b="b"/>
              <a:pathLst>
                <a:path w="223" h="28">
                  <a:moveTo>
                    <a:pt x="0" y="27"/>
                  </a:moveTo>
                  <a:lnTo>
                    <a:pt x="222" y="27"/>
                  </a:lnTo>
                  <a:lnTo>
                    <a:pt x="214" y="0"/>
                  </a:lnTo>
                  <a:lnTo>
                    <a:pt x="8" y="0"/>
                  </a:lnTo>
                  <a:lnTo>
                    <a:pt x="0" y="27"/>
                  </a:lnTo>
                </a:path>
              </a:pathLst>
            </a:custGeom>
            <a:solidFill>
              <a:srgbClr val="999999"/>
            </a:solidFill>
            <a:ln w="12700" cap="rnd" cmpd="sng">
              <a:solidFill>
                <a:srgbClr val="9F9FA2"/>
              </a:solidFill>
              <a:prstDash val="solid"/>
              <a:round/>
              <a:headEnd/>
              <a:tailEnd/>
            </a:ln>
            <a:effectLst/>
          </p:spPr>
          <p:txBody>
            <a:bodyPr/>
            <a:lstStyle/>
            <a:p>
              <a:endParaRPr lang="en-US"/>
            </a:p>
          </p:txBody>
        </p:sp>
      </p:grpSp>
      <p:sp>
        <p:nvSpPr>
          <p:cNvPr id="103618" name="Line 194"/>
          <p:cNvSpPr>
            <a:spLocks noChangeShapeType="1"/>
          </p:cNvSpPr>
          <p:nvPr/>
        </p:nvSpPr>
        <p:spPr bwMode="auto">
          <a:xfrm>
            <a:off x="3132138" y="2944417"/>
            <a:ext cx="120650" cy="126206"/>
          </a:xfrm>
          <a:prstGeom prst="line">
            <a:avLst/>
          </a:prstGeom>
          <a:noFill/>
          <a:ln w="19050">
            <a:solidFill>
              <a:srgbClr val="000000"/>
            </a:solidFill>
            <a:round/>
            <a:headEnd/>
            <a:tailEnd/>
          </a:ln>
          <a:effectLst/>
        </p:spPr>
        <p:txBody>
          <a:bodyPr/>
          <a:lstStyle/>
          <a:p>
            <a:endParaRPr lang="en-US"/>
          </a:p>
        </p:txBody>
      </p:sp>
      <p:sp>
        <p:nvSpPr>
          <p:cNvPr id="103619" name="Oval 195"/>
          <p:cNvSpPr>
            <a:spLocks noChangeArrowheads="1"/>
          </p:cNvSpPr>
          <p:nvPr/>
        </p:nvSpPr>
        <p:spPr bwMode="auto">
          <a:xfrm>
            <a:off x="4787900" y="3293269"/>
            <a:ext cx="3098800" cy="1221581"/>
          </a:xfrm>
          <a:prstGeom prst="ellipse">
            <a:avLst/>
          </a:prstGeom>
          <a:noFill/>
          <a:ln w="12700">
            <a:solidFill>
              <a:srgbClr val="002060"/>
            </a:solidFill>
            <a:round/>
            <a:headEnd/>
            <a:tailEnd/>
          </a:ln>
          <a:effectLst/>
        </p:spPr>
        <p:txBody>
          <a:bodyPr wrap="none" anchor="ctr"/>
          <a:lstStyle/>
          <a:p>
            <a:endParaRPr lang="en-US"/>
          </a:p>
        </p:txBody>
      </p:sp>
      <p:sp>
        <p:nvSpPr>
          <p:cNvPr id="103620" name="Oval 196"/>
          <p:cNvSpPr>
            <a:spLocks noChangeArrowheads="1"/>
          </p:cNvSpPr>
          <p:nvPr/>
        </p:nvSpPr>
        <p:spPr bwMode="auto">
          <a:xfrm>
            <a:off x="3579814" y="1362075"/>
            <a:ext cx="2447925" cy="1691879"/>
          </a:xfrm>
          <a:prstGeom prst="ellipse">
            <a:avLst/>
          </a:prstGeom>
          <a:noFill/>
          <a:ln w="12700">
            <a:solidFill>
              <a:srgbClr val="002060"/>
            </a:solidFill>
            <a:round/>
            <a:headEnd/>
            <a:tailEnd/>
          </a:ln>
          <a:effectLst/>
        </p:spPr>
        <p:txBody>
          <a:bodyPr wrap="none" anchor="ctr"/>
          <a:lstStyle/>
          <a:p>
            <a:endParaRPr lang="en-US"/>
          </a:p>
        </p:txBody>
      </p:sp>
      <p:sp>
        <p:nvSpPr>
          <p:cNvPr id="103621" name="Line 197"/>
          <p:cNvSpPr>
            <a:spLocks noChangeShapeType="1"/>
          </p:cNvSpPr>
          <p:nvPr/>
        </p:nvSpPr>
        <p:spPr bwMode="auto">
          <a:xfrm flipH="1">
            <a:off x="3327401" y="1731169"/>
            <a:ext cx="193675" cy="90488"/>
          </a:xfrm>
          <a:prstGeom prst="line">
            <a:avLst/>
          </a:prstGeom>
          <a:noFill/>
          <a:ln w="19050">
            <a:solidFill>
              <a:srgbClr val="000000"/>
            </a:solidFill>
            <a:round/>
            <a:headEnd/>
            <a:tailEnd/>
          </a:ln>
          <a:effectLst/>
        </p:spPr>
        <p:txBody>
          <a:bodyPr/>
          <a:lstStyle/>
          <a:p>
            <a:endParaRPr lang="en-US"/>
          </a:p>
        </p:txBody>
      </p:sp>
      <p:sp>
        <p:nvSpPr>
          <p:cNvPr id="103622" name="Oval 198"/>
          <p:cNvSpPr>
            <a:spLocks noChangeArrowheads="1"/>
          </p:cNvSpPr>
          <p:nvPr/>
        </p:nvSpPr>
        <p:spPr bwMode="auto">
          <a:xfrm>
            <a:off x="1344614" y="341710"/>
            <a:ext cx="2447925" cy="1394222"/>
          </a:xfrm>
          <a:prstGeom prst="ellipse">
            <a:avLst/>
          </a:prstGeom>
          <a:noFill/>
          <a:ln w="12700">
            <a:solidFill>
              <a:srgbClr val="002060"/>
            </a:solidFill>
            <a:round/>
            <a:headEnd/>
            <a:tailEnd/>
          </a:ln>
          <a:effectLst/>
        </p:spPr>
        <p:txBody>
          <a:bodyPr wrap="none" anchor="ctr"/>
          <a:lstStyle/>
          <a:p>
            <a:endParaRPr lang="en-US"/>
          </a:p>
        </p:txBody>
      </p:sp>
      <p:sp>
        <p:nvSpPr>
          <p:cNvPr id="103623" name="Line 199"/>
          <p:cNvSpPr>
            <a:spLocks noChangeShapeType="1"/>
          </p:cNvSpPr>
          <p:nvPr/>
        </p:nvSpPr>
        <p:spPr bwMode="auto">
          <a:xfrm flipH="1" flipV="1">
            <a:off x="5807076" y="4199335"/>
            <a:ext cx="1260475" cy="1190"/>
          </a:xfrm>
          <a:prstGeom prst="line">
            <a:avLst/>
          </a:prstGeom>
          <a:noFill/>
          <a:ln w="19050">
            <a:solidFill>
              <a:srgbClr val="000000"/>
            </a:solidFill>
            <a:round/>
            <a:headEnd/>
            <a:tailEnd/>
          </a:ln>
          <a:effectLst/>
        </p:spPr>
        <p:txBody>
          <a:bodyPr/>
          <a:lstStyle/>
          <a:p>
            <a:endParaRPr lang="en-US"/>
          </a:p>
        </p:txBody>
      </p:sp>
      <p:sp>
        <p:nvSpPr>
          <p:cNvPr id="103624" name="Line 200"/>
          <p:cNvSpPr>
            <a:spLocks noChangeShapeType="1"/>
          </p:cNvSpPr>
          <p:nvPr/>
        </p:nvSpPr>
        <p:spPr bwMode="auto">
          <a:xfrm flipV="1">
            <a:off x="5684839" y="3626644"/>
            <a:ext cx="109537" cy="421481"/>
          </a:xfrm>
          <a:prstGeom prst="line">
            <a:avLst/>
          </a:prstGeom>
          <a:noFill/>
          <a:ln w="19050">
            <a:solidFill>
              <a:srgbClr val="000000"/>
            </a:solidFill>
            <a:round/>
            <a:headEnd/>
            <a:tailEnd/>
          </a:ln>
          <a:effectLst/>
        </p:spPr>
        <p:txBody>
          <a:bodyPr/>
          <a:lstStyle/>
          <a:p>
            <a:endParaRPr lang="en-US"/>
          </a:p>
        </p:txBody>
      </p:sp>
      <p:sp>
        <p:nvSpPr>
          <p:cNvPr id="103625" name="Line 201"/>
          <p:cNvSpPr>
            <a:spLocks noChangeShapeType="1"/>
          </p:cNvSpPr>
          <p:nvPr/>
        </p:nvSpPr>
        <p:spPr bwMode="auto">
          <a:xfrm flipH="1" flipV="1">
            <a:off x="6030914" y="3556398"/>
            <a:ext cx="1081087" cy="539353"/>
          </a:xfrm>
          <a:prstGeom prst="line">
            <a:avLst/>
          </a:prstGeom>
          <a:noFill/>
          <a:ln w="19050">
            <a:solidFill>
              <a:srgbClr val="000000"/>
            </a:solidFill>
            <a:round/>
            <a:headEnd/>
            <a:tailEnd/>
          </a:ln>
          <a:effectLst/>
        </p:spPr>
        <p:txBody>
          <a:bodyPr/>
          <a:lstStyle/>
          <a:p>
            <a:endParaRPr lang="en-US"/>
          </a:p>
        </p:txBody>
      </p:sp>
      <p:sp>
        <p:nvSpPr>
          <p:cNvPr id="103626" name="Rectangle 202"/>
          <p:cNvSpPr>
            <a:spLocks noChangeArrowheads="1"/>
          </p:cNvSpPr>
          <p:nvPr/>
        </p:nvSpPr>
        <p:spPr bwMode="auto">
          <a:xfrm flipH="1" flipV="1">
            <a:off x="7054850" y="4031456"/>
            <a:ext cx="346350" cy="303536"/>
          </a:xfrm>
          <a:prstGeom prst="rect">
            <a:avLst/>
          </a:prstGeom>
          <a:solidFill>
            <a:schemeClr val="bg1"/>
          </a:solidFill>
          <a:ln w="15875">
            <a:solidFill>
              <a:schemeClr val="tx1"/>
            </a:solidFill>
            <a:miter lim="800000"/>
            <a:headEnd/>
            <a:tailEnd/>
          </a:ln>
        </p:spPr>
        <p:txBody>
          <a:bodyPr wrap="none" lIns="108000" tIns="36000" rIns="108000" bIns="36000">
            <a:spAutoFit/>
          </a:bodyPr>
          <a:lstStyle/>
          <a:p>
            <a:pPr eaLnBrk="0" hangingPunct="0"/>
            <a:r>
              <a:rPr lang="en-US" sz="1500" b="1">
                <a:solidFill>
                  <a:srgbClr val="000000"/>
                </a:solidFill>
              </a:rPr>
              <a:t>X</a:t>
            </a:r>
            <a:endParaRPr lang="en-US" sz="1800" b="1"/>
          </a:p>
        </p:txBody>
      </p:sp>
      <p:sp>
        <p:nvSpPr>
          <p:cNvPr id="103627" name="Rectangle 203"/>
          <p:cNvSpPr>
            <a:spLocks noChangeArrowheads="1"/>
          </p:cNvSpPr>
          <p:nvPr/>
        </p:nvSpPr>
        <p:spPr bwMode="auto">
          <a:xfrm flipH="1" flipV="1">
            <a:off x="5672139" y="3419475"/>
            <a:ext cx="346350" cy="303536"/>
          </a:xfrm>
          <a:prstGeom prst="rect">
            <a:avLst/>
          </a:prstGeom>
          <a:solidFill>
            <a:schemeClr val="bg1"/>
          </a:solidFill>
          <a:ln w="15875">
            <a:solidFill>
              <a:schemeClr val="tx1"/>
            </a:solidFill>
            <a:miter lim="800000"/>
            <a:headEnd/>
            <a:tailEnd/>
          </a:ln>
        </p:spPr>
        <p:txBody>
          <a:bodyPr wrap="none" lIns="108000" tIns="36000" rIns="108000" bIns="36000">
            <a:spAutoFit/>
          </a:bodyPr>
          <a:lstStyle/>
          <a:p>
            <a:pPr eaLnBrk="0" hangingPunct="0"/>
            <a:r>
              <a:rPr lang="en-US" sz="1500" b="1">
                <a:solidFill>
                  <a:srgbClr val="000000"/>
                </a:solidFill>
              </a:rPr>
              <a:t>X</a:t>
            </a:r>
            <a:endParaRPr lang="en-US" sz="1800" b="1"/>
          </a:p>
        </p:txBody>
      </p:sp>
      <p:sp>
        <p:nvSpPr>
          <p:cNvPr id="103628" name="Rectangle 204"/>
          <p:cNvSpPr>
            <a:spLocks noChangeArrowheads="1"/>
          </p:cNvSpPr>
          <p:nvPr/>
        </p:nvSpPr>
        <p:spPr bwMode="auto">
          <a:xfrm flipH="1" flipV="1">
            <a:off x="5424489" y="4064794"/>
            <a:ext cx="346350" cy="303536"/>
          </a:xfrm>
          <a:prstGeom prst="rect">
            <a:avLst/>
          </a:prstGeom>
          <a:solidFill>
            <a:schemeClr val="bg1"/>
          </a:solidFill>
          <a:ln w="15875">
            <a:solidFill>
              <a:schemeClr val="tx1"/>
            </a:solidFill>
            <a:miter lim="800000"/>
            <a:headEnd/>
            <a:tailEnd/>
          </a:ln>
        </p:spPr>
        <p:txBody>
          <a:bodyPr wrap="none" lIns="108000" tIns="36000" rIns="108000" bIns="36000">
            <a:spAutoFit/>
          </a:bodyPr>
          <a:lstStyle/>
          <a:p>
            <a:pPr eaLnBrk="0" hangingPunct="0"/>
            <a:r>
              <a:rPr lang="en-US" sz="1500" b="1">
                <a:solidFill>
                  <a:srgbClr val="000000"/>
                </a:solidFill>
              </a:rPr>
              <a:t>X</a:t>
            </a:r>
            <a:endParaRPr lang="en-US" sz="1800" b="1"/>
          </a:p>
        </p:txBody>
      </p:sp>
      <p:sp>
        <p:nvSpPr>
          <p:cNvPr id="103629" name="Text Box 205"/>
          <p:cNvSpPr txBox="1">
            <a:spLocks noChangeArrowheads="1"/>
          </p:cNvSpPr>
          <p:nvPr/>
        </p:nvSpPr>
        <p:spPr bwMode="auto">
          <a:xfrm>
            <a:off x="644526" y="416965"/>
            <a:ext cx="874713" cy="523220"/>
          </a:xfrm>
          <a:prstGeom prst="rect">
            <a:avLst/>
          </a:prstGeom>
          <a:noFill/>
          <a:ln w="9525">
            <a:noFill/>
            <a:miter lim="800000"/>
            <a:headEnd/>
            <a:tailEnd/>
          </a:ln>
          <a:effectLst/>
        </p:spPr>
        <p:txBody>
          <a:bodyPr anchor="ctr">
            <a:spAutoFit/>
          </a:bodyPr>
          <a:lstStyle/>
          <a:p>
            <a:pPr algn="ctr" eaLnBrk="0" hangingPunct="0">
              <a:spcBef>
                <a:spcPct val="50000"/>
              </a:spcBef>
            </a:pPr>
            <a:r>
              <a:rPr lang="en-US" sz="1400" dirty="0">
                <a:solidFill>
                  <a:srgbClr val="00B0F0"/>
                </a:solidFill>
              </a:rPr>
              <a:t>Private</a:t>
            </a:r>
            <a:r>
              <a:rPr lang="en-US" sz="1400" dirty="0"/>
              <a:t> </a:t>
            </a:r>
            <a:r>
              <a:rPr lang="en-US" sz="1400" b="1" dirty="0">
                <a:solidFill>
                  <a:srgbClr val="FF0000"/>
                </a:solidFill>
              </a:rPr>
              <a:t>UNI</a:t>
            </a:r>
            <a:endParaRPr lang="en-US" sz="1600" b="1" dirty="0">
              <a:solidFill>
                <a:srgbClr val="FF0000"/>
              </a:solidFill>
            </a:endParaRPr>
          </a:p>
        </p:txBody>
      </p:sp>
      <p:sp>
        <p:nvSpPr>
          <p:cNvPr id="103630" name="Text Box 206"/>
          <p:cNvSpPr txBox="1">
            <a:spLocks noChangeArrowheads="1"/>
          </p:cNvSpPr>
          <p:nvPr/>
        </p:nvSpPr>
        <p:spPr bwMode="auto">
          <a:xfrm>
            <a:off x="7789863" y="3687612"/>
            <a:ext cx="874712" cy="523220"/>
          </a:xfrm>
          <a:prstGeom prst="rect">
            <a:avLst/>
          </a:prstGeom>
          <a:noFill/>
          <a:ln w="9525">
            <a:noFill/>
            <a:miter lim="800000"/>
            <a:headEnd/>
            <a:tailEnd/>
          </a:ln>
          <a:effectLst/>
        </p:spPr>
        <p:txBody>
          <a:bodyPr anchor="ctr">
            <a:spAutoFit/>
          </a:bodyPr>
          <a:lstStyle/>
          <a:p>
            <a:pPr algn="ctr" eaLnBrk="0" hangingPunct="0">
              <a:spcBef>
                <a:spcPct val="50000"/>
              </a:spcBef>
            </a:pPr>
            <a:r>
              <a:rPr lang="en-US" sz="1400" dirty="0">
                <a:solidFill>
                  <a:srgbClr val="00B0F0"/>
                </a:solidFill>
              </a:rPr>
              <a:t>Public </a:t>
            </a:r>
            <a:r>
              <a:rPr lang="en-US" sz="1400" b="1" dirty="0">
                <a:solidFill>
                  <a:srgbClr val="FF0000"/>
                </a:solidFill>
              </a:rPr>
              <a:t>UNI</a:t>
            </a:r>
            <a:endParaRPr lang="en-US" sz="1600" b="1" dirty="0">
              <a:solidFill>
                <a:srgbClr val="FF0000"/>
              </a:solidFill>
            </a:endParaRPr>
          </a:p>
        </p:txBody>
      </p:sp>
      <p:sp>
        <p:nvSpPr>
          <p:cNvPr id="103631" name="Text Box 207"/>
          <p:cNvSpPr txBox="1">
            <a:spLocks noChangeArrowheads="1"/>
          </p:cNvSpPr>
          <p:nvPr/>
        </p:nvSpPr>
        <p:spPr bwMode="auto">
          <a:xfrm>
            <a:off x="4759326" y="2399110"/>
            <a:ext cx="874713" cy="307777"/>
          </a:xfrm>
          <a:prstGeom prst="rect">
            <a:avLst/>
          </a:prstGeom>
          <a:noFill/>
          <a:ln w="9525">
            <a:noFill/>
            <a:miter lim="800000"/>
            <a:headEnd/>
            <a:tailEnd/>
          </a:ln>
          <a:effectLst/>
        </p:spPr>
        <p:txBody>
          <a:bodyPr anchor="ctr">
            <a:spAutoFit/>
          </a:bodyPr>
          <a:lstStyle/>
          <a:p>
            <a:pPr algn="ctr" eaLnBrk="0" hangingPunct="0">
              <a:spcBef>
                <a:spcPct val="50000"/>
              </a:spcBef>
            </a:pPr>
            <a:r>
              <a:rPr lang="en-US" sz="1400" b="1">
                <a:solidFill>
                  <a:srgbClr val="006600"/>
                </a:solidFill>
              </a:rPr>
              <a:t>NNI</a:t>
            </a:r>
            <a:endParaRPr lang="en-US" sz="1600" b="1">
              <a:solidFill>
                <a:srgbClr val="006600"/>
              </a:solidFill>
            </a:endParaRPr>
          </a:p>
        </p:txBody>
      </p:sp>
      <p:sp>
        <p:nvSpPr>
          <p:cNvPr id="103632" name="Text Box 208"/>
          <p:cNvSpPr txBox="1">
            <a:spLocks noChangeArrowheads="1"/>
          </p:cNvSpPr>
          <p:nvPr/>
        </p:nvSpPr>
        <p:spPr bwMode="auto">
          <a:xfrm>
            <a:off x="1427163" y="1094431"/>
            <a:ext cx="874712" cy="523220"/>
          </a:xfrm>
          <a:prstGeom prst="rect">
            <a:avLst/>
          </a:prstGeom>
          <a:noFill/>
          <a:ln w="9525">
            <a:noFill/>
            <a:miter lim="800000"/>
            <a:headEnd/>
            <a:tailEnd/>
          </a:ln>
          <a:effectLst/>
        </p:spPr>
        <p:txBody>
          <a:bodyPr anchor="ctr">
            <a:spAutoFit/>
          </a:bodyPr>
          <a:lstStyle/>
          <a:p>
            <a:pPr algn="ctr" eaLnBrk="0" hangingPunct="0">
              <a:spcBef>
                <a:spcPct val="50000"/>
              </a:spcBef>
            </a:pPr>
            <a:r>
              <a:rPr lang="en-US" sz="1400" dirty="0">
                <a:solidFill>
                  <a:srgbClr val="00B0F0"/>
                </a:solidFill>
              </a:rPr>
              <a:t>Private</a:t>
            </a:r>
            <a:r>
              <a:rPr lang="en-US" sz="1400" dirty="0"/>
              <a:t> </a:t>
            </a:r>
            <a:r>
              <a:rPr lang="en-US" sz="1400" b="1" dirty="0">
                <a:solidFill>
                  <a:srgbClr val="006600"/>
                </a:solidFill>
              </a:rPr>
              <a:t>NNI</a:t>
            </a:r>
            <a:endParaRPr lang="en-US" sz="1600" b="1" dirty="0">
              <a:solidFill>
                <a:srgbClr val="006600"/>
              </a:solidFill>
            </a:endParaRPr>
          </a:p>
        </p:txBody>
      </p:sp>
      <p:sp>
        <p:nvSpPr>
          <p:cNvPr id="103633" name="Text Box 209"/>
          <p:cNvSpPr txBox="1">
            <a:spLocks noChangeArrowheads="1"/>
          </p:cNvSpPr>
          <p:nvPr/>
        </p:nvSpPr>
        <p:spPr bwMode="auto">
          <a:xfrm>
            <a:off x="3387725" y="169315"/>
            <a:ext cx="1212850" cy="523220"/>
          </a:xfrm>
          <a:prstGeom prst="rect">
            <a:avLst/>
          </a:prstGeom>
          <a:noFill/>
          <a:ln w="9525">
            <a:noFill/>
            <a:miter lim="800000"/>
            <a:headEnd/>
            <a:tailEnd/>
          </a:ln>
          <a:effectLst/>
        </p:spPr>
        <p:txBody>
          <a:bodyPr anchor="ctr">
            <a:spAutoFit/>
          </a:bodyPr>
          <a:lstStyle/>
          <a:p>
            <a:pPr algn="ctr" eaLnBrk="0" hangingPunct="0">
              <a:spcBef>
                <a:spcPct val="50000"/>
              </a:spcBef>
            </a:pPr>
            <a:r>
              <a:rPr lang="en-US" sz="1400" dirty="0">
                <a:solidFill>
                  <a:srgbClr val="00B0F0"/>
                </a:solidFill>
              </a:rPr>
              <a:t>Private ATM network</a:t>
            </a:r>
            <a:endParaRPr lang="en-US" sz="1600" dirty="0">
              <a:solidFill>
                <a:srgbClr val="00B0F0"/>
              </a:solidFill>
            </a:endParaRPr>
          </a:p>
        </p:txBody>
      </p:sp>
      <p:sp>
        <p:nvSpPr>
          <p:cNvPr id="103634" name="Line 210"/>
          <p:cNvSpPr>
            <a:spLocks noChangeShapeType="1"/>
          </p:cNvSpPr>
          <p:nvPr/>
        </p:nvSpPr>
        <p:spPr bwMode="auto">
          <a:xfrm>
            <a:off x="8243888" y="4093369"/>
            <a:ext cx="0" cy="171450"/>
          </a:xfrm>
          <a:prstGeom prst="line">
            <a:avLst/>
          </a:prstGeom>
          <a:noFill/>
          <a:ln w="19050">
            <a:solidFill>
              <a:srgbClr val="000000"/>
            </a:solidFill>
            <a:round/>
            <a:headEnd/>
            <a:tailEnd/>
          </a:ln>
          <a:effectLst/>
        </p:spPr>
        <p:txBody>
          <a:bodyPr/>
          <a:lstStyle/>
          <a:p>
            <a:endParaRPr lang="en-US"/>
          </a:p>
        </p:txBody>
      </p:sp>
      <p:sp>
        <p:nvSpPr>
          <p:cNvPr id="103635" name="Text Box 211"/>
          <p:cNvSpPr txBox="1">
            <a:spLocks noChangeArrowheads="1"/>
          </p:cNvSpPr>
          <p:nvPr/>
        </p:nvSpPr>
        <p:spPr bwMode="auto">
          <a:xfrm>
            <a:off x="2635251" y="2581521"/>
            <a:ext cx="874713" cy="523220"/>
          </a:xfrm>
          <a:prstGeom prst="rect">
            <a:avLst/>
          </a:prstGeom>
          <a:noFill/>
          <a:ln w="9525">
            <a:noFill/>
            <a:miter lim="800000"/>
            <a:headEnd/>
            <a:tailEnd/>
          </a:ln>
          <a:effectLst/>
        </p:spPr>
        <p:txBody>
          <a:bodyPr anchor="ctr">
            <a:spAutoFit/>
          </a:bodyPr>
          <a:lstStyle/>
          <a:p>
            <a:pPr algn="ctr" eaLnBrk="0" hangingPunct="0">
              <a:spcBef>
                <a:spcPct val="50000"/>
              </a:spcBef>
            </a:pPr>
            <a:r>
              <a:rPr lang="en-US" sz="1400" dirty="0">
                <a:solidFill>
                  <a:srgbClr val="00B0F0"/>
                </a:solidFill>
              </a:rPr>
              <a:t>Public </a:t>
            </a:r>
            <a:r>
              <a:rPr lang="en-US" sz="1400" b="1" dirty="0">
                <a:solidFill>
                  <a:srgbClr val="FF0000"/>
                </a:solidFill>
              </a:rPr>
              <a:t>UNI</a:t>
            </a:r>
            <a:endParaRPr lang="en-US" sz="1600" b="1" dirty="0">
              <a:solidFill>
                <a:srgbClr val="FF0000"/>
              </a:solidFill>
            </a:endParaRPr>
          </a:p>
        </p:txBody>
      </p:sp>
      <p:sp>
        <p:nvSpPr>
          <p:cNvPr id="103636" name="Text Box 212"/>
          <p:cNvSpPr txBox="1">
            <a:spLocks noChangeArrowheads="1"/>
          </p:cNvSpPr>
          <p:nvPr/>
        </p:nvSpPr>
        <p:spPr bwMode="auto">
          <a:xfrm>
            <a:off x="5667376" y="2882504"/>
            <a:ext cx="874713" cy="307777"/>
          </a:xfrm>
          <a:prstGeom prst="rect">
            <a:avLst/>
          </a:prstGeom>
          <a:noFill/>
          <a:ln w="9525">
            <a:noFill/>
            <a:miter lim="800000"/>
            <a:headEnd/>
            <a:tailEnd/>
          </a:ln>
          <a:effectLst/>
        </p:spPr>
        <p:txBody>
          <a:bodyPr anchor="ctr">
            <a:spAutoFit/>
          </a:bodyPr>
          <a:lstStyle/>
          <a:p>
            <a:pPr algn="ctr" eaLnBrk="0" hangingPunct="0">
              <a:spcBef>
                <a:spcPct val="50000"/>
              </a:spcBef>
            </a:pPr>
            <a:r>
              <a:rPr lang="en-US" sz="1400" dirty="0">
                <a:solidFill>
                  <a:srgbClr val="00B0F0"/>
                </a:solidFill>
              </a:rPr>
              <a:t>B-ICI</a:t>
            </a:r>
            <a:endParaRPr lang="en-US" sz="1600" dirty="0">
              <a:solidFill>
                <a:srgbClr val="00B0F0"/>
              </a:solidFill>
            </a:endParaRPr>
          </a:p>
        </p:txBody>
      </p:sp>
      <p:sp>
        <p:nvSpPr>
          <p:cNvPr id="103637" name="Text Box 213"/>
          <p:cNvSpPr txBox="1">
            <a:spLocks noChangeArrowheads="1"/>
          </p:cNvSpPr>
          <p:nvPr/>
        </p:nvSpPr>
        <p:spPr bwMode="auto">
          <a:xfrm rot="-1866587">
            <a:off x="3379788" y="1290341"/>
            <a:ext cx="1293812" cy="307777"/>
          </a:xfrm>
          <a:prstGeom prst="rect">
            <a:avLst/>
          </a:prstGeom>
          <a:noFill/>
          <a:ln w="9525">
            <a:noFill/>
            <a:miter lim="800000"/>
            <a:headEnd/>
            <a:tailEnd/>
          </a:ln>
          <a:effectLst/>
        </p:spPr>
        <p:txBody>
          <a:bodyPr anchor="ctr">
            <a:spAutoFit/>
          </a:bodyPr>
          <a:lstStyle/>
          <a:p>
            <a:pPr algn="ctr" eaLnBrk="0" hangingPunct="0">
              <a:spcBef>
                <a:spcPct val="50000"/>
              </a:spcBef>
            </a:pPr>
            <a:r>
              <a:rPr lang="en-US" sz="1400" dirty="0">
                <a:solidFill>
                  <a:srgbClr val="00B0F0"/>
                </a:solidFill>
              </a:rPr>
              <a:t>Public</a:t>
            </a:r>
            <a:r>
              <a:rPr lang="en-US" sz="1400" dirty="0"/>
              <a:t> </a:t>
            </a:r>
            <a:r>
              <a:rPr lang="en-US" sz="1400" b="1" dirty="0">
                <a:solidFill>
                  <a:srgbClr val="FF0000"/>
                </a:solidFill>
              </a:rPr>
              <a:t>UNI</a:t>
            </a:r>
            <a:endParaRPr lang="en-US" sz="1600" b="1" dirty="0">
              <a:solidFill>
                <a:srgbClr val="FF0000"/>
              </a:solidFill>
            </a:endParaRPr>
          </a:p>
        </p:txBody>
      </p:sp>
      <p:sp>
        <p:nvSpPr>
          <p:cNvPr id="103638" name="Text Box 214"/>
          <p:cNvSpPr txBox="1">
            <a:spLocks noChangeArrowheads="1"/>
          </p:cNvSpPr>
          <p:nvPr/>
        </p:nvSpPr>
        <p:spPr bwMode="auto">
          <a:xfrm>
            <a:off x="5411788" y="1301600"/>
            <a:ext cx="1477962" cy="523220"/>
          </a:xfrm>
          <a:prstGeom prst="rect">
            <a:avLst/>
          </a:prstGeom>
          <a:noFill/>
          <a:ln w="9525">
            <a:noFill/>
            <a:miter lim="800000"/>
            <a:headEnd/>
            <a:tailEnd/>
          </a:ln>
          <a:effectLst/>
        </p:spPr>
        <p:txBody>
          <a:bodyPr anchor="ctr">
            <a:spAutoFit/>
          </a:bodyPr>
          <a:lstStyle/>
          <a:p>
            <a:pPr algn="ctr" eaLnBrk="0" hangingPunct="0">
              <a:spcBef>
                <a:spcPct val="50000"/>
              </a:spcBef>
            </a:pPr>
            <a:r>
              <a:rPr lang="en-US" sz="1400" dirty="0">
                <a:solidFill>
                  <a:srgbClr val="00B0F0"/>
                </a:solidFill>
              </a:rPr>
              <a:t>Public ATM network A</a:t>
            </a:r>
            <a:endParaRPr lang="en-US" sz="1600" dirty="0">
              <a:solidFill>
                <a:srgbClr val="00B0F0"/>
              </a:solidFill>
            </a:endParaRPr>
          </a:p>
        </p:txBody>
      </p:sp>
      <p:sp>
        <p:nvSpPr>
          <p:cNvPr id="103639" name="Text Box 215"/>
          <p:cNvSpPr txBox="1">
            <a:spLocks noChangeArrowheads="1"/>
          </p:cNvSpPr>
          <p:nvPr/>
        </p:nvSpPr>
        <p:spPr bwMode="auto">
          <a:xfrm>
            <a:off x="6737351" y="2918468"/>
            <a:ext cx="1477963" cy="523220"/>
          </a:xfrm>
          <a:prstGeom prst="rect">
            <a:avLst/>
          </a:prstGeom>
          <a:noFill/>
          <a:ln w="9525">
            <a:noFill/>
            <a:miter lim="800000"/>
            <a:headEnd/>
            <a:tailEnd/>
          </a:ln>
          <a:effectLst/>
        </p:spPr>
        <p:txBody>
          <a:bodyPr anchor="ctr">
            <a:spAutoFit/>
          </a:bodyPr>
          <a:lstStyle/>
          <a:p>
            <a:pPr algn="ctr" eaLnBrk="0" hangingPunct="0">
              <a:spcBef>
                <a:spcPct val="50000"/>
              </a:spcBef>
            </a:pPr>
            <a:r>
              <a:rPr lang="en-US" sz="1400" dirty="0">
                <a:solidFill>
                  <a:srgbClr val="00B0F0"/>
                </a:solidFill>
              </a:rPr>
              <a:t>Public ATM network B</a:t>
            </a:r>
            <a:endParaRPr lang="en-US" sz="1600" dirty="0">
              <a:solidFill>
                <a:srgbClr val="00B0F0"/>
              </a:solidFill>
            </a:endParaRPr>
          </a:p>
        </p:txBody>
      </p:sp>
      <p:sp>
        <p:nvSpPr>
          <p:cNvPr id="226" name="TextBox 225">
            <a:extLst>
              <a:ext uri="{FF2B5EF4-FFF2-40B4-BE49-F238E27FC236}">
                <a16:creationId xmlns:a16="http://schemas.microsoft.com/office/drawing/2014/main" xmlns="" id="{7EBDCFB3-3A6D-4AC2-A30B-F244A0C83483}"/>
              </a:ext>
            </a:extLst>
          </p:cNvPr>
          <p:cNvSpPr txBox="1"/>
          <p:nvPr/>
        </p:nvSpPr>
        <p:spPr>
          <a:xfrm>
            <a:off x="506980" y="4667846"/>
            <a:ext cx="8106795" cy="400110"/>
          </a:xfrm>
          <a:prstGeom prst="rect">
            <a:avLst/>
          </a:prstGeom>
          <a:noFill/>
        </p:spPr>
        <p:txBody>
          <a:bodyPr wrap="square" rtlCol="0">
            <a:spAutoFit/>
          </a:bodyPr>
          <a:lstStyle/>
          <a:p>
            <a:r>
              <a:rPr lang="en-IN" sz="1000" dirty="0">
                <a:solidFill>
                  <a:schemeClr val="bg2"/>
                </a:solidFill>
                <a:latin typeface="Cambria" panose="02040503050406030204" pitchFamily="18" charset="0"/>
                <a:ea typeface="Cambria" panose="02040503050406030204" pitchFamily="18" charset="0"/>
              </a:rPr>
              <a:t>Source: </a:t>
            </a:r>
            <a:r>
              <a:rPr lang="en-US" sz="1000" dirty="0">
                <a:solidFill>
                  <a:schemeClr val="bg2"/>
                </a:solidFill>
              </a:rPr>
              <a:t>Leon-Garcia &amp; </a:t>
            </a:r>
            <a:r>
              <a:rPr lang="en-US" sz="1000" dirty="0" err="1">
                <a:solidFill>
                  <a:schemeClr val="bg2"/>
                </a:solidFill>
              </a:rPr>
              <a:t>Widjaja</a:t>
            </a:r>
            <a:r>
              <a:rPr lang="en-US" sz="1000" dirty="0">
                <a:solidFill>
                  <a:schemeClr val="bg2"/>
                </a:solidFill>
              </a:rPr>
              <a:t>:  Communication Networks Copyright ©2000 The McGraw Hill Companies</a:t>
            </a:r>
          </a:p>
          <a:p>
            <a:endParaRPr lang="en-IN" sz="1000" dirty="0">
              <a:solidFill>
                <a:schemeClr val="bg2"/>
              </a:solidFill>
              <a:latin typeface="Cambria" panose="02040503050406030204" pitchFamily="18" charset="0"/>
              <a:ea typeface="Cambria" panose="020405030504060302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9</a:t>
            </a:fld>
            <a:endParaRPr lang="en"/>
          </a:p>
        </p:txBody>
      </p:sp>
      <p:sp>
        <p:nvSpPr>
          <p:cNvPr id="5" name="Rectangle 3"/>
          <p:cNvSpPr>
            <a:spLocks noGrp="1" noChangeArrowheads="1"/>
          </p:cNvSpPr>
          <p:nvPr>
            <p:ph type="body" idx="1"/>
          </p:nvPr>
        </p:nvSpPr>
        <p:spPr>
          <a:xfrm>
            <a:off x="289034" y="202324"/>
            <a:ext cx="8229600" cy="4525963"/>
          </a:xfrm>
        </p:spPr>
        <p:txBody>
          <a:bodyPr>
            <a:normAutofit lnSpcReduction="10000"/>
          </a:bodyPr>
          <a:lstStyle/>
          <a:p>
            <a:pPr>
              <a:buNone/>
            </a:pPr>
            <a:r>
              <a:rPr lang="en-US" altLang="ko-KR" b="1" dirty="0" smtClean="0">
                <a:solidFill>
                  <a:schemeClr val="accent1"/>
                </a:solidFill>
                <a:latin typeface="Cambria" pitchFamily="18" charset="0"/>
                <a:ea typeface="Cambria" pitchFamily="18" charset="0"/>
              </a:rPr>
              <a:t>Other </a:t>
            </a:r>
            <a:r>
              <a:rPr lang="en-US" altLang="ko-KR" b="1" dirty="0">
                <a:solidFill>
                  <a:schemeClr val="accent1"/>
                </a:solidFill>
                <a:latin typeface="Cambria" pitchFamily="18" charset="0"/>
                <a:ea typeface="Cambria" pitchFamily="18" charset="0"/>
              </a:rPr>
              <a:t>DSL Technologies </a:t>
            </a:r>
          </a:p>
          <a:p>
            <a:pPr lvl="1">
              <a:buClrTx/>
            </a:pPr>
            <a:r>
              <a:rPr lang="en-US" altLang="ko-KR" dirty="0">
                <a:solidFill>
                  <a:srgbClr val="0A0806"/>
                </a:solidFill>
                <a:latin typeface="Cambria" pitchFamily="18" charset="0"/>
                <a:ea typeface="Cambria" pitchFamily="18" charset="0"/>
              </a:rPr>
              <a:t> SDSL: Symmetric Digital Subscriber Line</a:t>
            </a:r>
          </a:p>
          <a:p>
            <a:pPr lvl="1">
              <a:buClrTx/>
            </a:pPr>
            <a:r>
              <a:rPr lang="en-US" altLang="ko-KR" dirty="0">
                <a:solidFill>
                  <a:srgbClr val="0A0806"/>
                </a:solidFill>
                <a:latin typeface="Cambria" pitchFamily="18" charset="0"/>
                <a:ea typeface="Cambria" pitchFamily="18" charset="0"/>
              </a:rPr>
              <a:t> HDSL: High-bit-rate digital subscriber line</a:t>
            </a:r>
          </a:p>
          <a:p>
            <a:pPr lvl="2">
              <a:buClrTx/>
            </a:pPr>
            <a:r>
              <a:rPr lang="en-US" altLang="ko-KR" dirty="0">
                <a:solidFill>
                  <a:srgbClr val="0A0806"/>
                </a:solidFill>
                <a:latin typeface="Cambria" pitchFamily="18" charset="0"/>
                <a:ea typeface="Cambria" pitchFamily="18" charset="0"/>
              </a:rPr>
              <a:t> an alternative to the T-line (1.544 Mbps)</a:t>
            </a:r>
          </a:p>
          <a:p>
            <a:pPr lvl="2">
              <a:buClrTx/>
            </a:pPr>
            <a:r>
              <a:rPr lang="en-US" altLang="ko-KR" dirty="0">
                <a:solidFill>
                  <a:srgbClr val="0A0806"/>
                </a:solidFill>
                <a:latin typeface="Cambria" pitchFamily="18" charset="0"/>
                <a:ea typeface="Cambria" pitchFamily="18" charset="0"/>
              </a:rPr>
              <a:t> using 2B1Q encoding</a:t>
            </a:r>
          </a:p>
          <a:p>
            <a:pPr lvl="2">
              <a:buClrTx/>
            </a:pPr>
            <a:r>
              <a:rPr lang="en-US" altLang="ko-KR" dirty="0">
                <a:solidFill>
                  <a:srgbClr val="0A0806"/>
                </a:solidFill>
                <a:latin typeface="Cambria" pitchFamily="18" charset="0"/>
                <a:ea typeface="Cambria" pitchFamily="18" charset="0"/>
              </a:rPr>
              <a:t> up to 3.6 Km</a:t>
            </a:r>
          </a:p>
          <a:p>
            <a:pPr lvl="2">
              <a:buClrTx/>
            </a:pPr>
            <a:r>
              <a:rPr lang="en-US" altLang="ko-KR" dirty="0">
                <a:solidFill>
                  <a:srgbClr val="0A0806"/>
                </a:solidFill>
                <a:latin typeface="Cambria" pitchFamily="18" charset="0"/>
                <a:ea typeface="Cambria" pitchFamily="18" charset="0"/>
              </a:rPr>
              <a:t> using 2 twisted-pair wires for full-duplex transmission</a:t>
            </a:r>
          </a:p>
          <a:p>
            <a:pPr lvl="1">
              <a:buClrTx/>
            </a:pPr>
            <a:r>
              <a:rPr lang="en-US" altLang="ko-KR" dirty="0">
                <a:solidFill>
                  <a:srgbClr val="0A0806"/>
                </a:solidFill>
                <a:latin typeface="Cambria" pitchFamily="18" charset="0"/>
                <a:ea typeface="Cambria" pitchFamily="18" charset="0"/>
              </a:rPr>
              <a:t> VDSL : Very-high-rate digital subscriber</a:t>
            </a:r>
          </a:p>
          <a:p>
            <a:pPr lvl="2">
              <a:buClrTx/>
            </a:pPr>
            <a:r>
              <a:rPr lang="en-US" altLang="ko-KR" dirty="0">
                <a:solidFill>
                  <a:srgbClr val="0A0806"/>
                </a:solidFill>
                <a:latin typeface="Cambria" pitchFamily="18" charset="0"/>
                <a:ea typeface="Cambria" pitchFamily="18" charset="0"/>
              </a:rPr>
              <a:t> using coaxial cable, fiber-optic, or twisted pair cable for short distances (300 to 1800 m)</a:t>
            </a:r>
          </a:p>
          <a:p>
            <a:pPr lvl="2">
              <a:buClrTx/>
            </a:pPr>
            <a:r>
              <a:rPr lang="en-US" altLang="ko-KR" dirty="0">
                <a:solidFill>
                  <a:srgbClr val="0A0806"/>
                </a:solidFill>
                <a:latin typeface="Cambria" pitchFamily="18" charset="0"/>
                <a:ea typeface="Cambria" pitchFamily="18" charset="0"/>
              </a:rPr>
              <a:t> using DMT with a bit rate of 50 to 55 Mbps downstream and 1.5 to 2.5 Mbps upstream</a:t>
            </a:r>
          </a:p>
          <a:p>
            <a:pPr lvl="2"/>
            <a:endParaRPr lang="en-US" altLang="ko-KR" dirty="0">
              <a:solidFill>
                <a:srgbClr val="0A0806"/>
              </a:solidFill>
              <a:latin typeface="Cambria" pitchFamily="18" charset="0"/>
              <a:ea typeface="Cambria" pitchFamily="18" charset="0"/>
            </a:endParaRPr>
          </a:p>
        </p:txBody>
      </p:sp>
      <p:pic>
        <p:nvPicPr>
          <p:cNvPr id="6" name="Google Shape;68;p13"/>
          <p:cNvPicPr preferRelativeResize="0"/>
          <p:nvPr/>
        </p:nvPicPr>
        <p:blipFill>
          <a:blip r:embed="rId2">
            <a:alphaModFix/>
          </a:blip>
          <a:stretch>
            <a:fillRect/>
          </a:stretch>
        </p:blipFill>
        <p:spPr>
          <a:xfrm>
            <a:off x="8089175" y="101825"/>
            <a:ext cx="934101" cy="518950"/>
          </a:xfrm>
          <a:prstGeom prst="rect">
            <a:avLst/>
          </a:prstGeom>
          <a:noFill/>
          <a:ln>
            <a:noFill/>
          </a:ln>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60C6CC83-0A70-4720-8C39-ECF19AEDF475}" type="slidenum">
              <a:rPr lang="en-US"/>
              <a:pPr/>
              <a:t>90</a:t>
            </a:fld>
            <a:endParaRPr lang="en-US"/>
          </a:p>
        </p:txBody>
      </p:sp>
      <p:sp>
        <p:nvSpPr>
          <p:cNvPr id="21506" name="Rectangle 2"/>
          <p:cNvSpPr>
            <a:spLocks noGrp="1" noChangeArrowheads="1"/>
          </p:cNvSpPr>
          <p:nvPr>
            <p:ph type="title" idx="4294967295"/>
          </p:nvPr>
        </p:nvSpPr>
        <p:spPr>
          <a:xfrm>
            <a:off x="762000" y="446946"/>
            <a:ext cx="8521700" cy="707231"/>
          </a:xfrm>
        </p:spPr>
        <p:txBody>
          <a:bodyPr/>
          <a:lstStyle/>
          <a:p>
            <a:r>
              <a:rPr lang="en-US" sz="3200" dirty="0">
                <a:latin typeface="Cambria" panose="02040503050406030204" pitchFamily="18" charset="0"/>
                <a:ea typeface="Cambria" panose="02040503050406030204" pitchFamily="18" charset="0"/>
              </a:rPr>
              <a:t>ATM Connections    </a:t>
            </a:r>
          </a:p>
        </p:txBody>
      </p:sp>
      <p:sp>
        <p:nvSpPr>
          <p:cNvPr id="21507" name="Rectangle 3"/>
          <p:cNvSpPr>
            <a:spLocks noGrp="1" noChangeArrowheads="1"/>
          </p:cNvSpPr>
          <p:nvPr>
            <p:ph type="body" idx="4294967295"/>
          </p:nvPr>
        </p:nvSpPr>
        <p:spPr>
          <a:xfrm>
            <a:off x="1295400" y="1360424"/>
            <a:ext cx="8521700" cy="3302794"/>
          </a:xfrm>
        </p:spPr>
        <p:txBody>
          <a:bodyPr/>
          <a:lstStyle/>
          <a:p>
            <a:pPr marL="609600" indent="-609600">
              <a:lnSpc>
                <a:spcPct val="150000"/>
              </a:lnSpc>
            </a:pPr>
            <a:r>
              <a:rPr lang="en-US" sz="1400" dirty="0">
                <a:latin typeface="Cambria" panose="02040503050406030204" pitchFamily="18" charset="0"/>
                <a:ea typeface="Cambria" panose="02040503050406030204" pitchFamily="18" charset="0"/>
              </a:rPr>
              <a:t>two levels of ATM connections:</a:t>
            </a:r>
          </a:p>
          <a:p>
            <a:pPr marL="609600" indent="-609600">
              <a:lnSpc>
                <a:spcPct val="150000"/>
              </a:lnSpc>
              <a:buFontTx/>
              <a:buNone/>
            </a:pPr>
            <a:r>
              <a:rPr lang="en-US" sz="1400" dirty="0">
                <a:latin typeface="Cambria" panose="02040503050406030204" pitchFamily="18" charset="0"/>
                <a:ea typeface="Cambria" panose="02040503050406030204" pitchFamily="18" charset="0"/>
              </a:rPr>
              <a:t>		virtual path connections</a:t>
            </a:r>
          </a:p>
          <a:p>
            <a:pPr marL="609600" indent="-609600">
              <a:lnSpc>
                <a:spcPct val="150000"/>
              </a:lnSpc>
              <a:buFontTx/>
              <a:buNone/>
            </a:pPr>
            <a:r>
              <a:rPr lang="en-US" sz="1400" dirty="0">
                <a:latin typeface="Cambria" panose="02040503050406030204" pitchFamily="18" charset="0"/>
                <a:ea typeface="Cambria" panose="02040503050406030204" pitchFamily="18" charset="0"/>
              </a:rPr>
              <a:t>		virtual channel connections</a:t>
            </a:r>
          </a:p>
          <a:p>
            <a:pPr marL="609600" indent="-609600">
              <a:lnSpc>
                <a:spcPct val="150000"/>
              </a:lnSpc>
              <a:buFontTx/>
              <a:buNone/>
            </a:pPr>
            <a:endParaRPr lang="en-US" sz="1400" dirty="0">
              <a:latin typeface="Cambria" panose="02040503050406030204" pitchFamily="18" charset="0"/>
              <a:ea typeface="Cambria" panose="02040503050406030204" pitchFamily="18" charset="0"/>
            </a:endParaRPr>
          </a:p>
          <a:p>
            <a:pPr marL="609600" indent="-609600">
              <a:lnSpc>
                <a:spcPct val="150000"/>
              </a:lnSpc>
            </a:pPr>
            <a:r>
              <a:rPr lang="en-US" sz="1400" dirty="0">
                <a:latin typeface="Cambria" panose="02040503050406030204" pitchFamily="18" charset="0"/>
                <a:ea typeface="Cambria" panose="02040503050406030204" pitchFamily="18" charset="0"/>
              </a:rPr>
              <a:t>indicated by two fields in the cell header:</a:t>
            </a:r>
          </a:p>
          <a:p>
            <a:pPr marL="609600" indent="-609600">
              <a:lnSpc>
                <a:spcPct val="150000"/>
              </a:lnSpc>
              <a:buFontTx/>
              <a:buNone/>
            </a:pPr>
            <a:r>
              <a:rPr lang="en-US" sz="1400" dirty="0">
                <a:latin typeface="Cambria" panose="02040503050406030204" pitchFamily="18" charset="0"/>
                <a:ea typeface="Cambria" panose="02040503050406030204" pitchFamily="18" charset="0"/>
              </a:rPr>
              <a:t>      </a:t>
            </a:r>
            <a:r>
              <a:rPr lang="en-US" sz="1400" i="1" dirty="0">
                <a:latin typeface="Cambria" panose="02040503050406030204" pitchFamily="18" charset="0"/>
                <a:ea typeface="Cambria" panose="02040503050406030204" pitchFamily="18" charset="0"/>
              </a:rPr>
              <a:t>virtual path identifier (</a:t>
            </a:r>
            <a:r>
              <a:rPr lang="en-US" sz="1400" b="1" dirty="0">
                <a:solidFill>
                  <a:srgbClr val="666699"/>
                </a:solidFill>
                <a:latin typeface="Cambria" panose="02040503050406030204" pitchFamily="18" charset="0"/>
                <a:ea typeface="Cambria" panose="02040503050406030204" pitchFamily="18" charset="0"/>
              </a:rPr>
              <a:t>VPI)</a:t>
            </a:r>
          </a:p>
          <a:p>
            <a:pPr marL="609600" indent="-609600">
              <a:lnSpc>
                <a:spcPct val="150000"/>
              </a:lnSpc>
              <a:buFontTx/>
              <a:buNone/>
            </a:pPr>
            <a:r>
              <a:rPr lang="en-US" sz="1400" b="1" dirty="0">
                <a:solidFill>
                  <a:srgbClr val="666699"/>
                </a:solidFill>
                <a:latin typeface="Cambria" panose="02040503050406030204" pitchFamily="18" charset="0"/>
                <a:ea typeface="Cambria" panose="02040503050406030204" pitchFamily="18" charset="0"/>
              </a:rPr>
              <a:t>      </a:t>
            </a:r>
            <a:r>
              <a:rPr lang="en-US" sz="1400" i="1" dirty="0">
                <a:latin typeface="Cambria" panose="02040503050406030204" pitchFamily="18" charset="0"/>
                <a:ea typeface="Cambria" panose="02040503050406030204" pitchFamily="18" charset="0"/>
              </a:rPr>
              <a:t>virtual channel identifier(</a:t>
            </a:r>
            <a:r>
              <a:rPr lang="en-US" sz="1400" b="1" dirty="0">
                <a:solidFill>
                  <a:srgbClr val="666699"/>
                </a:solidFill>
                <a:latin typeface="Cambria" panose="02040503050406030204" pitchFamily="18" charset="0"/>
                <a:ea typeface="Cambria" panose="02040503050406030204" pitchFamily="18" charset="0"/>
              </a:rPr>
              <a:t>VCI)</a:t>
            </a:r>
            <a:endParaRPr lang="en-US" sz="1400" dirty="0">
              <a:latin typeface="Cambria" panose="02040503050406030204" pitchFamily="18" charset="0"/>
              <a:ea typeface="Cambria" panose="02040503050406030204" pitchFamily="18" charset="0"/>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lide Number Placeholder 5"/>
          <p:cNvSpPr>
            <a:spLocks noGrp="1"/>
          </p:cNvSpPr>
          <p:nvPr>
            <p:ph type="sldNum" idx="12"/>
          </p:nvPr>
        </p:nvSpPr>
        <p:spPr/>
        <p:txBody>
          <a:bodyPr/>
          <a:lstStyle/>
          <a:p>
            <a:fld id="{5BAB4A6D-6248-489D-A8BB-4CF285C4B88B}" type="slidenum">
              <a:rPr lang="en-US"/>
              <a:pPr/>
              <a:t>91</a:t>
            </a:fld>
            <a:endParaRPr lang="en-US"/>
          </a:p>
        </p:txBody>
      </p:sp>
      <p:sp>
        <p:nvSpPr>
          <p:cNvPr id="65585" name="Rectangle 49"/>
          <p:cNvSpPr>
            <a:spLocks noGrp="1" noChangeArrowheads="1"/>
          </p:cNvSpPr>
          <p:nvPr>
            <p:ph type="title" idx="4294967295"/>
          </p:nvPr>
        </p:nvSpPr>
        <p:spPr>
          <a:xfrm>
            <a:off x="514698" y="444342"/>
            <a:ext cx="8521700" cy="707231"/>
          </a:xfrm>
          <a:noFill/>
          <a:ln/>
        </p:spPr>
        <p:txBody>
          <a:bodyPr/>
          <a:lstStyle/>
          <a:p>
            <a:r>
              <a:rPr lang="en-US" sz="3200" dirty="0">
                <a:latin typeface="Cambria" panose="02040503050406030204" pitchFamily="18" charset="0"/>
                <a:ea typeface="Cambria" panose="02040503050406030204" pitchFamily="18" charset="0"/>
              </a:rPr>
              <a:t>ATM Virtual Connections    </a:t>
            </a:r>
          </a:p>
        </p:txBody>
      </p:sp>
      <p:sp>
        <p:nvSpPr>
          <p:cNvPr id="65538" name="Line 2"/>
          <p:cNvSpPr>
            <a:spLocks noChangeShapeType="1"/>
          </p:cNvSpPr>
          <p:nvPr/>
        </p:nvSpPr>
        <p:spPr bwMode="auto">
          <a:xfrm flipH="1">
            <a:off x="1385888" y="1471613"/>
            <a:ext cx="3111500" cy="0"/>
          </a:xfrm>
          <a:prstGeom prst="line">
            <a:avLst/>
          </a:prstGeom>
          <a:noFill/>
          <a:ln w="12700">
            <a:solidFill>
              <a:srgbClr val="0070C0"/>
            </a:solidFill>
            <a:round/>
            <a:headEnd/>
            <a:tailEnd/>
          </a:ln>
          <a:effectLst/>
        </p:spPr>
        <p:txBody>
          <a:bodyPr wrap="none" anchor="ctr"/>
          <a:lstStyle/>
          <a:p>
            <a:endParaRPr lang="en-US"/>
          </a:p>
        </p:txBody>
      </p:sp>
      <p:sp>
        <p:nvSpPr>
          <p:cNvPr id="65539" name="Line 3"/>
          <p:cNvSpPr>
            <a:spLocks noChangeShapeType="1"/>
          </p:cNvSpPr>
          <p:nvPr/>
        </p:nvSpPr>
        <p:spPr bwMode="auto">
          <a:xfrm flipH="1">
            <a:off x="1385888" y="3786188"/>
            <a:ext cx="3111500" cy="0"/>
          </a:xfrm>
          <a:prstGeom prst="line">
            <a:avLst/>
          </a:prstGeom>
          <a:noFill/>
          <a:ln w="12700">
            <a:solidFill>
              <a:srgbClr val="0070C0"/>
            </a:solidFill>
            <a:round/>
            <a:headEnd/>
            <a:tailEnd/>
          </a:ln>
          <a:effectLst/>
        </p:spPr>
        <p:txBody>
          <a:bodyPr wrap="none" anchor="ctr"/>
          <a:lstStyle/>
          <a:p>
            <a:endParaRPr lang="en-US"/>
          </a:p>
        </p:txBody>
      </p:sp>
      <p:sp>
        <p:nvSpPr>
          <p:cNvPr id="65540" name="Arc 4"/>
          <p:cNvSpPr>
            <a:spLocks/>
          </p:cNvSpPr>
          <p:nvPr/>
        </p:nvSpPr>
        <p:spPr bwMode="auto">
          <a:xfrm>
            <a:off x="727075" y="1477566"/>
            <a:ext cx="666750" cy="1185863"/>
          </a:xfrm>
          <a:custGeom>
            <a:avLst/>
            <a:gdLst>
              <a:gd name="G0" fmla="+- 21600 0 0"/>
              <a:gd name="G1" fmla="+- 21600 0 0"/>
              <a:gd name="G2" fmla="+- 21600 0 0"/>
              <a:gd name="T0" fmla="*/ 0 w 21600"/>
              <a:gd name="T1" fmla="*/ 21600 h 21600"/>
              <a:gd name="T2" fmla="*/ 21549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600"/>
                </a:moveTo>
                <a:cubicBezTo>
                  <a:pt x="0" y="9690"/>
                  <a:pt x="9639" y="28"/>
                  <a:pt x="21549" y="0"/>
                </a:cubicBezTo>
              </a:path>
              <a:path w="21600" h="21600" stroke="0" extrusionOk="0">
                <a:moveTo>
                  <a:pt x="0" y="21600"/>
                </a:moveTo>
                <a:cubicBezTo>
                  <a:pt x="0" y="9690"/>
                  <a:pt x="9639" y="28"/>
                  <a:pt x="21549" y="0"/>
                </a:cubicBezTo>
                <a:lnTo>
                  <a:pt x="21600" y="21600"/>
                </a:lnTo>
                <a:close/>
              </a:path>
            </a:pathLst>
          </a:custGeom>
          <a:noFill/>
          <a:ln w="12700" cap="rnd">
            <a:solidFill>
              <a:srgbClr val="0070C0"/>
            </a:solidFill>
            <a:round/>
            <a:headEnd/>
            <a:tailEnd/>
          </a:ln>
          <a:effectLst/>
        </p:spPr>
        <p:txBody>
          <a:bodyPr wrap="none" anchor="ctr"/>
          <a:lstStyle/>
          <a:p>
            <a:endParaRPr lang="en-US"/>
          </a:p>
        </p:txBody>
      </p:sp>
      <p:sp>
        <p:nvSpPr>
          <p:cNvPr id="65541" name="Arc 5"/>
          <p:cNvSpPr>
            <a:spLocks/>
          </p:cNvSpPr>
          <p:nvPr/>
        </p:nvSpPr>
        <p:spPr bwMode="auto">
          <a:xfrm>
            <a:off x="727075" y="2624137"/>
            <a:ext cx="666750" cy="115728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12700" cap="rnd">
            <a:solidFill>
              <a:srgbClr val="0070C0"/>
            </a:solidFill>
            <a:round/>
            <a:headEnd/>
            <a:tailEnd/>
          </a:ln>
          <a:effectLst/>
        </p:spPr>
        <p:txBody>
          <a:bodyPr wrap="none" anchor="ctr"/>
          <a:lstStyle/>
          <a:p>
            <a:endParaRPr lang="en-US"/>
          </a:p>
        </p:txBody>
      </p:sp>
      <p:sp>
        <p:nvSpPr>
          <p:cNvPr id="65542" name="Line 6"/>
          <p:cNvSpPr>
            <a:spLocks noChangeShapeType="1"/>
          </p:cNvSpPr>
          <p:nvPr/>
        </p:nvSpPr>
        <p:spPr bwMode="auto">
          <a:xfrm flipH="1">
            <a:off x="4344988" y="1585913"/>
            <a:ext cx="1028700" cy="0"/>
          </a:xfrm>
          <a:prstGeom prst="line">
            <a:avLst/>
          </a:prstGeom>
          <a:noFill/>
          <a:ln w="12700">
            <a:solidFill>
              <a:srgbClr val="0070C0"/>
            </a:solidFill>
            <a:round/>
            <a:headEnd/>
            <a:tailEnd/>
          </a:ln>
          <a:effectLst/>
        </p:spPr>
        <p:txBody>
          <a:bodyPr wrap="none" anchor="ctr"/>
          <a:lstStyle/>
          <a:p>
            <a:endParaRPr lang="en-US"/>
          </a:p>
        </p:txBody>
      </p:sp>
      <p:sp>
        <p:nvSpPr>
          <p:cNvPr id="65543" name="Line 7"/>
          <p:cNvSpPr>
            <a:spLocks noChangeShapeType="1"/>
          </p:cNvSpPr>
          <p:nvPr/>
        </p:nvSpPr>
        <p:spPr bwMode="auto">
          <a:xfrm flipH="1">
            <a:off x="4319588" y="2528888"/>
            <a:ext cx="1028700" cy="0"/>
          </a:xfrm>
          <a:prstGeom prst="line">
            <a:avLst/>
          </a:prstGeom>
          <a:noFill/>
          <a:ln w="12700">
            <a:solidFill>
              <a:srgbClr val="0070C0"/>
            </a:solidFill>
            <a:round/>
            <a:headEnd/>
            <a:tailEnd/>
          </a:ln>
          <a:effectLst/>
        </p:spPr>
        <p:txBody>
          <a:bodyPr wrap="none" anchor="ctr"/>
          <a:lstStyle/>
          <a:p>
            <a:endParaRPr lang="en-US"/>
          </a:p>
        </p:txBody>
      </p:sp>
      <p:sp>
        <p:nvSpPr>
          <p:cNvPr id="65544" name="Line 8"/>
          <p:cNvSpPr>
            <a:spLocks noChangeShapeType="1"/>
          </p:cNvSpPr>
          <p:nvPr/>
        </p:nvSpPr>
        <p:spPr bwMode="auto">
          <a:xfrm flipH="1">
            <a:off x="4433888" y="2728913"/>
            <a:ext cx="1028700" cy="0"/>
          </a:xfrm>
          <a:prstGeom prst="line">
            <a:avLst/>
          </a:prstGeom>
          <a:noFill/>
          <a:ln w="12700">
            <a:solidFill>
              <a:srgbClr val="0070C0"/>
            </a:solidFill>
            <a:round/>
            <a:headEnd/>
            <a:tailEnd/>
          </a:ln>
          <a:effectLst/>
        </p:spPr>
        <p:txBody>
          <a:bodyPr wrap="none" anchor="ctr"/>
          <a:lstStyle/>
          <a:p>
            <a:endParaRPr lang="en-US"/>
          </a:p>
        </p:txBody>
      </p:sp>
      <p:sp>
        <p:nvSpPr>
          <p:cNvPr id="65545" name="Line 9"/>
          <p:cNvSpPr>
            <a:spLocks noChangeShapeType="1"/>
          </p:cNvSpPr>
          <p:nvPr/>
        </p:nvSpPr>
        <p:spPr bwMode="auto">
          <a:xfrm flipH="1">
            <a:off x="4408488" y="3671888"/>
            <a:ext cx="1028700" cy="0"/>
          </a:xfrm>
          <a:prstGeom prst="line">
            <a:avLst/>
          </a:prstGeom>
          <a:noFill/>
          <a:ln w="12700">
            <a:solidFill>
              <a:srgbClr val="0070C0"/>
            </a:solidFill>
            <a:round/>
            <a:headEnd/>
            <a:tailEnd/>
          </a:ln>
          <a:effectLst/>
        </p:spPr>
        <p:txBody>
          <a:bodyPr wrap="none" anchor="ctr"/>
          <a:lstStyle/>
          <a:p>
            <a:endParaRPr lang="en-US"/>
          </a:p>
        </p:txBody>
      </p:sp>
      <p:sp>
        <p:nvSpPr>
          <p:cNvPr id="65546" name="Oval 10"/>
          <p:cNvSpPr>
            <a:spLocks noChangeArrowheads="1"/>
          </p:cNvSpPr>
          <p:nvPr/>
        </p:nvSpPr>
        <p:spPr bwMode="auto">
          <a:xfrm>
            <a:off x="5627688" y="1752600"/>
            <a:ext cx="279400" cy="304800"/>
          </a:xfrm>
          <a:prstGeom prst="ellipse">
            <a:avLst/>
          </a:prstGeom>
          <a:noFill/>
          <a:ln w="12700">
            <a:solidFill>
              <a:srgbClr val="0070C0"/>
            </a:solidFill>
            <a:round/>
            <a:headEnd/>
            <a:tailEnd/>
          </a:ln>
          <a:effectLst/>
        </p:spPr>
        <p:txBody>
          <a:bodyPr wrap="none" anchor="ctr"/>
          <a:lstStyle/>
          <a:p>
            <a:endParaRPr lang="en-US"/>
          </a:p>
        </p:txBody>
      </p:sp>
      <p:sp>
        <p:nvSpPr>
          <p:cNvPr id="65547" name="Oval 11"/>
          <p:cNvSpPr>
            <a:spLocks noChangeArrowheads="1"/>
          </p:cNvSpPr>
          <p:nvPr/>
        </p:nvSpPr>
        <p:spPr bwMode="auto">
          <a:xfrm>
            <a:off x="5691188" y="3267075"/>
            <a:ext cx="279400" cy="304800"/>
          </a:xfrm>
          <a:prstGeom prst="ellipse">
            <a:avLst/>
          </a:prstGeom>
          <a:noFill/>
          <a:ln w="12700">
            <a:solidFill>
              <a:srgbClr val="0070C0"/>
            </a:solidFill>
            <a:round/>
            <a:headEnd/>
            <a:tailEnd/>
          </a:ln>
          <a:effectLst/>
        </p:spPr>
        <p:txBody>
          <a:bodyPr wrap="none" anchor="ctr"/>
          <a:lstStyle/>
          <a:p>
            <a:endParaRPr lang="en-US"/>
          </a:p>
        </p:txBody>
      </p:sp>
      <p:sp>
        <p:nvSpPr>
          <p:cNvPr id="65548" name="Oval 12"/>
          <p:cNvSpPr>
            <a:spLocks noChangeArrowheads="1"/>
          </p:cNvSpPr>
          <p:nvPr/>
        </p:nvSpPr>
        <p:spPr bwMode="auto">
          <a:xfrm>
            <a:off x="5856288" y="2124075"/>
            <a:ext cx="279400" cy="304800"/>
          </a:xfrm>
          <a:prstGeom prst="ellipse">
            <a:avLst/>
          </a:prstGeom>
          <a:noFill/>
          <a:ln w="12700">
            <a:solidFill>
              <a:srgbClr val="0070C0"/>
            </a:solidFill>
            <a:round/>
            <a:headEnd/>
            <a:tailEnd/>
          </a:ln>
          <a:effectLst/>
        </p:spPr>
        <p:txBody>
          <a:bodyPr wrap="none" anchor="ctr"/>
          <a:lstStyle/>
          <a:p>
            <a:endParaRPr lang="en-US"/>
          </a:p>
        </p:txBody>
      </p:sp>
      <p:sp>
        <p:nvSpPr>
          <p:cNvPr id="65549" name="Oval 13"/>
          <p:cNvSpPr>
            <a:spLocks noChangeArrowheads="1"/>
          </p:cNvSpPr>
          <p:nvPr/>
        </p:nvSpPr>
        <p:spPr bwMode="auto">
          <a:xfrm>
            <a:off x="5907088" y="2876550"/>
            <a:ext cx="127000" cy="200025"/>
          </a:xfrm>
          <a:prstGeom prst="ellipse">
            <a:avLst/>
          </a:prstGeom>
          <a:noFill/>
          <a:ln w="12700">
            <a:solidFill>
              <a:srgbClr val="0070C0"/>
            </a:solidFill>
            <a:round/>
            <a:headEnd/>
            <a:tailEnd/>
          </a:ln>
          <a:effectLst/>
        </p:spPr>
        <p:txBody>
          <a:bodyPr wrap="none" anchor="ctr"/>
          <a:lstStyle/>
          <a:p>
            <a:endParaRPr lang="en-US"/>
          </a:p>
        </p:txBody>
      </p:sp>
      <p:sp>
        <p:nvSpPr>
          <p:cNvPr id="65550" name="Line 14"/>
          <p:cNvSpPr>
            <a:spLocks noChangeShapeType="1"/>
          </p:cNvSpPr>
          <p:nvPr/>
        </p:nvSpPr>
        <p:spPr bwMode="auto">
          <a:xfrm flipH="1">
            <a:off x="5233988" y="1747837"/>
            <a:ext cx="508000" cy="0"/>
          </a:xfrm>
          <a:prstGeom prst="line">
            <a:avLst/>
          </a:prstGeom>
          <a:noFill/>
          <a:ln w="12700">
            <a:solidFill>
              <a:schemeClr val="tx1"/>
            </a:solidFill>
            <a:round/>
            <a:headEnd/>
            <a:tailEnd/>
          </a:ln>
          <a:effectLst/>
        </p:spPr>
        <p:txBody>
          <a:bodyPr wrap="none" anchor="ctr"/>
          <a:lstStyle/>
          <a:p>
            <a:endParaRPr lang="en-US"/>
          </a:p>
        </p:txBody>
      </p:sp>
      <p:sp>
        <p:nvSpPr>
          <p:cNvPr id="65551" name="Line 15"/>
          <p:cNvSpPr>
            <a:spLocks noChangeShapeType="1"/>
          </p:cNvSpPr>
          <p:nvPr/>
        </p:nvSpPr>
        <p:spPr bwMode="auto">
          <a:xfrm flipH="1">
            <a:off x="5246688" y="2062163"/>
            <a:ext cx="482600" cy="0"/>
          </a:xfrm>
          <a:prstGeom prst="line">
            <a:avLst/>
          </a:prstGeom>
          <a:noFill/>
          <a:ln w="12700">
            <a:solidFill>
              <a:srgbClr val="0070C0"/>
            </a:solidFill>
            <a:round/>
            <a:headEnd/>
            <a:tailEnd/>
          </a:ln>
          <a:effectLst/>
        </p:spPr>
        <p:txBody>
          <a:bodyPr wrap="none" anchor="ctr"/>
          <a:lstStyle/>
          <a:p>
            <a:endParaRPr lang="en-US"/>
          </a:p>
        </p:txBody>
      </p:sp>
      <p:sp>
        <p:nvSpPr>
          <p:cNvPr id="65552" name="Line 16"/>
          <p:cNvSpPr>
            <a:spLocks noChangeShapeType="1"/>
          </p:cNvSpPr>
          <p:nvPr/>
        </p:nvSpPr>
        <p:spPr bwMode="auto">
          <a:xfrm flipH="1">
            <a:off x="5233988" y="2119313"/>
            <a:ext cx="749300" cy="0"/>
          </a:xfrm>
          <a:prstGeom prst="line">
            <a:avLst/>
          </a:prstGeom>
          <a:noFill/>
          <a:ln w="12700">
            <a:solidFill>
              <a:srgbClr val="0070C0"/>
            </a:solidFill>
            <a:round/>
            <a:headEnd/>
            <a:tailEnd/>
          </a:ln>
          <a:effectLst/>
        </p:spPr>
        <p:txBody>
          <a:bodyPr wrap="none" anchor="ctr"/>
          <a:lstStyle/>
          <a:p>
            <a:endParaRPr lang="en-US"/>
          </a:p>
        </p:txBody>
      </p:sp>
      <p:sp>
        <p:nvSpPr>
          <p:cNvPr id="65553" name="Line 17"/>
          <p:cNvSpPr>
            <a:spLocks noChangeShapeType="1"/>
          </p:cNvSpPr>
          <p:nvPr/>
        </p:nvSpPr>
        <p:spPr bwMode="auto">
          <a:xfrm flipH="1">
            <a:off x="5411788" y="2433638"/>
            <a:ext cx="571500" cy="0"/>
          </a:xfrm>
          <a:prstGeom prst="line">
            <a:avLst/>
          </a:prstGeom>
          <a:noFill/>
          <a:ln w="12700">
            <a:solidFill>
              <a:srgbClr val="0070C0"/>
            </a:solidFill>
            <a:round/>
            <a:headEnd/>
            <a:tailEnd/>
          </a:ln>
          <a:effectLst/>
        </p:spPr>
        <p:txBody>
          <a:bodyPr wrap="none" anchor="ctr"/>
          <a:lstStyle/>
          <a:p>
            <a:endParaRPr lang="en-US"/>
          </a:p>
        </p:txBody>
      </p:sp>
      <p:sp>
        <p:nvSpPr>
          <p:cNvPr id="65554" name="Line 18"/>
          <p:cNvSpPr>
            <a:spLocks noChangeShapeType="1"/>
          </p:cNvSpPr>
          <p:nvPr/>
        </p:nvSpPr>
        <p:spPr bwMode="auto">
          <a:xfrm flipH="1">
            <a:off x="5437188" y="2871788"/>
            <a:ext cx="495300" cy="0"/>
          </a:xfrm>
          <a:prstGeom prst="line">
            <a:avLst/>
          </a:prstGeom>
          <a:noFill/>
          <a:ln w="12700">
            <a:solidFill>
              <a:srgbClr val="0070C0"/>
            </a:solidFill>
            <a:round/>
            <a:headEnd/>
            <a:tailEnd/>
          </a:ln>
          <a:effectLst/>
        </p:spPr>
        <p:txBody>
          <a:bodyPr wrap="none" anchor="ctr"/>
          <a:lstStyle/>
          <a:p>
            <a:endParaRPr lang="en-US"/>
          </a:p>
        </p:txBody>
      </p:sp>
      <p:sp>
        <p:nvSpPr>
          <p:cNvPr id="65555" name="Line 19"/>
          <p:cNvSpPr>
            <a:spLocks noChangeShapeType="1"/>
          </p:cNvSpPr>
          <p:nvPr/>
        </p:nvSpPr>
        <p:spPr bwMode="auto">
          <a:xfrm flipH="1">
            <a:off x="5335588" y="3081338"/>
            <a:ext cx="622300" cy="0"/>
          </a:xfrm>
          <a:prstGeom prst="line">
            <a:avLst/>
          </a:prstGeom>
          <a:noFill/>
          <a:ln w="12700">
            <a:solidFill>
              <a:srgbClr val="0070C0"/>
            </a:solidFill>
            <a:round/>
            <a:headEnd/>
            <a:tailEnd/>
          </a:ln>
          <a:effectLst/>
        </p:spPr>
        <p:txBody>
          <a:bodyPr wrap="none" anchor="ctr"/>
          <a:lstStyle/>
          <a:p>
            <a:endParaRPr lang="en-US"/>
          </a:p>
        </p:txBody>
      </p:sp>
      <p:sp>
        <p:nvSpPr>
          <p:cNvPr id="65556" name="Line 20"/>
          <p:cNvSpPr>
            <a:spLocks noChangeShapeType="1"/>
          </p:cNvSpPr>
          <p:nvPr/>
        </p:nvSpPr>
        <p:spPr bwMode="auto">
          <a:xfrm flipH="1">
            <a:off x="5322888" y="3262313"/>
            <a:ext cx="469900" cy="0"/>
          </a:xfrm>
          <a:prstGeom prst="line">
            <a:avLst/>
          </a:prstGeom>
          <a:noFill/>
          <a:ln w="12700">
            <a:solidFill>
              <a:srgbClr val="0070C0"/>
            </a:solidFill>
            <a:round/>
            <a:headEnd/>
            <a:tailEnd/>
          </a:ln>
          <a:effectLst/>
        </p:spPr>
        <p:txBody>
          <a:bodyPr wrap="none" anchor="ctr"/>
          <a:lstStyle/>
          <a:p>
            <a:endParaRPr lang="en-US"/>
          </a:p>
        </p:txBody>
      </p:sp>
      <p:sp>
        <p:nvSpPr>
          <p:cNvPr id="65557" name="Line 21"/>
          <p:cNvSpPr>
            <a:spLocks noChangeShapeType="1"/>
          </p:cNvSpPr>
          <p:nvPr/>
        </p:nvSpPr>
        <p:spPr bwMode="auto">
          <a:xfrm flipH="1">
            <a:off x="5386388" y="3576638"/>
            <a:ext cx="393700" cy="0"/>
          </a:xfrm>
          <a:prstGeom prst="line">
            <a:avLst/>
          </a:prstGeom>
          <a:noFill/>
          <a:ln w="12700">
            <a:solidFill>
              <a:srgbClr val="0070C0"/>
            </a:solidFill>
            <a:round/>
            <a:headEnd/>
            <a:tailEnd/>
          </a:ln>
          <a:effectLst/>
        </p:spPr>
        <p:txBody>
          <a:bodyPr wrap="none" anchor="ctr"/>
          <a:lstStyle/>
          <a:p>
            <a:endParaRPr lang="en-US"/>
          </a:p>
        </p:txBody>
      </p:sp>
      <p:sp>
        <p:nvSpPr>
          <p:cNvPr id="65558" name="Rectangle 22"/>
          <p:cNvSpPr>
            <a:spLocks noChangeArrowheads="1"/>
          </p:cNvSpPr>
          <p:nvPr/>
        </p:nvSpPr>
        <p:spPr bwMode="auto">
          <a:xfrm>
            <a:off x="1327150" y="1569244"/>
            <a:ext cx="1529266" cy="366767"/>
          </a:xfrm>
          <a:prstGeom prst="rect">
            <a:avLst/>
          </a:prstGeom>
          <a:noFill/>
          <a:ln w="12700">
            <a:solidFill>
              <a:srgbClr val="0070C0"/>
            </a:solidFill>
            <a:miter lim="800000"/>
            <a:headEnd/>
            <a:tailEnd/>
          </a:ln>
          <a:effectLst/>
        </p:spPr>
        <p:txBody>
          <a:bodyPr wrap="none" lIns="90488" tIns="44450" rIns="90488" bIns="44450">
            <a:spAutoFit/>
          </a:bodyPr>
          <a:lstStyle/>
          <a:p>
            <a:pPr eaLnBrk="0" hangingPunct="0"/>
            <a:r>
              <a:rPr lang="en-US" sz="1800" dirty="0">
                <a:solidFill>
                  <a:srgbClr val="00B0F0"/>
                </a:solidFill>
              </a:rPr>
              <a:t>Physical Link</a:t>
            </a:r>
          </a:p>
        </p:txBody>
      </p:sp>
      <p:sp>
        <p:nvSpPr>
          <p:cNvPr id="65559" name="Arc 23"/>
          <p:cNvSpPr>
            <a:spLocks/>
          </p:cNvSpPr>
          <p:nvPr/>
        </p:nvSpPr>
        <p:spPr bwMode="auto">
          <a:xfrm>
            <a:off x="3851275" y="1468041"/>
            <a:ext cx="666750" cy="1185863"/>
          </a:xfrm>
          <a:custGeom>
            <a:avLst/>
            <a:gdLst>
              <a:gd name="G0" fmla="+- 21600 0 0"/>
              <a:gd name="G1" fmla="+- 21600 0 0"/>
              <a:gd name="G2" fmla="+- 21600 0 0"/>
              <a:gd name="T0" fmla="*/ 0 w 21600"/>
              <a:gd name="T1" fmla="*/ 21600 h 21600"/>
              <a:gd name="T2" fmla="*/ 21549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600"/>
                </a:moveTo>
                <a:cubicBezTo>
                  <a:pt x="0" y="9690"/>
                  <a:pt x="9639" y="28"/>
                  <a:pt x="21549" y="0"/>
                </a:cubicBezTo>
              </a:path>
              <a:path w="21600" h="21600" stroke="0" extrusionOk="0">
                <a:moveTo>
                  <a:pt x="0" y="21600"/>
                </a:moveTo>
                <a:cubicBezTo>
                  <a:pt x="0" y="9690"/>
                  <a:pt x="9639" y="28"/>
                  <a:pt x="21549" y="0"/>
                </a:cubicBezTo>
                <a:lnTo>
                  <a:pt x="21600" y="21600"/>
                </a:lnTo>
                <a:close/>
              </a:path>
            </a:pathLst>
          </a:custGeom>
          <a:noFill/>
          <a:ln w="12700" cap="rnd">
            <a:solidFill>
              <a:srgbClr val="0070C0"/>
            </a:solidFill>
            <a:round/>
            <a:headEnd/>
            <a:tailEnd/>
          </a:ln>
          <a:effectLst/>
        </p:spPr>
        <p:txBody>
          <a:bodyPr wrap="none" anchor="ctr"/>
          <a:lstStyle/>
          <a:p>
            <a:endParaRPr lang="en-US"/>
          </a:p>
        </p:txBody>
      </p:sp>
      <p:sp>
        <p:nvSpPr>
          <p:cNvPr id="65560" name="Arc 24"/>
          <p:cNvSpPr>
            <a:spLocks/>
          </p:cNvSpPr>
          <p:nvPr/>
        </p:nvSpPr>
        <p:spPr bwMode="auto">
          <a:xfrm>
            <a:off x="3851275" y="2614612"/>
            <a:ext cx="666750" cy="115728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12700" cap="rnd">
            <a:solidFill>
              <a:srgbClr val="0070C0"/>
            </a:solidFill>
            <a:round/>
            <a:headEnd/>
            <a:tailEnd/>
          </a:ln>
          <a:effectLst/>
        </p:spPr>
        <p:txBody>
          <a:bodyPr wrap="none" anchor="ctr"/>
          <a:lstStyle/>
          <a:p>
            <a:endParaRPr lang="en-US"/>
          </a:p>
        </p:txBody>
      </p:sp>
      <p:sp>
        <p:nvSpPr>
          <p:cNvPr id="65561" name="Arc 25"/>
          <p:cNvSpPr>
            <a:spLocks/>
          </p:cNvSpPr>
          <p:nvPr/>
        </p:nvSpPr>
        <p:spPr bwMode="auto">
          <a:xfrm>
            <a:off x="4503738" y="1468041"/>
            <a:ext cx="234950" cy="1095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rgbClr val="0070C0"/>
            </a:solidFill>
            <a:round/>
            <a:headEnd/>
            <a:tailEnd/>
          </a:ln>
          <a:effectLst/>
        </p:spPr>
        <p:txBody>
          <a:bodyPr wrap="none" anchor="ctr"/>
          <a:lstStyle/>
          <a:p>
            <a:endParaRPr lang="en-US"/>
          </a:p>
        </p:txBody>
      </p:sp>
      <p:sp>
        <p:nvSpPr>
          <p:cNvPr id="65562" name="Arc 26"/>
          <p:cNvSpPr>
            <a:spLocks/>
          </p:cNvSpPr>
          <p:nvPr/>
        </p:nvSpPr>
        <p:spPr bwMode="auto">
          <a:xfrm>
            <a:off x="4503738" y="3662362"/>
            <a:ext cx="298450" cy="119063"/>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rgbClr val="0070C0"/>
            </a:solidFill>
            <a:round/>
            <a:headEnd/>
            <a:tailEnd/>
          </a:ln>
          <a:effectLst/>
        </p:spPr>
        <p:txBody>
          <a:bodyPr wrap="none" anchor="ctr"/>
          <a:lstStyle/>
          <a:p>
            <a:endParaRPr lang="en-US"/>
          </a:p>
        </p:txBody>
      </p:sp>
      <p:sp>
        <p:nvSpPr>
          <p:cNvPr id="65563" name="Line 27"/>
          <p:cNvSpPr>
            <a:spLocks noChangeShapeType="1"/>
          </p:cNvSpPr>
          <p:nvPr/>
        </p:nvSpPr>
        <p:spPr bwMode="auto">
          <a:xfrm>
            <a:off x="4910138" y="2543175"/>
            <a:ext cx="0" cy="180975"/>
          </a:xfrm>
          <a:prstGeom prst="line">
            <a:avLst/>
          </a:prstGeom>
          <a:noFill/>
          <a:ln w="12700">
            <a:solidFill>
              <a:schemeClr val="tx1"/>
            </a:solidFill>
            <a:round/>
            <a:headEnd/>
            <a:tailEnd/>
          </a:ln>
          <a:effectLst/>
        </p:spPr>
        <p:txBody>
          <a:bodyPr wrap="none" anchor="ctr"/>
          <a:lstStyle/>
          <a:p>
            <a:endParaRPr lang="en-US"/>
          </a:p>
        </p:txBody>
      </p:sp>
      <p:sp>
        <p:nvSpPr>
          <p:cNvPr id="65564" name="Arc 28"/>
          <p:cNvSpPr>
            <a:spLocks/>
          </p:cNvSpPr>
          <p:nvPr/>
        </p:nvSpPr>
        <p:spPr bwMode="auto">
          <a:xfrm>
            <a:off x="4994275" y="1591866"/>
            <a:ext cx="374650" cy="519113"/>
          </a:xfrm>
          <a:custGeom>
            <a:avLst/>
            <a:gdLst>
              <a:gd name="G0" fmla="+- 21600 0 0"/>
              <a:gd name="G1" fmla="+- 21600 0 0"/>
              <a:gd name="G2" fmla="+- 21600 0 0"/>
              <a:gd name="T0" fmla="*/ 0 w 21600"/>
              <a:gd name="T1" fmla="*/ 21600 h 21600"/>
              <a:gd name="T2" fmla="*/ 21508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600"/>
                </a:moveTo>
                <a:cubicBezTo>
                  <a:pt x="0" y="9706"/>
                  <a:pt x="9614" y="50"/>
                  <a:pt x="21508" y="0"/>
                </a:cubicBezTo>
              </a:path>
              <a:path w="21600" h="21600" stroke="0" extrusionOk="0">
                <a:moveTo>
                  <a:pt x="0" y="21600"/>
                </a:moveTo>
                <a:cubicBezTo>
                  <a:pt x="0" y="9706"/>
                  <a:pt x="9614" y="50"/>
                  <a:pt x="21508" y="0"/>
                </a:cubicBezTo>
                <a:lnTo>
                  <a:pt x="21600" y="21600"/>
                </a:lnTo>
                <a:close/>
              </a:path>
            </a:pathLst>
          </a:custGeom>
          <a:noFill/>
          <a:ln w="12700" cap="rnd">
            <a:solidFill>
              <a:srgbClr val="0070C0"/>
            </a:solidFill>
            <a:round/>
            <a:headEnd/>
            <a:tailEnd/>
          </a:ln>
          <a:effectLst/>
        </p:spPr>
        <p:txBody>
          <a:bodyPr wrap="none" anchor="ctr"/>
          <a:lstStyle/>
          <a:p>
            <a:endParaRPr lang="en-US"/>
          </a:p>
        </p:txBody>
      </p:sp>
      <p:sp>
        <p:nvSpPr>
          <p:cNvPr id="65565" name="Arc 29"/>
          <p:cNvSpPr>
            <a:spLocks/>
          </p:cNvSpPr>
          <p:nvPr/>
        </p:nvSpPr>
        <p:spPr bwMode="auto">
          <a:xfrm>
            <a:off x="4994275" y="2081212"/>
            <a:ext cx="349250" cy="442913"/>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12700" cap="rnd">
            <a:solidFill>
              <a:srgbClr val="0070C0"/>
            </a:solidFill>
            <a:round/>
            <a:headEnd/>
            <a:tailEnd/>
          </a:ln>
          <a:effectLst/>
        </p:spPr>
        <p:txBody>
          <a:bodyPr wrap="none" anchor="ctr"/>
          <a:lstStyle/>
          <a:p>
            <a:endParaRPr lang="en-US"/>
          </a:p>
        </p:txBody>
      </p:sp>
      <p:sp>
        <p:nvSpPr>
          <p:cNvPr id="65566" name="Arc 30"/>
          <p:cNvSpPr>
            <a:spLocks/>
          </p:cNvSpPr>
          <p:nvPr/>
        </p:nvSpPr>
        <p:spPr bwMode="auto">
          <a:xfrm>
            <a:off x="5108575" y="2725341"/>
            <a:ext cx="374650" cy="519113"/>
          </a:xfrm>
          <a:custGeom>
            <a:avLst/>
            <a:gdLst>
              <a:gd name="G0" fmla="+- 21600 0 0"/>
              <a:gd name="G1" fmla="+- 21600 0 0"/>
              <a:gd name="G2" fmla="+- 21600 0 0"/>
              <a:gd name="T0" fmla="*/ 0 w 21600"/>
              <a:gd name="T1" fmla="*/ 21600 h 21600"/>
              <a:gd name="T2" fmla="*/ 21508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600"/>
                </a:moveTo>
                <a:cubicBezTo>
                  <a:pt x="0" y="9706"/>
                  <a:pt x="9614" y="50"/>
                  <a:pt x="21508" y="0"/>
                </a:cubicBezTo>
              </a:path>
              <a:path w="21600" h="21600" stroke="0" extrusionOk="0">
                <a:moveTo>
                  <a:pt x="0" y="21600"/>
                </a:moveTo>
                <a:cubicBezTo>
                  <a:pt x="0" y="9706"/>
                  <a:pt x="9614" y="50"/>
                  <a:pt x="21508" y="0"/>
                </a:cubicBezTo>
                <a:lnTo>
                  <a:pt x="21600" y="21600"/>
                </a:lnTo>
                <a:close/>
              </a:path>
            </a:pathLst>
          </a:custGeom>
          <a:noFill/>
          <a:ln w="12700" cap="rnd">
            <a:solidFill>
              <a:srgbClr val="0070C0"/>
            </a:solidFill>
            <a:round/>
            <a:headEnd/>
            <a:tailEnd/>
          </a:ln>
          <a:effectLst/>
        </p:spPr>
        <p:txBody>
          <a:bodyPr wrap="none" anchor="ctr"/>
          <a:lstStyle/>
          <a:p>
            <a:endParaRPr lang="en-US"/>
          </a:p>
        </p:txBody>
      </p:sp>
      <p:sp>
        <p:nvSpPr>
          <p:cNvPr id="65567" name="Arc 31"/>
          <p:cNvSpPr>
            <a:spLocks/>
          </p:cNvSpPr>
          <p:nvPr/>
        </p:nvSpPr>
        <p:spPr bwMode="auto">
          <a:xfrm>
            <a:off x="5108575" y="3214687"/>
            <a:ext cx="349250" cy="442913"/>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12700" cap="rnd">
            <a:solidFill>
              <a:srgbClr val="0070C0"/>
            </a:solidFill>
            <a:round/>
            <a:headEnd/>
            <a:tailEnd/>
          </a:ln>
          <a:effectLst/>
        </p:spPr>
        <p:txBody>
          <a:bodyPr wrap="none" anchor="ctr"/>
          <a:lstStyle/>
          <a:p>
            <a:endParaRPr lang="en-US"/>
          </a:p>
        </p:txBody>
      </p:sp>
      <p:sp>
        <p:nvSpPr>
          <p:cNvPr id="65568" name="Arc 32"/>
          <p:cNvSpPr>
            <a:spLocks/>
          </p:cNvSpPr>
          <p:nvPr/>
        </p:nvSpPr>
        <p:spPr bwMode="auto">
          <a:xfrm>
            <a:off x="5341938" y="1591866"/>
            <a:ext cx="184150" cy="1476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rgbClr val="0070C0"/>
            </a:solidFill>
            <a:round/>
            <a:headEnd/>
            <a:tailEnd/>
          </a:ln>
          <a:effectLst/>
        </p:spPr>
        <p:txBody>
          <a:bodyPr wrap="none" anchor="ctr"/>
          <a:lstStyle/>
          <a:p>
            <a:endParaRPr lang="en-US"/>
          </a:p>
        </p:txBody>
      </p:sp>
      <p:sp>
        <p:nvSpPr>
          <p:cNvPr id="65569" name="Arc 33"/>
          <p:cNvSpPr>
            <a:spLocks/>
          </p:cNvSpPr>
          <p:nvPr/>
        </p:nvSpPr>
        <p:spPr bwMode="auto">
          <a:xfrm>
            <a:off x="5354638" y="2424112"/>
            <a:ext cx="209550" cy="10953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rgbClr val="0070C0"/>
            </a:solidFill>
            <a:round/>
            <a:headEnd/>
            <a:tailEnd/>
          </a:ln>
          <a:effectLst/>
        </p:spPr>
        <p:txBody>
          <a:bodyPr wrap="none" anchor="ctr"/>
          <a:lstStyle/>
          <a:p>
            <a:endParaRPr lang="en-US"/>
          </a:p>
        </p:txBody>
      </p:sp>
      <p:sp>
        <p:nvSpPr>
          <p:cNvPr id="65570" name="Arc 34"/>
          <p:cNvSpPr>
            <a:spLocks/>
          </p:cNvSpPr>
          <p:nvPr/>
        </p:nvSpPr>
        <p:spPr bwMode="auto">
          <a:xfrm>
            <a:off x="5456238" y="2734866"/>
            <a:ext cx="196850" cy="13811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rgbClr val="0070C0"/>
            </a:solidFill>
            <a:round/>
            <a:headEnd/>
            <a:tailEnd/>
          </a:ln>
          <a:effectLst/>
        </p:spPr>
        <p:txBody>
          <a:bodyPr wrap="none" anchor="ctr"/>
          <a:lstStyle/>
          <a:p>
            <a:endParaRPr lang="en-US"/>
          </a:p>
        </p:txBody>
      </p:sp>
      <p:sp>
        <p:nvSpPr>
          <p:cNvPr id="65571" name="Arc 35"/>
          <p:cNvSpPr>
            <a:spLocks/>
          </p:cNvSpPr>
          <p:nvPr/>
        </p:nvSpPr>
        <p:spPr bwMode="auto">
          <a:xfrm>
            <a:off x="5443538" y="3586162"/>
            <a:ext cx="171450" cy="80963"/>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rgbClr val="0070C0"/>
            </a:solidFill>
            <a:round/>
            <a:headEnd/>
            <a:tailEnd/>
          </a:ln>
          <a:effectLst/>
        </p:spPr>
        <p:txBody>
          <a:bodyPr wrap="none" anchor="ctr"/>
          <a:lstStyle/>
          <a:p>
            <a:endParaRPr lang="en-US"/>
          </a:p>
        </p:txBody>
      </p:sp>
      <p:sp>
        <p:nvSpPr>
          <p:cNvPr id="65572" name="Line 36"/>
          <p:cNvSpPr>
            <a:spLocks noChangeShapeType="1"/>
          </p:cNvSpPr>
          <p:nvPr/>
        </p:nvSpPr>
        <p:spPr bwMode="auto">
          <a:xfrm>
            <a:off x="5722938" y="3114675"/>
            <a:ext cx="0" cy="142875"/>
          </a:xfrm>
          <a:prstGeom prst="line">
            <a:avLst/>
          </a:prstGeom>
          <a:noFill/>
          <a:ln w="12700">
            <a:solidFill>
              <a:srgbClr val="0070C0"/>
            </a:solidFill>
            <a:round/>
            <a:headEnd/>
            <a:tailEnd/>
          </a:ln>
          <a:effectLst/>
        </p:spPr>
        <p:txBody>
          <a:bodyPr wrap="none" anchor="ctr"/>
          <a:lstStyle/>
          <a:p>
            <a:endParaRPr lang="en-US"/>
          </a:p>
        </p:txBody>
      </p:sp>
      <p:sp>
        <p:nvSpPr>
          <p:cNvPr id="65573" name="Rectangle 37"/>
          <p:cNvSpPr>
            <a:spLocks noChangeArrowheads="1"/>
          </p:cNvSpPr>
          <p:nvPr/>
        </p:nvSpPr>
        <p:spPr bwMode="auto">
          <a:xfrm>
            <a:off x="4679950" y="1159669"/>
            <a:ext cx="1490794" cy="366767"/>
          </a:xfrm>
          <a:prstGeom prst="rect">
            <a:avLst/>
          </a:prstGeom>
          <a:noFill/>
          <a:ln w="12700">
            <a:noFill/>
            <a:miter lim="800000"/>
            <a:headEnd/>
            <a:tailEnd/>
          </a:ln>
          <a:effectLst/>
        </p:spPr>
        <p:txBody>
          <a:bodyPr wrap="none" lIns="90488" tIns="44450" rIns="90488" bIns="44450">
            <a:spAutoFit/>
          </a:bodyPr>
          <a:lstStyle/>
          <a:p>
            <a:pPr eaLnBrk="0" hangingPunct="0"/>
            <a:r>
              <a:rPr lang="en-US" sz="1800" dirty="0">
                <a:solidFill>
                  <a:srgbClr val="00B0F0"/>
                </a:solidFill>
              </a:rPr>
              <a:t>Virtual Paths</a:t>
            </a:r>
          </a:p>
        </p:txBody>
      </p:sp>
      <p:sp>
        <p:nvSpPr>
          <p:cNvPr id="65574" name="Rectangle 38"/>
          <p:cNvSpPr>
            <a:spLocks noChangeArrowheads="1"/>
          </p:cNvSpPr>
          <p:nvPr/>
        </p:nvSpPr>
        <p:spPr bwMode="auto">
          <a:xfrm>
            <a:off x="6673851" y="2464594"/>
            <a:ext cx="1875514" cy="366767"/>
          </a:xfrm>
          <a:prstGeom prst="rect">
            <a:avLst/>
          </a:prstGeom>
          <a:noFill/>
          <a:ln w="12700">
            <a:noFill/>
            <a:miter lim="800000"/>
            <a:headEnd/>
            <a:tailEnd/>
          </a:ln>
          <a:effectLst/>
        </p:spPr>
        <p:txBody>
          <a:bodyPr wrap="none" lIns="90488" tIns="44450" rIns="90488" bIns="44450">
            <a:spAutoFit/>
          </a:bodyPr>
          <a:lstStyle/>
          <a:p>
            <a:pPr eaLnBrk="0" hangingPunct="0"/>
            <a:r>
              <a:rPr lang="en-US" sz="1800" dirty="0">
                <a:solidFill>
                  <a:srgbClr val="00B0F0"/>
                </a:solidFill>
              </a:rPr>
              <a:t>Virtual Channels</a:t>
            </a:r>
          </a:p>
        </p:txBody>
      </p:sp>
      <p:sp>
        <p:nvSpPr>
          <p:cNvPr id="65575" name="Line 39"/>
          <p:cNvSpPr>
            <a:spLocks noChangeShapeType="1"/>
          </p:cNvSpPr>
          <p:nvPr/>
        </p:nvSpPr>
        <p:spPr bwMode="auto">
          <a:xfrm flipH="1">
            <a:off x="4745038" y="1414462"/>
            <a:ext cx="368300" cy="457200"/>
          </a:xfrm>
          <a:prstGeom prst="line">
            <a:avLst/>
          </a:prstGeom>
          <a:noFill/>
          <a:ln w="25400">
            <a:solidFill>
              <a:srgbClr val="0070C0"/>
            </a:solidFill>
            <a:round/>
            <a:headEnd/>
            <a:tailEnd type="triangle" w="med" len="med"/>
          </a:ln>
          <a:effectLst/>
        </p:spPr>
        <p:txBody>
          <a:bodyPr wrap="none" anchor="ctr"/>
          <a:lstStyle/>
          <a:p>
            <a:endParaRPr lang="en-US"/>
          </a:p>
        </p:txBody>
      </p:sp>
      <p:sp>
        <p:nvSpPr>
          <p:cNvPr id="65576" name="Line 40"/>
          <p:cNvSpPr>
            <a:spLocks noChangeShapeType="1"/>
          </p:cNvSpPr>
          <p:nvPr/>
        </p:nvSpPr>
        <p:spPr bwMode="auto">
          <a:xfrm flipH="1">
            <a:off x="4711383" y="1409343"/>
            <a:ext cx="406400" cy="1666875"/>
          </a:xfrm>
          <a:prstGeom prst="line">
            <a:avLst/>
          </a:prstGeom>
          <a:noFill/>
          <a:ln w="25400">
            <a:solidFill>
              <a:srgbClr val="0070C0"/>
            </a:solidFill>
            <a:round/>
            <a:headEnd/>
            <a:tailEnd type="triangle" w="med" len="med"/>
          </a:ln>
          <a:effectLst/>
        </p:spPr>
        <p:txBody>
          <a:bodyPr wrap="none" anchor="ctr"/>
          <a:lstStyle/>
          <a:p>
            <a:endParaRPr lang="en-US"/>
          </a:p>
        </p:txBody>
      </p:sp>
      <p:sp>
        <p:nvSpPr>
          <p:cNvPr id="65577" name="Line 41"/>
          <p:cNvSpPr>
            <a:spLocks noChangeShapeType="1"/>
          </p:cNvSpPr>
          <p:nvPr/>
        </p:nvSpPr>
        <p:spPr bwMode="auto">
          <a:xfrm flipH="1" flipV="1">
            <a:off x="5951538" y="1966913"/>
            <a:ext cx="914400" cy="438150"/>
          </a:xfrm>
          <a:prstGeom prst="line">
            <a:avLst/>
          </a:prstGeom>
          <a:noFill/>
          <a:ln w="25400">
            <a:solidFill>
              <a:srgbClr val="0070C0"/>
            </a:solidFill>
            <a:round/>
            <a:headEnd/>
            <a:tailEnd type="triangle" w="med" len="med"/>
          </a:ln>
          <a:effectLst/>
        </p:spPr>
        <p:txBody>
          <a:bodyPr wrap="none" anchor="ctr"/>
          <a:lstStyle/>
          <a:p>
            <a:endParaRPr lang="en-US"/>
          </a:p>
        </p:txBody>
      </p:sp>
      <p:sp>
        <p:nvSpPr>
          <p:cNvPr id="65578" name="Line 42"/>
          <p:cNvSpPr>
            <a:spLocks noChangeShapeType="1"/>
          </p:cNvSpPr>
          <p:nvPr/>
        </p:nvSpPr>
        <p:spPr bwMode="auto">
          <a:xfrm flipH="1" flipV="1">
            <a:off x="6205538" y="2357438"/>
            <a:ext cx="635000" cy="57150"/>
          </a:xfrm>
          <a:prstGeom prst="line">
            <a:avLst/>
          </a:prstGeom>
          <a:noFill/>
          <a:ln w="25400">
            <a:solidFill>
              <a:srgbClr val="0070C0"/>
            </a:solidFill>
            <a:round/>
            <a:headEnd/>
            <a:tailEnd type="triangle" w="med" len="med"/>
          </a:ln>
          <a:effectLst/>
        </p:spPr>
        <p:txBody>
          <a:bodyPr wrap="none" anchor="ctr"/>
          <a:lstStyle/>
          <a:p>
            <a:endParaRPr lang="en-US"/>
          </a:p>
        </p:txBody>
      </p:sp>
      <p:sp>
        <p:nvSpPr>
          <p:cNvPr id="65579" name="Line 43"/>
          <p:cNvSpPr>
            <a:spLocks noChangeShapeType="1"/>
          </p:cNvSpPr>
          <p:nvPr/>
        </p:nvSpPr>
        <p:spPr bwMode="auto">
          <a:xfrm flipH="1">
            <a:off x="6129338" y="2757488"/>
            <a:ext cx="647700" cy="161925"/>
          </a:xfrm>
          <a:prstGeom prst="line">
            <a:avLst/>
          </a:prstGeom>
          <a:noFill/>
          <a:ln w="25400">
            <a:solidFill>
              <a:srgbClr val="0070C0"/>
            </a:solidFill>
            <a:round/>
            <a:headEnd/>
            <a:tailEnd type="triangle" w="med" len="med"/>
          </a:ln>
          <a:effectLst/>
        </p:spPr>
        <p:txBody>
          <a:bodyPr wrap="none" anchor="ctr"/>
          <a:lstStyle/>
          <a:p>
            <a:endParaRPr lang="en-US"/>
          </a:p>
        </p:txBody>
      </p:sp>
      <p:sp>
        <p:nvSpPr>
          <p:cNvPr id="65580" name="Line 44"/>
          <p:cNvSpPr>
            <a:spLocks noChangeShapeType="1"/>
          </p:cNvSpPr>
          <p:nvPr/>
        </p:nvSpPr>
        <p:spPr bwMode="auto">
          <a:xfrm flipH="1">
            <a:off x="6078538" y="2795588"/>
            <a:ext cx="698500" cy="523875"/>
          </a:xfrm>
          <a:prstGeom prst="line">
            <a:avLst/>
          </a:prstGeom>
          <a:noFill/>
          <a:ln w="25400">
            <a:solidFill>
              <a:srgbClr val="0070C0"/>
            </a:solidFill>
            <a:round/>
            <a:headEnd/>
            <a:tailEnd type="triangle" w="med" len="med"/>
          </a:ln>
          <a:effectLst/>
        </p:spPr>
        <p:txBody>
          <a:bodyPr wrap="none" anchor="ctr"/>
          <a:lstStyle/>
          <a:p>
            <a:endParaRPr lang="en-US"/>
          </a:p>
        </p:txBody>
      </p:sp>
      <p:sp>
        <p:nvSpPr>
          <p:cNvPr id="54" name="TextBox 53">
            <a:extLst>
              <a:ext uri="{FF2B5EF4-FFF2-40B4-BE49-F238E27FC236}">
                <a16:creationId xmlns:a16="http://schemas.microsoft.com/office/drawing/2014/main" xmlns="" id="{015CA89C-E3D5-452A-A4F4-D5C651473121}"/>
              </a:ext>
            </a:extLst>
          </p:cNvPr>
          <p:cNvSpPr txBox="1"/>
          <p:nvPr/>
        </p:nvSpPr>
        <p:spPr>
          <a:xfrm>
            <a:off x="506980" y="4667846"/>
            <a:ext cx="8106795" cy="400110"/>
          </a:xfrm>
          <a:prstGeom prst="rect">
            <a:avLst/>
          </a:prstGeom>
          <a:noFill/>
        </p:spPr>
        <p:txBody>
          <a:bodyPr wrap="square" rtlCol="0">
            <a:spAutoFit/>
          </a:bodyPr>
          <a:lstStyle/>
          <a:p>
            <a:r>
              <a:rPr lang="en-IN" sz="1000" dirty="0">
                <a:solidFill>
                  <a:schemeClr val="bg2"/>
                </a:solidFill>
                <a:latin typeface="Cambria" panose="02040503050406030204" pitchFamily="18" charset="0"/>
                <a:ea typeface="Cambria" panose="02040503050406030204" pitchFamily="18" charset="0"/>
              </a:rPr>
              <a:t>Source: </a:t>
            </a:r>
            <a:r>
              <a:rPr lang="en-US" sz="1000" dirty="0">
                <a:solidFill>
                  <a:schemeClr val="bg2"/>
                </a:solidFill>
              </a:rPr>
              <a:t>Leon-Garcia &amp; </a:t>
            </a:r>
            <a:r>
              <a:rPr lang="en-US" sz="1000" dirty="0" err="1">
                <a:solidFill>
                  <a:schemeClr val="bg2"/>
                </a:solidFill>
              </a:rPr>
              <a:t>Widjaja</a:t>
            </a:r>
            <a:r>
              <a:rPr lang="en-US" sz="1000" dirty="0">
                <a:solidFill>
                  <a:schemeClr val="bg2"/>
                </a:solidFill>
              </a:rPr>
              <a:t>:  Communication Networks Copyright ©2000 The McGraw Hill Companies</a:t>
            </a:r>
          </a:p>
          <a:p>
            <a:endParaRPr lang="en-IN" sz="1000" dirty="0">
              <a:solidFill>
                <a:schemeClr val="bg2"/>
              </a:solidFill>
              <a:latin typeface="Cambria" panose="02040503050406030204" pitchFamily="18" charset="0"/>
              <a:ea typeface="Cambria" panose="02040503050406030204" pitchFamily="18" charset="0"/>
            </a:endParaRP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15D86FD8-C6F1-43B1-BCE2-F3D5C1BF2C65}" type="slidenum">
              <a:rPr lang="en-US"/>
              <a:pPr/>
              <a:t>92</a:t>
            </a:fld>
            <a:endParaRPr lang="en-US"/>
          </a:p>
        </p:txBody>
      </p:sp>
      <p:sp>
        <p:nvSpPr>
          <p:cNvPr id="22530" name="Rectangle 2"/>
          <p:cNvSpPr>
            <a:spLocks noGrp="1" noChangeArrowheads="1"/>
          </p:cNvSpPr>
          <p:nvPr>
            <p:ph type="title" idx="4294967295"/>
          </p:nvPr>
        </p:nvSpPr>
        <p:spPr>
          <a:xfrm>
            <a:off x="479138" y="285751"/>
            <a:ext cx="8521700" cy="707231"/>
          </a:xfrm>
        </p:spPr>
        <p:txBody>
          <a:bodyPr>
            <a:normAutofit fontScale="90000"/>
          </a:bodyPr>
          <a:lstStyle/>
          <a:p>
            <a:r>
              <a:rPr lang="en-US" sz="3600" dirty="0">
                <a:latin typeface="Cambria" panose="02040503050406030204" pitchFamily="18" charset="0"/>
                <a:ea typeface="Cambria" panose="02040503050406030204" pitchFamily="18" charset="0"/>
              </a:rPr>
              <a:t>ATM Conceptual Model</a:t>
            </a:r>
            <a:br>
              <a:rPr lang="en-US" sz="3600" dirty="0">
                <a:latin typeface="Cambria" panose="02040503050406030204" pitchFamily="18" charset="0"/>
                <a:ea typeface="Cambria" panose="02040503050406030204" pitchFamily="18" charset="0"/>
              </a:rPr>
            </a:br>
            <a:r>
              <a:rPr lang="en-US" sz="3600" dirty="0">
                <a:latin typeface="Cambria" panose="02040503050406030204" pitchFamily="18" charset="0"/>
                <a:ea typeface="Cambria" panose="02040503050406030204" pitchFamily="18" charset="0"/>
              </a:rPr>
              <a:t>    Assumptions  (cont.)</a:t>
            </a:r>
          </a:p>
        </p:txBody>
      </p:sp>
      <p:sp>
        <p:nvSpPr>
          <p:cNvPr id="22531" name="Rectangle 3"/>
          <p:cNvSpPr>
            <a:spLocks noGrp="1" noChangeArrowheads="1"/>
          </p:cNvSpPr>
          <p:nvPr>
            <p:ph type="body" idx="4294967295"/>
          </p:nvPr>
        </p:nvSpPr>
        <p:spPr>
          <a:xfrm>
            <a:off x="914400" y="1314450"/>
            <a:ext cx="8521700" cy="3302794"/>
          </a:xfrm>
        </p:spPr>
        <p:txBody>
          <a:bodyPr/>
          <a:lstStyle/>
          <a:p>
            <a:pPr marL="609600" indent="-609600">
              <a:lnSpc>
                <a:spcPct val="150000"/>
              </a:lnSpc>
              <a:buFontTx/>
              <a:buAutoNum type="arabicPeriod" startAt="3"/>
            </a:pPr>
            <a:r>
              <a:rPr lang="en-US" sz="1400" dirty="0">
                <a:latin typeface="Cambria" panose="02040503050406030204" pitchFamily="18" charset="0"/>
                <a:ea typeface="Cambria" panose="02040503050406030204" pitchFamily="18" charset="0"/>
              </a:rPr>
              <a:t>Vast majority of ATM networks will run on optical fiber networks with </a:t>
            </a:r>
            <a:r>
              <a:rPr lang="en-US" sz="1400" dirty="0">
                <a:solidFill>
                  <a:srgbClr val="666699"/>
                </a:solidFill>
                <a:latin typeface="Cambria" panose="02040503050406030204" pitchFamily="18" charset="0"/>
                <a:ea typeface="Cambria" panose="02040503050406030204" pitchFamily="18" charset="0"/>
              </a:rPr>
              <a:t>extremely low error rates</a:t>
            </a:r>
            <a:r>
              <a:rPr lang="en-US" sz="1400" i="1" dirty="0">
                <a:latin typeface="Cambria" panose="02040503050406030204" pitchFamily="18" charset="0"/>
                <a:ea typeface="Cambria" panose="02040503050406030204" pitchFamily="18" charset="0"/>
              </a:rPr>
              <a:t>.</a:t>
            </a:r>
          </a:p>
          <a:p>
            <a:pPr marL="609600" indent="-609600">
              <a:lnSpc>
                <a:spcPct val="150000"/>
              </a:lnSpc>
              <a:buFontTx/>
              <a:buAutoNum type="arabicPeriod" startAt="3"/>
            </a:pPr>
            <a:r>
              <a:rPr lang="en-US" sz="1400" dirty="0">
                <a:latin typeface="Cambria" panose="02040503050406030204" pitchFamily="18" charset="0"/>
                <a:ea typeface="Cambria" panose="02040503050406030204" pitchFamily="18" charset="0"/>
              </a:rPr>
              <a:t>ATM must support </a:t>
            </a:r>
            <a:r>
              <a:rPr lang="en-US" sz="1400" dirty="0">
                <a:solidFill>
                  <a:srgbClr val="666699"/>
                </a:solidFill>
                <a:latin typeface="Cambria" panose="02040503050406030204" pitchFamily="18" charset="0"/>
                <a:ea typeface="Cambria" panose="02040503050406030204" pitchFamily="18" charset="0"/>
              </a:rPr>
              <a:t>low cost attachments.</a:t>
            </a:r>
          </a:p>
          <a:p>
            <a:pPr marL="990600" lvl="1" indent="-533400">
              <a:lnSpc>
                <a:spcPct val="150000"/>
              </a:lnSpc>
              <a:buFontTx/>
              <a:buChar char="•"/>
            </a:pPr>
            <a:r>
              <a:rPr lang="en-US" dirty="0">
                <a:latin typeface="Cambria" panose="02040503050406030204" pitchFamily="18" charset="0"/>
                <a:ea typeface="Cambria" panose="02040503050406030204" pitchFamily="18" charset="0"/>
              </a:rPr>
              <a:t>This decision lead to a significant decision – to </a:t>
            </a:r>
            <a:r>
              <a:rPr lang="en-US" dirty="0">
                <a:solidFill>
                  <a:schemeClr val="accent2"/>
                </a:solidFill>
                <a:latin typeface="Cambria" panose="02040503050406030204" pitchFamily="18" charset="0"/>
                <a:ea typeface="Cambria" panose="02040503050406030204" pitchFamily="18" charset="0"/>
              </a:rPr>
              <a:t>prohibit cell reordering</a:t>
            </a:r>
            <a:r>
              <a:rPr lang="en-US" dirty="0">
                <a:latin typeface="Cambria" panose="02040503050406030204" pitchFamily="18" charset="0"/>
                <a:ea typeface="Cambria" panose="02040503050406030204" pitchFamily="18" charset="0"/>
              </a:rPr>
              <a:t> in ATM networks.</a:t>
            </a:r>
          </a:p>
          <a:p>
            <a:pPr marL="990600" lvl="1" indent="-533400">
              <a:lnSpc>
                <a:spcPct val="150000"/>
              </a:lnSpc>
              <a:buFontTx/>
              <a:buNone/>
            </a:pPr>
            <a:r>
              <a:rPr lang="en-US" dirty="0">
                <a:latin typeface="Cambria" panose="02040503050406030204" pitchFamily="18" charset="0"/>
                <a:ea typeface="Cambria" panose="02040503050406030204" pitchFamily="18" charset="0"/>
                <a:sym typeface="Wingdings" pitchFamily="2" charset="2"/>
              </a:rPr>
              <a:t> ATM switch design is more difficult.</a:t>
            </a:r>
            <a:endParaRPr lang="en-US" dirty="0">
              <a:latin typeface="Cambria" panose="02040503050406030204" pitchFamily="18" charset="0"/>
              <a:ea typeface="Cambria" panose="02040503050406030204" pitchFamily="18"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3"/>
          <p:cNvSpPr>
            <a:spLocks noGrp="1"/>
          </p:cNvSpPr>
          <p:nvPr>
            <p:ph type="sldNum" idx="12"/>
          </p:nvPr>
        </p:nvSpPr>
        <p:spPr/>
        <p:txBody>
          <a:bodyPr/>
          <a:lstStyle/>
          <a:p>
            <a:fld id="{C49C2AAD-AE17-43CE-B7E0-BE006DADC392}" type="slidenum">
              <a:rPr lang="en-US"/>
              <a:pPr/>
              <a:t>93</a:t>
            </a:fld>
            <a:endParaRPr lang="en-US"/>
          </a:p>
        </p:txBody>
      </p:sp>
      <p:sp>
        <p:nvSpPr>
          <p:cNvPr id="29698" name="Rectangle 2"/>
          <p:cNvSpPr>
            <a:spLocks noChangeArrowheads="1"/>
          </p:cNvSpPr>
          <p:nvPr/>
        </p:nvSpPr>
        <p:spPr bwMode="auto">
          <a:xfrm>
            <a:off x="2513013" y="685800"/>
            <a:ext cx="4824412" cy="3732610"/>
          </a:xfrm>
          <a:prstGeom prst="rect">
            <a:avLst/>
          </a:prstGeom>
          <a:noFill/>
          <a:ln w="11113">
            <a:solidFill>
              <a:srgbClr val="000000"/>
            </a:solidFill>
            <a:miter lim="800000"/>
            <a:headEnd/>
            <a:tailEnd/>
          </a:ln>
        </p:spPr>
        <p:txBody>
          <a:bodyPr/>
          <a:lstStyle/>
          <a:p>
            <a:endParaRPr lang="en-US"/>
          </a:p>
        </p:txBody>
      </p:sp>
      <p:sp>
        <p:nvSpPr>
          <p:cNvPr id="29699" name="Line 3"/>
          <p:cNvSpPr>
            <a:spLocks noChangeShapeType="1"/>
          </p:cNvSpPr>
          <p:nvPr/>
        </p:nvSpPr>
        <p:spPr bwMode="auto">
          <a:xfrm>
            <a:off x="2511425" y="1058467"/>
            <a:ext cx="4833938" cy="1190"/>
          </a:xfrm>
          <a:prstGeom prst="line">
            <a:avLst/>
          </a:prstGeom>
          <a:noFill/>
          <a:ln w="9525">
            <a:solidFill>
              <a:schemeClr val="tx1"/>
            </a:solidFill>
            <a:round/>
            <a:headEnd/>
            <a:tailEnd/>
          </a:ln>
          <a:effectLst/>
        </p:spPr>
        <p:txBody>
          <a:bodyPr wrap="none" anchor="ctr"/>
          <a:lstStyle/>
          <a:p>
            <a:endParaRPr lang="en-US"/>
          </a:p>
        </p:txBody>
      </p:sp>
      <p:sp>
        <p:nvSpPr>
          <p:cNvPr id="29700" name="Line 4"/>
          <p:cNvSpPr>
            <a:spLocks noChangeShapeType="1"/>
          </p:cNvSpPr>
          <p:nvPr/>
        </p:nvSpPr>
        <p:spPr bwMode="auto">
          <a:xfrm>
            <a:off x="2506664" y="1369219"/>
            <a:ext cx="4833937" cy="1191"/>
          </a:xfrm>
          <a:prstGeom prst="line">
            <a:avLst/>
          </a:prstGeom>
          <a:noFill/>
          <a:ln w="9525">
            <a:solidFill>
              <a:schemeClr val="tx1"/>
            </a:solidFill>
            <a:round/>
            <a:headEnd/>
            <a:tailEnd/>
          </a:ln>
          <a:effectLst/>
        </p:spPr>
        <p:txBody>
          <a:bodyPr wrap="none" anchor="ctr"/>
          <a:lstStyle/>
          <a:p>
            <a:endParaRPr lang="en-US"/>
          </a:p>
        </p:txBody>
      </p:sp>
      <p:sp>
        <p:nvSpPr>
          <p:cNvPr id="29701" name="Line 5"/>
          <p:cNvSpPr>
            <a:spLocks noChangeShapeType="1"/>
          </p:cNvSpPr>
          <p:nvPr/>
        </p:nvSpPr>
        <p:spPr bwMode="auto">
          <a:xfrm>
            <a:off x="2501900" y="1718073"/>
            <a:ext cx="4833938" cy="1190"/>
          </a:xfrm>
          <a:prstGeom prst="line">
            <a:avLst/>
          </a:prstGeom>
          <a:noFill/>
          <a:ln w="9525">
            <a:solidFill>
              <a:schemeClr val="tx1"/>
            </a:solidFill>
            <a:round/>
            <a:headEnd/>
            <a:tailEnd/>
          </a:ln>
          <a:effectLst/>
        </p:spPr>
        <p:txBody>
          <a:bodyPr wrap="none" anchor="ctr"/>
          <a:lstStyle/>
          <a:p>
            <a:endParaRPr lang="en-US"/>
          </a:p>
        </p:txBody>
      </p:sp>
      <p:sp>
        <p:nvSpPr>
          <p:cNvPr id="29702" name="Line 6"/>
          <p:cNvSpPr>
            <a:spLocks noChangeShapeType="1"/>
          </p:cNvSpPr>
          <p:nvPr/>
        </p:nvSpPr>
        <p:spPr bwMode="auto">
          <a:xfrm>
            <a:off x="2497139" y="2066925"/>
            <a:ext cx="4833937" cy="1191"/>
          </a:xfrm>
          <a:prstGeom prst="line">
            <a:avLst/>
          </a:prstGeom>
          <a:noFill/>
          <a:ln w="9525">
            <a:solidFill>
              <a:schemeClr val="tx1"/>
            </a:solidFill>
            <a:round/>
            <a:headEnd/>
            <a:tailEnd/>
          </a:ln>
          <a:effectLst/>
        </p:spPr>
        <p:txBody>
          <a:bodyPr wrap="none" anchor="ctr"/>
          <a:lstStyle/>
          <a:p>
            <a:endParaRPr lang="en-US"/>
          </a:p>
        </p:txBody>
      </p:sp>
      <p:sp>
        <p:nvSpPr>
          <p:cNvPr id="29703" name="Line 7"/>
          <p:cNvSpPr>
            <a:spLocks noChangeShapeType="1"/>
          </p:cNvSpPr>
          <p:nvPr/>
        </p:nvSpPr>
        <p:spPr bwMode="auto">
          <a:xfrm>
            <a:off x="2505075" y="2415779"/>
            <a:ext cx="4833938" cy="1190"/>
          </a:xfrm>
          <a:prstGeom prst="line">
            <a:avLst/>
          </a:prstGeom>
          <a:noFill/>
          <a:ln w="9525">
            <a:solidFill>
              <a:schemeClr val="tx1"/>
            </a:solidFill>
            <a:round/>
            <a:headEnd/>
            <a:tailEnd/>
          </a:ln>
          <a:effectLst/>
        </p:spPr>
        <p:txBody>
          <a:bodyPr wrap="none" anchor="ctr"/>
          <a:lstStyle/>
          <a:p>
            <a:endParaRPr lang="en-US"/>
          </a:p>
        </p:txBody>
      </p:sp>
      <p:sp>
        <p:nvSpPr>
          <p:cNvPr id="29704" name="Line 8"/>
          <p:cNvSpPr>
            <a:spLocks noChangeShapeType="1"/>
          </p:cNvSpPr>
          <p:nvPr/>
        </p:nvSpPr>
        <p:spPr bwMode="auto">
          <a:xfrm>
            <a:off x="4884739" y="695325"/>
            <a:ext cx="1587" cy="572691"/>
          </a:xfrm>
          <a:prstGeom prst="line">
            <a:avLst/>
          </a:prstGeom>
          <a:noFill/>
          <a:ln w="9525">
            <a:solidFill>
              <a:schemeClr val="tx1"/>
            </a:solidFill>
            <a:round/>
            <a:headEnd/>
            <a:tailEnd/>
          </a:ln>
          <a:effectLst/>
        </p:spPr>
        <p:txBody>
          <a:bodyPr wrap="none" anchor="ctr"/>
          <a:lstStyle/>
          <a:p>
            <a:endParaRPr lang="en-US"/>
          </a:p>
        </p:txBody>
      </p:sp>
      <p:sp>
        <p:nvSpPr>
          <p:cNvPr id="29705" name="Line 9"/>
          <p:cNvSpPr>
            <a:spLocks noChangeShapeType="1"/>
          </p:cNvSpPr>
          <p:nvPr/>
        </p:nvSpPr>
        <p:spPr bwMode="auto">
          <a:xfrm>
            <a:off x="4921250" y="1716881"/>
            <a:ext cx="1588" cy="305991"/>
          </a:xfrm>
          <a:prstGeom prst="line">
            <a:avLst/>
          </a:prstGeom>
          <a:noFill/>
          <a:ln w="9525">
            <a:solidFill>
              <a:schemeClr val="tx1"/>
            </a:solidFill>
            <a:round/>
            <a:headEnd/>
            <a:tailEnd/>
          </a:ln>
          <a:effectLst/>
        </p:spPr>
        <p:txBody>
          <a:bodyPr wrap="none" anchor="ctr"/>
          <a:lstStyle/>
          <a:p>
            <a:endParaRPr lang="en-US"/>
          </a:p>
        </p:txBody>
      </p:sp>
      <p:sp>
        <p:nvSpPr>
          <p:cNvPr id="29706" name="Text Box 10"/>
          <p:cNvSpPr txBox="1">
            <a:spLocks noChangeArrowheads="1"/>
          </p:cNvSpPr>
          <p:nvPr/>
        </p:nvSpPr>
        <p:spPr bwMode="auto">
          <a:xfrm>
            <a:off x="2940050" y="697706"/>
            <a:ext cx="1441420" cy="369332"/>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800" dirty="0"/>
              <a:t>GFC (4 bits)</a:t>
            </a:r>
            <a:endParaRPr lang="en-US" dirty="0"/>
          </a:p>
        </p:txBody>
      </p:sp>
      <p:sp>
        <p:nvSpPr>
          <p:cNvPr id="29707" name="Text Box 11"/>
          <p:cNvSpPr txBox="1">
            <a:spLocks noChangeArrowheads="1"/>
          </p:cNvSpPr>
          <p:nvPr/>
        </p:nvSpPr>
        <p:spPr bwMode="auto">
          <a:xfrm>
            <a:off x="5300663" y="703660"/>
            <a:ext cx="1326004" cy="369332"/>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800"/>
              <a:t>VPI (4 bits)</a:t>
            </a:r>
            <a:endParaRPr lang="en-US"/>
          </a:p>
        </p:txBody>
      </p:sp>
      <p:sp>
        <p:nvSpPr>
          <p:cNvPr id="29708" name="Text Box 12"/>
          <p:cNvSpPr txBox="1">
            <a:spLocks noChangeArrowheads="1"/>
          </p:cNvSpPr>
          <p:nvPr/>
        </p:nvSpPr>
        <p:spPr bwMode="auto">
          <a:xfrm>
            <a:off x="2981325" y="1044179"/>
            <a:ext cx="1326004" cy="369332"/>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800"/>
              <a:t>VPI (4 bits)</a:t>
            </a:r>
            <a:endParaRPr lang="en-US"/>
          </a:p>
        </p:txBody>
      </p:sp>
      <p:sp>
        <p:nvSpPr>
          <p:cNvPr id="29709" name="Text Box 13"/>
          <p:cNvSpPr txBox="1">
            <a:spLocks noChangeArrowheads="1"/>
          </p:cNvSpPr>
          <p:nvPr/>
        </p:nvSpPr>
        <p:spPr bwMode="auto">
          <a:xfrm>
            <a:off x="5278438" y="1059657"/>
            <a:ext cx="1338828" cy="369332"/>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800"/>
              <a:t>VCI (4 bits)</a:t>
            </a:r>
            <a:endParaRPr lang="en-US"/>
          </a:p>
        </p:txBody>
      </p:sp>
      <p:sp>
        <p:nvSpPr>
          <p:cNvPr id="29710" name="Text Box 14"/>
          <p:cNvSpPr txBox="1">
            <a:spLocks noChangeArrowheads="1"/>
          </p:cNvSpPr>
          <p:nvPr/>
        </p:nvSpPr>
        <p:spPr bwMode="auto">
          <a:xfrm>
            <a:off x="4333875" y="1398985"/>
            <a:ext cx="1338828" cy="369332"/>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800"/>
              <a:t>VCI (8 bits)</a:t>
            </a:r>
            <a:endParaRPr lang="en-US"/>
          </a:p>
        </p:txBody>
      </p:sp>
      <p:sp>
        <p:nvSpPr>
          <p:cNvPr id="29711" name="Text Box 15"/>
          <p:cNvSpPr txBox="1">
            <a:spLocks noChangeArrowheads="1"/>
          </p:cNvSpPr>
          <p:nvPr/>
        </p:nvSpPr>
        <p:spPr bwMode="auto">
          <a:xfrm>
            <a:off x="2994025" y="1733550"/>
            <a:ext cx="1338828" cy="369332"/>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800"/>
              <a:t>VCI (4 bits)</a:t>
            </a:r>
            <a:endParaRPr lang="en-US"/>
          </a:p>
        </p:txBody>
      </p:sp>
      <p:sp>
        <p:nvSpPr>
          <p:cNvPr id="29712" name="Text Box 16"/>
          <p:cNvSpPr txBox="1">
            <a:spLocks noChangeArrowheads="1"/>
          </p:cNvSpPr>
          <p:nvPr/>
        </p:nvSpPr>
        <p:spPr bwMode="auto">
          <a:xfrm>
            <a:off x="5108575" y="1734741"/>
            <a:ext cx="1249060" cy="369332"/>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800"/>
              <a:t>PT (3 bits)</a:t>
            </a:r>
            <a:endParaRPr lang="en-US"/>
          </a:p>
        </p:txBody>
      </p:sp>
      <p:sp>
        <p:nvSpPr>
          <p:cNvPr id="29713" name="Text Box 17"/>
          <p:cNvSpPr txBox="1">
            <a:spLocks noChangeArrowheads="1"/>
          </p:cNvSpPr>
          <p:nvPr/>
        </p:nvSpPr>
        <p:spPr bwMode="auto">
          <a:xfrm>
            <a:off x="6584950" y="1684735"/>
            <a:ext cx="768350" cy="523220"/>
          </a:xfrm>
          <a:prstGeom prst="rect">
            <a:avLst/>
          </a:prstGeom>
          <a:noFill/>
          <a:ln w="9525">
            <a:noFill/>
            <a:miter lim="800000"/>
            <a:headEnd/>
            <a:tailEnd/>
          </a:ln>
          <a:effectLst/>
        </p:spPr>
        <p:txBody>
          <a:bodyPr anchor="ctr">
            <a:spAutoFit/>
          </a:bodyPr>
          <a:lstStyle/>
          <a:p>
            <a:pPr algn="ctr" eaLnBrk="0" hangingPunct="0">
              <a:spcBef>
                <a:spcPct val="50000"/>
              </a:spcBef>
            </a:pPr>
            <a:r>
              <a:rPr lang="en-US" sz="1400"/>
              <a:t>CLP    (1 bit)</a:t>
            </a:r>
            <a:endParaRPr lang="en-US"/>
          </a:p>
        </p:txBody>
      </p:sp>
      <p:sp>
        <p:nvSpPr>
          <p:cNvPr id="29714" name="Line 18"/>
          <p:cNvSpPr>
            <a:spLocks noChangeShapeType="1"/>
          </p:cNvSpPr>
          <p:nvPr/>
        </p:nvSpPr>
        <p:spPr bwMode="auto">
          <a:xfrm>
            <a:off x="6629400" y="1714500"/>
            <a:ext cx="1588" cy="305991"/>
          </a:xfrm>
          <a:prstGeom prst="line">
            <a:avLst/>
          </a:prstGeom>
          <a:noFill/>
          <a:ln w="9525">
            <a:solidFill>
              <a:schemeClr val="tx1"/>
            </a:solidFill>
            <a:round/>
            <a:headEnd/>
            <a:tailEnd/>
          </a:ln>
          <a:effectLst/>
        </p:spPr>
        <p:txBody>
          <a:bodyPr wrap="none" anchor="ctr"/>
          <a:lstStyle/>
          <a:p>
            <a:endParaRPr lang="en-US"/>
          </a:p>
        </p:txBody>
      </p:sp>
      <p:sp>
        <p:nvSpPr>
          <p:cNvPr id="29715" name="Text Box 19"/>
          <p:cNvSpPr txBox="1">
            <a:spLocks noChangeArrowheads="1"/>
          </p:cNvSpPr>
          <p:nvPr/>
        </p:nvSpPr>
        <p:spPr bwMode="auto">
          <a:xfrm>
            <a:off x="4333875" y="2091929"/>
            <a:ext cx="1441420" cy="369332"/>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800"/>
              <a:t>HEC (8 bits)</a:t>
            </a:r>
            <a:endParaRPr lang="en-US"/>
          </a:p>
        </p:txBody>
      </p:sp>
      <p:sp>
        <p:nvSpPr>
          <p:cNvPr id="29716" name="Rectangle 20"/>
          <p:cNvSpPr>
            <a:spLocks noChangeArrowheads="1"/>
          </p:cNvSpPr>
          <p:nvPr/>
        </p:nvSpPr>
        <p:spPr bwMode="auto">
          <a:xfrm>
            <a:off x="304800" y="1371601"/>
            <a:ext cx="1684338" cy="643766"/>
          </a:xfrm>
          <a:prstGeom prst="rect">
            <a:avLst/>
          </a:prstGeom>
          <a:noFill/>
          <a:ln w="25400">
            <a:noFill/>
            <a:miter lim="800000"/>
            <a:headEnd/>
            <a:tailEnd/>
          </a:ln>
          <a:effectLst/>
        </p:spPr>
        <p:txBody>
          <a:bodyPr lIns="90488" tIns="44450" rIns="90488" bIns="44450">
            <a:spAutoFit/>
          </a:bodyPr>
          <a:lstStyle/>
          <a:p>
            <a:pPr algn="ctr" eaLnBrk="0" hangingPunct="0"/>
            <a:r>
              <a:rPr lang="en-US" sz="1800"/>
              <a:t>ATM cell header</a:t>
            </a:r>
            <a:endParaRPr lang="en-US" sz="1600"/>
          </a:p>
        </p:txBody>
      </p:sp>
      <p:sp>
        <p:nvSpPr>
          <p:cNvPr id="29717" name="Line 21"/>
          <p:cNvSpPr>
            <a:spLocks noChangeShapeType="1"/>
          </p:cNvSpPr>
          <p:nvPr/>
        </p:nvSpPr>
        <p:spPr bwMode="auto">
          <a:xfrm flipH="1">
            <a:off x="1184275" y="732235"/>
            <a:ext cx="1588" cy="614363"/>
          </a:xfrm>
          <a:prstGeom prst="line">
            <a:avLst/>
          </a:prstGeom>
          <a:noFill/>
          <a:ln w="19050">
            <a:solidFill>
              <a:schemeClr val="tx1"/>
            </a:solidFill>
            <a:round/>
            <a:headEnd type="triangle" w="med" len="med"/>
            <a:tailEnd/>
          </a:ln>
          <a:effectLst/>
        </p:spPr>
        <p:txBody>
          <a:bodyPr wrap="none" anchor="ctr"/>
          <a:lstStyle/>
          <a:p>
            <a:endParaRPr lang="en-US"/>
          </a:p>
        </p:txBody>
      </p:sp>
      <p:sp>
        <p:nvSpPr>
          <p:cNvPr id="29718" name="Line 22"/>
          <p:cNvSpPr>
            <a:spLocks noChangeShapeType="1"/>
          </p:cNvSpPr>
          <p:nvPr/>
        </p:nvSpPr>
        <p:spPr bwMode="auto">
          <a:xfrm>
            <a:off x="1143001" y="1828800"/>
            <a:ext cx="9525" cy="586979"/>
          </a:xfrm>
          <a:prstGeom prst="line">
            <a:avLst/>
          </a:prstGeom>
          <a:noFill/>
          <a:ln w="19050">
            <a:solidFill>
              <a:schemeClr val="tx1"/>
            </a:solidFill>
            <a:round/>
            <a:headEnd/>
            <a:tailEnd type="triangle" w="med" len="med"/>
          </a:ln>
          <a:effectLst/>
        </p:spPr>
        <p:txBody>
          <a:bodyPr wrap="none" anchor="ctr"/>
          <a:lstStyle/>
          <a:p>
            <a:endParaRPr lang="en-US"/>
          </a:p>
        </p:txBody>
      </p:sp>
      <p:sp>
        <p:nvSpPr>
          <p:cNvPr id="29719" name="Text Box 23"/>
          <p:cNvSpPr txBox="1">
            <a:spLocks noChangeArrowheads="1"/>
          </p:cNvSpPr>
          <p:nvPr/>
        </p:nvSpPr>
        <p:spPr bwMode="auto">
          <a:xfrm>
            <a:off x="3962401" y="3228975"/>
            <a:ext cx="1806575" cy="646331"/>
          </a:xfrm>
          <a:prstGeom prst="rect">
            <a:avLst/>
          </a:prstGeom>
          <a:noFill/>
          <a:ln w="9525">
            <a:noFill/>
            <a:miter lim="800000"/>
            <a:headEnd/>
            <a:tailEnd/>
          </a:ln>
          <a:effectLst/>
        </p:spPr>
        <p:txBody>
          <a:bodyPr anchor="ctr">
            <a:spAutoFit/>
          </a:bodyPr>
          <a:lstStyle/>
          <a:p>
            <a:pPr algn="ctr" eaLnBrk="0" hangingPunct="0">
              <a:spcBef>
                <a:spcPct val="50000"/>
              </a:spcBef>
            </a:pPr>
            <a:r>
              <a:rPr lang="en-US" sz="1800"/>
              <a:t>Payload            (48 bytes)</a:t>
            </a:r>
            <a:endParaRPr lang="en-US"/>
          </a:p>
        </p:txBody>
      </p:sp>
      <p:sp>
        <p:nvSpPr>
          <p:cNvPr id="29724" name="Rectangle 28"/>
          <p:cNvSpPr>
            <a:spLocks noChangeArrowheads="1"/>
          </p:cNvSpPr>
          <p:nvPr/>
        </p:nvSpPr>
        <p:spPr bwMode="auto">
          <a:xfrm>
            <a:off x="1047750" y="33338"/>
            <a:ext cx="7772400" cy="628650"/>
          </a:xfrm>
          <a:prstGeom prst="rect">
            <a:avLst/>
          </a:prstGeom>
          <a:noFill/>
          <a:ln w="9525">
            <a:noFill/>
            <a:miter lim="800000"/>
            <a:headEnd/>
            <a:tailEnd/>
          </a:ln>
          <a:effectLst/>
        </p:spPr>
        <p:txBody>
          <a:bodyPr anchor="ctr"/>
          <a:lstStyle/>
          <a:p>
            <a:pPr algn="ctr"/>
            <a:r>
              <a:rPr lang="en-US" sz="3200" b="1" dirty="0">
                <a:solidFill>
                  <a:srgbClr val="FF0000"/>
                </a:solidFill>
                <a:effectLst>
                  <a:outerShdw blurRad="38100" dist="38100" dir="2700000" algn="tl">
                    <a:srgbClr val="C0C0C0"/>
                  </a:outerShdw>
                </a:effectLst>
                <a:latin typeface="Cambria" panose="02040503050406030204" pitchFamily="18" charset="0"/>
                <a:ea typeface="Cambria" panose="02040503050406030204" pitchFamily="18" charset="0"/>
              </a:rPr>
              <a:t>UNI</a:t>
            </a:r>
            <a:r>
              <a:rPr lang="en-US" sz="3200" b="1" dirty="0">
                <a:solidFill>
                  <a:srgbClr val="666699"/>
                </a:solidFill>
                <a:effectLst>
                  <a:outerShdw blurRad="38100" dist="38100" dir="2700000" algn="tl">
                    <a:srgbClr val="C0C0C0"/>
                  </a:outerShdw>
                </a:effectLst>
                <a:latin typeface="Cambria" panose="02040503050406030204" pitchFamily="18" charset="0"/>
                <a:ea typeface="Cambria" panose="02040503050406030204" pitchFamily="18" charset="0"/>
              </a:rPr>
              <a:t> Cell Format</a:t>
            </a:r>
          </a:p>
        </p:txBody>
      </p:sp>
      <p:sp>
        <p:nvSpPr>
          <p:cNvPr id="35" name="TextBox 34">
            <a:extLst>
              <a:ext uri="{FF2B5EF4-FFF2-40B4-BE49-F238E27FC236}">
                <a16:creationId xmlns:a16="http://schemas.microsoft.com/office/drawing/2014/main" xmlns="" id="{3FF731E3-9F81-43EB-B9D8-94C0054CD3D7}"/>
              </a:ext>
            </a:extLst>
          </p:cNvPr>
          <p:cNvSpPr txBox="1"/>
          <p:nvPr/>
        </p:nvSpPr>
        <p:spPr>
          <a:xfrm>
            <a:off x="506980" y="4667846"/>
            <a:ext cx="8106795" cy="400110"/>
          </a:xfrm>
          <a:prstGeom prst="rect">
            <a:avLst/>
          </a:prstGeom>
          <a:noFill/>
        </p:spPr>
        <p:txBody>
          <a:bodyPr wrap="square" rtlCol="0">
            <a:spAutoFit/>
          </a:bodyPr>
          <a:lstStyle/>
          <a:p>
            <a:r>
              <a:rPr lang="en-IN" sz="1000" dirty="0">
                <a:solidFill>
                  <a:schemeClr val="bg2"/>
                </a:solidFill>
                <a:latin typeface="Cambria" panose="02040503050406030204" pitchFamily="18" charset="0"/>
                <a:ea typeface="Cambria" panose="02040503050406030204" pitchFamily="18" charset="0"/>
              </a:rPr>
              <a:t>Source: </a:t>
            </a:r>
            <a:r>
              <a:rPr lang="en-US" sz="1000" dirty="0">
                <a:solidFill>
                  <a:schemeClr val="bg2"/>
                </a:solidFill>
              </a:rPr>
              <a:t>Leon-Garcia &amp; </a:t>
            </a:r>
            <a:r>
              <a:rPr lang="en-US" sz="1000" dirty="0" err="1">
                <a:solidFill>
                  <a:schemeClr val="bg2"/>
                </a:solidFill>
              </a:rPr>
              <a:t>Widjaja</a:t>
            </a:r>
            <a:r>
              <a:rPr lang="en-US" sz="1000" dirty="0">
                <a:solidFill>
                  <a:schemeClr val="bg2"/>
                </a:solidFill>
              </a:rPr>
              <a:t>:  Communication Networks Copyright ©2000 The McGraw Hill Companies</a:t>
            </a:r>
          </a:p>
          <a:p>
            <a:endParaRPr lang="en-IN" sz="1000" dirty="0">
              <a:solidFill>
                <a:schemeClr val="bg2"/>
              </a:solidFill>
              <a:latin typeface="Cambria" panose="02040503050406030204" pitchFamily="18" charset="0"/>
              <a:ea typeface="Cambria" panose="02040503050406030204" pitchFamily="18"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4294967295"/>
          </p:nvPr>
        </p:nvSpPr>
        <p:spPr>
          <a:xfrm>
            <a:off x="457200" y="685800"/>
            <a:ext cx="8521700" cy="3302794"/>
          </a:xfrm>
        </p:spPr>
        <p:txBody>
          <a:bodyPr>
            <a:normAutofit fontScale="92500" lnSpcReduction="20000"/>
          </a:bodyPr>
          <a:lstStyle/>
          <a:p>
            <a:pPr>
              <a:lnSpc>
                <a:spcPct val="150000"/>
              </a:lnSpc>
            </a:pPr>
            <a:r>
              <a:rPr lang="en-US" sz="1400" b="1" dirty="0">
                <a:latin typeface="Cambria" panose="02040503050406030204" pitchFamily="18" charset="0"/>
                <a:ea typeface="Cambria" panose="02040503050406030204" pitchFamily="18" charset="0"/>
              </a:rPr>
              <a:t>GFC(Generic Flow Label):</a:t>
            </a:r>
          </a:p>
          <a:p>
            <a:pPr lvl="1">
              <a:lnSpc>
                <a:spcPct val="150000"/>
              </a:lnSpc>
            </a:pPr>
            <a:r>
              <a:rPr lang="en-US" dirty="0">
                <a:latin typeface="Cambria" panose="02040503050406030204" pitchFamily="18" charset="0"/>
                <a:ea typeface="Cambria" panose="02040503050406030204" pitchFamily="18" charset="0"/>
              </a:rPr>
              <a:t>primary function of this header is the physical access control, it is often used to reduce cell jitters in CBR services, assign fair capacity for VBR services, and to </a:t>
            </a:r>
            <a:r>
              <a:rPr lang="en-US" dirty="0">
                <a:latin typeface="Cambria" panose="02040503050406030204" pitchFamily="18" charset="0"/>
                <a:ea typeface="Cambria" panose="02040503050406030204" pitchFamily="18" charset="0"/>
                <a:hlinkClick r:id="rId2"/>
              </a:rPr>
              <a:t>control traffic</a:t>
            </a:r>
            <a:r>
              <a:rPr lang="en-US" dirty="0">
                <a:latin typeface="Cambria" panose="02040503050406030204" pitchFamily="18" charset="0"/>
                <a:ea typeface="Cambria" panose="02040503050406030204" pitchFamily="18" charset="0"/>
              </a:rPr>
              <a:t> for VBR flows. </a:t>
            </a:r>
          </a:p>
          <a:p>
            <a:pPr lvl="1">
              <a:lnSpc>
                <a:spcPct val="150000"/>
              </a:lnSpc>
            </a:pPr>
            <a:r>
              <a:rPr lang="en-US" dirty="0">
                <a:latin typeface="Cambria" panose="02040503050406030204" pitchFamily="18" charset="0"/>
                <a:ea typeface="Cambria" panose="02040503050406030204" pitchFamily="18" charset="0"/>
              </a:rPr>
              <a:t>VPI/VCI-identification numbers, so that the cells belonging to the same connection can be distinguished</a:t>
            </a:r>
          </a:p>
          <a:p>
            <a:pPr lvl="1">
              <a:lnSpc>
                <a:spcPct val="150000"/>
              </a:lnSpc>
            </a:pPr>
            <a:r>
              <a:rPr lang="en-US" dirty="0">
                <a:latin typeface="Cambria" panose="02040503050406030204" pitchFamily="18" charset="0"/>
                <a:ea typeface="Cambria" panose="02040503050406030204" pitchFamily="18" charset="0"/>
              </a:rPr>
              <a:t>PT-Payload </a:t>
            </a:r>
            <a:r>
              <a:rPr lang="en-US" dirty="0" err="1">
                <a:latin typeface="Cambria" panose="02040503050406030204" pitchFamily="18" charset="0"/>
                <a:ea typeface="Cambria" panose="02040503050406030204" pitchFamily="18" charset="0"/>
              </a:rPr>
              <a:t>TYpe</a:t>
            </a:r>
            <a:endParaRPr lang="en-US" dirty="0">
              <a:latin typeface="Cambria" panose="02040503050406030204" pitchFamily="18" charset="0"/>
              <a:ea typeface="Cambria" panose="02040503050406030204" pitchFamily="18" charset="0"/>
            </a:endParaRPr>
          </a:p>
          <a:p>
            <a:pPr lvl="1">
              <a:lnSpc>
                <a:spcPct val="150000"/>
              </a:lnSpc>
            </a:pPr>
            <a:r>
              <a:rPr lang="en-US" dirty="0">
                <a:latin typeface="Cambria" panose="02040503050406030204" pitchFamily="18" charset="0"/>
                <a:ea typeface="Cambria" panose="02040503050406030204" pitchFamily="18" charset="0"/>
              </a:rPr>
              <a:t>CLP(Cell Loss Priority)-whether the corresponding byte is to be discarded during </a:t>
            </a:r>
            <a:r>
              <a:rPr lang="en-US" dirty="0">
                <a:latin typeface="Cambria" panose="02040503050406030204" pitchFamily="18" charset="0"/>
                <a:ea typeface="Cambria" panose="02040503050406030204" pitchFamily="18" charset="0"/>
                <a:hlinkClick r:id="rId2"/>
              </a:rPr>
              <a:t>network congestion</a:t>
            </a:r>
            <a:r>
              <a:rPr lang="en-US" dirty="0">
                <a:latin typeface="Cambria" panose="02040503050406030204" pitchFamily="18" charset="0"/>
                <a:ea typeface="Cambria" panose="02040503050406030204" pitchFamily="18" charset="0"/>
              </a:rPr>
              <a:t> </a:t>
            </a:r>
          </a:p>
          <a:p>
            <a:pPr lvl="1">
              <a:lnSpc>
                <a:spcPct val="150000"/>
              </a:lnSpc>
            </a:pPr>
            <a:r>
              <a:rPr lang="en-US" dirty="0">
                <a:latin typeface="Cambria" panose="02040503050406030204" pitchFamily="18" charset="0"/>
                <a:ea typeface="Cambria" panose="02040503050406030204" pitchFamily="18" charset="0"/>
              </a:rPr>
              <a:t>HEC(Header Error Control) is a CRC byte for the cell header field and is used for sensing and correcting cell errors and in delineating the cell header.</a:t>
            </a:r>
          </a:p>
          <a:p>
            <a:pPr lvl="1"/>
            <a:endParaRPr lang="en-US" dirty="0"/>
          </a:p>
          <a:p>
            <a:pPr lvl="1"/>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lide Number Placeholder 5"/>
          <p:cNvSpPr>
            <a:spLocks noGrp="1"/>
          </p:cNvSpPr>
          <p:nvPr>
            <p:ph type="sldNum" idx="12"/>
          </p:nvPr>
        </p:nvSpPr>
        <p:spPr/>
        <p:txBody>
          <a:bodyPr/>
          <a:lstStyle/>
          <a:p>
            <a:fld id="{BF7B2B9B-6A17-4B5D-AF09-73EDAAC409BF}" type="slidenum">
              <a:rPr lang="en-US"/>
              <a:pPr/>
              <a:t>95</a:t>
            </a:fld>
            <a:endParaRPr lang="en-US"/>
          </a:p>
        </p:txBody>
      </p:sp>
      <p:sp>
        <p:nvSpPr>
          <p:cNvPr id="70741" name="Rectangle 85"/>
          <p:cNvSpPr>
            <a:spLocks noGrp="1" noChangeArrowheads="1"/>
          </p:cNvSpPr>
          <p:nvPr>
            <p:ph type="title" idx="4294967295"/>
          </p:nvPr>
        </p:nvSpPr>
        <p:spPr>
          <a:xfrm>
            <a:off x="172720" y="391479"/>
            <a:ext cx="8521700" cy="707231"/>
          </a:xfrm>
          <a:noFill/>
          <a:ln/>
        </p:spPr>
        <p:txBody>
          <a:bodyPr/>
          <a:lstStyle/>
          <a:p>
            <a:r>
              <a:rPr lang="en-US" sz="3200" dirty="0">
                <a:latin typeface="Cambria" panose="02040503050406030204" pitchFamily="18" charset="0"/>
                <a:ea typeface="Cambria" panose="02040503050406030204" pitchFamily="18" charset="0"/>
              </a:rPr>
              <a:t>ATM Cell Switching    </a:t>
            </a:r>
          </a:p>
        </p:txBody>
      </p:sp>
      <p:sp>
        <p:nvSpPr>
          <p:cNvPr id="70658" name="Rectangle 2"/>
          <p:cNvSpPr>
            <a:spLocks noChangeArrowheads="1"/>
          </p:cNvSpPr>
          <p:nvPr/>
        </p:nvSpPr>
        <p:spPr bwMode="auto">
          <a:xfrm>
            <a:off x="3289300" y="1290637"/>
            <a:ext cx="2578100" cy="2301479"/>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70659" name="Line 3"/>
          <p:cNvSpPr>
            <a:spLocks noChangeShapeType="1"/>
          </p:cNvSpPr>
          <p:nvPr/>
        </p:nvSpPr>
        <p:spPr bwMode="auto">
          <a:xfrm>
            <a:off x="5926138" y="2072879"/>
            <a:ext cx="2527300" cy="0"/>
          </a:xfrm>
          <a:prstGeom prst="line">
            <a:avLst/>
          </a:prstGeom>
          <a:noFill/>
          <a:ln w="12700">
            <a:solidFill>
              <a:schemeClr val="tx1"/>
            </a:solidFill>
            <a:round/>
            <a:headEnd/>
            <a:tailEnd/>
          </a:ln>
          <a:effectLst/>
        </p:spPr>
        <p:txBody>
          <a:bodyPr wrap="none" anchor="ctr"/>
          <a:lstStyle/>
          <a:p>
            <a:endParaRPr lang="en-US"/>
          </a:p>
        </p:txBody>
      </p:sp>
      <p:sp>
        <p:nvSpPr>
          <p:cNvPr id="70660" name="Rectangle 4"/>
          <p:cNvSpPr>
            <a:spLocks noChangeArrowheads="1"/>
          </p:cNvSpPr>
          <p:nvPr/>
        </p:nvSpPr>
        <p:spPr bwMode="auto">
          <a:xfrm>
            <a:off x="8372476" y="1846660"/>
            <a:ext cx="310984" cy="366767"/>
          </a:xfrm>
          <a:prstGeom prst="rect">
            <a:avLst/>
          </a:prstGeom>
          <a:noFill/>
          <a:ln w="12700">
            <a:noFill/>
            <a:miter lim="800000"/>
            <a:headEnd/>
            <a:tailEnd/>
          </a:ln>
          <a:effectLst/>
        </p:spPr>
        <p:txBody>
          <a:bodyPr wrap="none" lIns="90488" tIns="44450" rIns="90488" bIns="44450">
            <a:spAutoFit/>
          </a:bodyPr>
          <a:lstStyle/>
          <a:p>
            <a:pPr eaLnBrk="0" hangingPunct="0"/>
            <a:r>
              <a:rPr lang="en-US" sz="1800"/>
              <a:t>2</a:t>
            </a:r>
          </a:p>
        </p:txBody>
      </p:sp>
      <p:sp>
        <p:nvSpPr>
          <p:cNvPr id="70661" name="Line 5"/>
          <p:cNvSpPr>
            <a:spLocks noChangeShapeType="1"/>
          </p:cNvSpPr>
          <p:nvPr/>
        </p:nvSpPr>
        <p:spPr bwMode="auto">
          <a:xfrm>
            <a:off x="5943600" y="2541985"/>
            <a:ext cx="2527300" cy="0"/>
          </a:xfrm>
          <a:prstGeom prst="line">
            <a:avLst/>
          </a:prstGeom>
          <a:noFill/>
          <a:ln w="12700">
            <a:solidFill>
              <a:schemeClr val="tx1"/>
            </a:solidFill>
            <a:round/>
            <a:headEnd/>
            <a:tailEnd/>
          </a:ln>
          <a:effectLst/>
        </p:spPr>
        <p:txBody>
          <a:bodyPr wrap="none" anchor="ctr"/>
          <a:lstStyle/>
          <a:p>
            <a:endParaRPr lang="en-US"/>
          </a:p>
        </p:txBody>
      </p:sp>
      <p:sp>
        <p:nvSpPr>
          <p:cNvPr id="70662" name="Rectangle 6"/>
          <p:cNvSpPr>
            <a:spLocks noChangeArrowheads="1"/>
          </p:cNvSpPr>
          <p:nvPr/>
        </p:nvSpPr>
        <p:spPr bwMode="auto">
          <a:xfrm>
            <a:off x="8369301" y="2315766"/>
            <a:ext cx="310984" cy="366767"/>
          </a:xfrm>
          <a:prstGeom prst="rect">
            <a:avLst/>
          </a:prstGeom>
          <a:noFill/>
          <a:ln w="12700">
            <a:noFill/>
            <a:miter lim="800000"/>
            <a:headEnd/>
            <a:tailEnd/>
          </a:ln>
          <a:effectLst/>
        </p:spPr>
        <p:txBody>
          <a:bodyPr wrap="none" lIns="90488" tIns="44450" rIns="90488" bIns="44450">
            <a:spAutoFit/>
          </a:bodyPr>
          <a:lstStyle/>
          <a:p>
            <a:pPr eaLnBrk="0" hangingPunct="0"/>
            <a:r>
              <a:rPr lang="en-US" sz="1800"/>
              <a:t>3</a:t>
            </a:r>
          </a:p>
        </p:txBody>
      </p:sp>
      <p:sp>
        <p:nvSpPr>
          <p:cNvPr id="70663" name="Line 7"/>
          <p:cNvSpPr>
            <a:spLocks noChangeShapeType="1"/>
          </p:cNvSpPr>
          <p:nvPr/>
        </p:nvSpPr>
        <p:spPr bwMode="auto">
          <a:xfrm>
            <a:off x="5907088" y="3536156"/>
            <a:ext cx="2527300" cy="0"/>
          </a:xfrm>
          <a:prstGeom prst="line">
            <a:avLst/>
          </a:prstGeom>
          <a:noFill/>
          <a:ln w="12700">
            <a:solidFill>
              <a:schemeClr val="tx1"/>
            </a:solidFill>
            <a:round/>
            <a:headEnd/>
            <a:tailEnd/>
          </a:ln>
          <a:effectLst/>
        </p:spPr>
        <p:txBody>
          <a:bodyPr wrap="none" anchor="ctr"/>
          <a:lstStyle/>
          <a:p>
            <a:endParaRPr lang="en-US"/>
          </a:p>
        </p:txBody>
      </p:sp>
      <p:sp>
        <p:nvSpPr>
          <p:cNvPr id="70664" name="Rectangle 8"/>
          <p:cNvSpPr>
            <a:spLocks noChangeArrowheads="1"/>
          </p:cNvSpPr>
          <p:nvPr/>
        </p:nvSpPr>
        <p:spPr bwMode="auto">
          <a:xfrm>
            <a:off x="8402639" y="3309937"/>
            <a:ext cx="349456" cy="366767"/>
          </a:xfrm>
          <a:prstGeom prst="rect">
            <a:avLst/>
          </a:prstGeom>
          <a:noFill/>
          <a:ln w="12700">
            <a:noFill/>
            <a:miter lim="800000"/>
            <a:headEnd/>
            <a:tailEnd/>
          </a:ln>
          <a:effectLst/>
        </p:spPr>
        <p:txBody>
          <a:bodyPr wrap="none" lIns="90488" tIns="44450" rIns="90488" bIns="44450">
            <a:spAutoFit/>
          </a:bodyPr>
          <a:lstStyle/>
          <a:p>
            <a:pPr eaLnBrk="0" hangingPunct="0"/>
            <a:r>
              <a:rPr lang="en-US" sz="1800" i="1"/>
              <a:t>N</a:t>
            </a:r>
            <a:endParaRPr lang="en-US" sz="1800"/>
          </a:p>
        </p:txBody>
      </p:sp>
      <p:sp>
        <p:nvSpPr>
          <p:cNvPr id="70665" name="Line 9"/>
          <p:cNvSpPr>
            <a:spLocks noChangeShapeType="1"/>
          </p:cNvSpPr>
          <p:nvPr/>
        </p:nvSpPr>
        <p:spPr bwMode="auto">
          <a:xfrm>
            <a:off x="5951538" y="1549004"/>
            <a:ext cx="2527300" cy="0"/>
          </a:xfrm>
          <a:prstGeom prst="line">
            <a:avLst/>
          </a:prstGeom>
          <a:noFill/>
          <a:ln w="12700">
            <a:solidFill>
              <a:schemeClr val="tx1"/>
            </a:solidFill>
            <a:round/>
            <a:headEnd/>
            <a:tailEnd/>
          </a:ln>
          <a:effectLst/>
        </p:spPr>
        <p:txBody>
          <a:bodyPr wrap="none" anchor="ctr"/>
          <a:lstStyle/>
          <a:p>
            <a:endParaRPr lang="en-US"/>
          </a:p>
        </p:txBody>
      </p:sp>
      <p:sp>
        <p:nvSpPr>
          <p:cNvPr id="70666" name="Rectangle 10"/>
          <p:cNvSpPr>
            <a:spLocks noChangeArrowheads="1"/>
          </p:cNvSpPr>
          <p:nvPr/>
        </p:nvSpPr>
        <p:spPr bwMode="auto">
          <a:xfrm>
            <a:off x="8424864" y="1316831"/>
            <a:ext cx="310984" cy="366767"/>
          </a:xfrm>
          <a:prstGeom prst="rect">
            <a:avLst/>
          </a:prstGeom>
          <a:noFill/>
          <a:ln w="12700">
            <a:noFill/>
            <a:miter lim="800000"/>
            <a:headEnd/>
            <a:tailEnd/>
          </a:ln>
          <a:effectLst/>
        </p:spPr>
        <p:txBody>
          <a:bodyPr wrap="none" lIns="90488" tIns="44450" rIns="90488" bIns="44450">
            <a:spAutoFit/>
          </a:bodyPr>
          <a:lstStyle/>
          <a:p>
            <a:pPr eaLnBrk="0" hangingPunct="0"/>
            <a:r>
              <a:rPr lang="en-US" sz="1800"/>
              <a:t>1</a:t>
            </a:r>
          </a:p>
        </p:txBody>
      </p:sp>
      <p:sp>
        <p:nvSpPr>
          <p:cNvPr id="70667" name="Rectangle 11"/>
          <p:cNvSpPr>
            <a:spLocks noChangeArrowheads="1"/>
          </p:cNvSpPr>
          <p:nvPr/>
        </p:nvSpPr>
        <p:spPr bwMode="auto">
          <a:xfrm>
            <a:off x="4000501" y="1360885"/>
            <a:ext cx="939361" cy="397545"/>
          </a:xfrm>
          <a:prstGeom prst="rect">
            <a:avLst/>
          </a:prstGeom>
          <a:noFill/>
          <a:ln w="12700">
            <a:noFill/>
            <a:miter lim="800000"/>
            <a:headEnd/>
            <a:tailEnd/>
          </a:ln>
          <a:effectLst/>
        </p:spPr>
        <p:txBody>
          <a:bodyPr wrap="none" lIns="90488" tIns="44450" rIns="90488" bIns="44450">
            <a:spAutoFit/>
          </a:bodyPr>
          <a:lstStyle/>
          <a:p>
            <a:pPr eaLnBrk="0" hangingPunct="0"/>
            <a:r>
              <a:rPr lang="en-US" sz="2000"/>
              <a:t>Switch</a:t>
            </a:r>
          </a:p>
        </p:txBody>
      </p:sp>
      <p:sp>
        <p:nvSpPr>
          <p:cNvPr id="70668" name="Line 12"/>
          <p:cNvSpPr>
            <a:spLocks noChangeShapeType="1"/>
          </p:cNvSpPr>
          <p:nvPr/>
        </p:nvSpPr>
        <p:spPr bwMode="auto">
          <a:xfrm>
            <a:off x="766763" y="2257425"/>
            <a:ext cx="2527300" cy="0"/>
          </a:xfrm>
          <a:prstGeom prst="line">
            <a:avLst/>
          </a:prstGeom>
          <a:noFill/>
          <a:ln w="12700">
            <a:solidFill>
              <a:schemeClr val="tx1"/>
            </a:solidFill>
            <a:round/>
            <a:headEnd/>
            <a:tailEnd/>
          </a:ln>
          <a:effectLst/>
        </p:spPr>
        <p:txBody>
          <a:bodyPr wrap="none" anchor="ctr"/>
          <a:lstStyle/>
          <a:p>
            <a:endParaRPr lang="en-US"/>
          </a:p>
        </p:txBody>
      </p:sp>
      <p:sp>
        <p:nvSpPr>
          <p:cNvPr id="70669" name="Line 13"/>
          <p:cNvSpPr>
            <a:spLocks noChangeShapeType="1"/>
          </p:cNvSpPr>
          <p:nvPr/>
        </p:nvSpPr>
        <p:spPr bwMode="auto">
          <a:xfrm>
            <a:off x="723900" y="2926556"/>
            <a:ext cx="2527300" cy="0"/>
          </a:xfrm>
          <a:prstGeom prst="line">
            <a:avLst/>
          </a:prstGeom>
          <a:noFill/>
          <a:ln w="12700">
            <a:solidFill>
              <a:schemeClr val="tx1"/>
            </a:solidFill>
            <a:round/>
            <a:headEnd/>
            <a:tailEnd/>
          </a:ln>
          <a:effectLst/>
        </p:spPr>
        <p:txBody>
          <a:bodyPr wrap="none" anchor="ctr"/>
          <a:lstStyle/>
          <a:p>
            <a:endParaRPr lang="en-US"/>
          </a:p>
        </p:txBody>
      </p:sp>
      <p:sp>
        <p:nvSpPr>
          <p:cNvPr id="70670" name="Rectangle 14"/>
          <p:cNvSpPr>
            <a:spLocks noChangeArrowheads="1"/>
          </p:cNvSpPr>
          <p:nvPr/>
        </p:nvSpPr>
        <p:spPr bwMode="auto">
          <a:xfrm>
            <a:off x="2846388" y="2702719"/>
            <a:ext cx="285750" cy="252413"/>
          </a:xfrm>
          <a:prstGeom prst="rect">
            <a:avLst/>
          </a:prstGeom>
          <a:noFill/>
          <a:ln w="12700">
            <a:noFill/>
            <a:miter lim="800000"/>
            <a:headEnd/>
            <a:tailEnd/>
          </a:ln>
          <a:effectLst/>
        </p:spPr>
        <p:txBody>
          <a:bodyPr wrap="none" anchor="ctr"/>
          <a:lstStyle/>
          <a:p>
            <a:endParaRPr lang="en-US"/>
          </a:p>
        </p:txBody>
      </p:sp>
      <p:sp>
        <p:nvSpPr>
          <p:cNvPr id="70671" name="Line 15"/>
          <p:cNvSpPr>
            <a:spLocks noChangeShapeType="1"/>
          </p:cNvSpPr>
          <p:nvPr/>
        </p:nvSpPr>
        <p:spPr bwMode="auto">
          <a:xfrm>
            <a:off x="698500" y="3577829"/>
            <a:ext cx="2527300" cy="0"/>
          </a:xfrm>
          <a:prstGeom prst="line">
            <a:avLst/>
          </a:prstGeom>
          <a:noFill/>
          <a:ln w="12700">
            <a:solidFill>
              <a:schemeClr val="tx1"/>
            </a:solidFill>
            <a:round/>
            <a:headEnd/>
            <a:tailEnd/>
          </a:ln>
          <a:effectLst/>
        </p:spPr>
        <p:txBody>
          <a:bodyPr wrap="none" anchor="ctr"/>
          <a:lstStyle/>
          <a:p>
            <a:endParaRPr lang="en-US"/>
          </a:p>
        </p:txBody>
      </p:sp>
      <p:sp>
        <p:nvSpPr>
          <p:cNvPr id="70672" name="Rectangle 16"/>
          <p:cNvSpPr>
            <a:spLocks noChangeArrowheads="1"/>
          </p:cNvSpPr>
          <p:nvPr/>
        </p:nvSpPr>
        <p:spPr bwMode="auto">
          <a:xfrm>
            <a:off x="415926" y="3389710"/>
            <a:ext cx="349456" cy="366767"/>
          </a:xfrm>
          <a:prstGeom prst="rect">
            <a:avLst/>
          </a:prstGeom>
          <a:noFill/>
          <a:ln w="12700">
            <a:noFill/>
            <a:miter lim="800000"/>
            <a:headEnd/>
            <a:tailEnd/>
          </a:ln>
          <a:effectLst/>
        </p:spPr>
        <p:txBody>
          <a:bodyPr wrap="none" lIns="90488" tIns="44450" rIns="90488" bIns="44450">
            <a:spAutoFit/>
          </a:bodyPr>
          <a:lstStyle/>
          <a:p>
            <a:pPr eaLnBrk="0" hangingPunct="0"/>
            <a:r>
              <a:rPr lang="en-US" sz="1800" i="1"/>
              <a:t>N</a:t>
            </a:r>
            <a:endParaRPr lang="en-US" sz="1800"/>
          </a:p>
        </p:txBody>
      </p:sp>
      <p:sp>
        <p:nvSpPr>
          <p:cNvPr id="70673" name="Line 17"/>
          <p:cNvSpPr>
            <a:spLocks noChangeShapeType="1"/>
          </p:cNvSpPr>
          <p:nvPr/>
        </p:nvSpPr>
        <p:spPr bwMode="auto">
          <a:xfrm>
            <a:off x="736600" y="1428750"/>
            <a:ext cx="2527300" cy="0"/>
          </a:xfrm>
          <a:prstGeom prst="line">
            <a:avLst/>
          </a:prstGeom>
          <a:noFill/>
          <a:ln w="12700">
            <a:solidFill>
              <a:schemeClr val="tx1"/>
            </a:solidFill>
            <a:round/>
            <a:headEnd/>
            <a:tailEnd/>
          </a:ln>
          <a:effectLst/>
        </p:spPr>
        <p:txBody>
          <a:bodyPr wrap="none" anchor="ctr"/>
          <a:lstStyle/>
          <a:p>
            <a:endParaRPr lang="en-US"/>
          </a:p>
        </p:txBody>
      </p:sp>
      <p:sp>
        <p:nvSpPr>
          <p:cNvPr id="70674" name="Rectangle 18"/>
          <p:cNvSpPr>
            <a:spLocks noChangeArrowheads="1"/>
          </p:cNvSpPr>
          <p:nvPr/>
        </p:nvSpPr>
        <p:spPr bwMode="auto">
          <a:xfrm>
            <a:off x="838201" y="1252538"/>
            <a:ext cx="1046163" cy="180975"/>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70675" name="Line 19"/>
          <p:cNvSpPr>
            <a:spLocks noChangeShapeType="1"/>
          </p:cNvSpPr>
          <p:nvPr/>
        </p:nvSpPr>
        <p:spPr bwMode="auto">
          <a:xfrm>
            <a:off x="1636713" y="1252538"/>
            <a:ext cx="0" cy="180975"/>
          </a:xfrm>
          <a:prstGeom prst="line">
            <a:avLst/>
          </a:prstGeom>
          <a:noFill/>
          <a:ln w="12700">
            <a:solidFill>
              <a:schemeClr val="tx1"/>
            </a:solidFill>
            <a:round/>
            <a:headEnd/>
            <a:tailEnd/>
          </a:ln>
          <a:effectLst/>
        </p:spPr>
        <p:txBody>
          <a:bodyPr wrap="none" anchor="ctr"/>
          <a:lstStyle/>
          <a:p>
            <a:endParaRPr lang="en-US"/>
          </a:p>
        </p:txBody>
      </p:sp>
      <p:sp>
        <p:nvSpPr>
          <p:cNvPr id="70676" name="Rectangle 20"/>
          <p:cNvSpPr>
            <a:spLocks noChangeArrowheads="1"/>
          </p:cNvSpPr>
          <p:nvPr/>
        </p:nvSpPr>
        <p:spPr bwMode="auto">
          <a:xfrm>
            <a:off x="1630363" y="1227535"/>
            <a:ext cx="285750" cy="252413"/>
          </a:xfrm>
          <a:prstGeom prst="rect">
            <a:avLst/>
          </a:prstGeom>
          <a:noFill/>
          <a:ln w="12700">
            <a:noFill/>
            <a:miter lim="800000"/>
            <a:headEnd/>
            <a:tailEnd/>
          </a:ln>
          <a:effectLst/>
        </p:spPr>
        <p:txBody>
          <a:bodyPr wrap="none" anchor="ctr"/>
          <a:lstStyle/>
          <a:p>
            <a:endParaRPr lang="en-US"/>
          </a:p>
        </p:txBody>
      </p:sp>
      <p:sp>
        <p:nvSpPr>
          <p:cNvPr id="70677" name="Rectangle 21"/>
          <p:cNvSpPr>
            <a:spLocks noChangeArrowheads="1"/>
          </p:cNvSpPr>
          <p:nvPr/>
        </p:nvSpPr>
        <p:spPr bwMode="auto">
          <a:xfrm>
            <a:off x="390526" y="1202531"/>
            <a:ext cx="310984" cy="366767"/>
          </a:xfrm>
          <a:prstGeom prst="rect">
            <a:avLst/>
          </a:prstGeom>
          <a:noFill/>
          <a:ln w="12700">
            <a:noFill/>
            <a:miter lim="800000"/>
            <a:headEnd/>
            <a:tailEnd/>
          </a:ln>
          <a:effectLst/>
        </p:spPr>
        <p:txBody>
          <a:bodyPr wrap="none" lIns="90488" tIns="44450" rIns="90488" bIns="44450">
            <a:spAutoFit/>
          </a:bodyPr>
          <a:lstStyle/>
          <a:p>
            <a:pPr eaLnBrk="0" hangingPunct="0"/>
            <a:r>
              <a:rPr lang="en-US" sz="1800"/>
              <a:t>1</a:t>
            </a:r>
          </a:p>
        </p:txBody>
      </p:sp>
      <p:sp>
        <p:nvSpPr>
          <p:cNvPr id="70678" name="Rectangle 22"/>
          <p:cNvSpPr>
            <a:spLocks noChangeArrowheads="1"/>
          </p:cNvSpPr>
          <p:nvPr/>
        </p:nvSpPr>
        <p:spPr bwMode="auto">
          <a:xfrm rot="-5400000">
            <a:off x="1645279" y="1634692"/>
            <a:ext cx="362280" cy="240579"/>
          </a:xfrm>
          <a:prstGeom prst="rect">
            <a:avLst/>
          </a:prstGeom>
          <a:noFill/>
          <a:ln w="12700">
            <a:noFill/>
            <a:miter lim="800000"/>
            <a:headEnd/>
            <a:tailEnd/>
          </a:ln>
          <a:effectLst/>
        </p:spPr>
        <p:txBody>
          <a:bodyPr wrap="none" lIns="90488" tIns="44450" rIns="90488" bIns="44450">
            <a:spAutoFit/>
          </a:bodyPr>
          <a:lstStyle/>
          <a:p>
            <a:pPr eaLnBrk="0" hangingPunct="0">
              <a:lnSpc>
                <a:spcPct val="70000"/>
              </a:lnSpc>
            </a:pPr>
            <a:r>
              <a:rPr lang="en-US" b="1"/>
              <a:t>…</a:t>
            </a:r>
          </a:p>
        </p:txBody>
      </p:sp>
      <p:sp>
        <p:nvSpPr>
          <p:cNvPr id="70679" name="Rectangle 23"/>
          <p:cNvSpPr>
            <a:spLocks noChangeArrowheads="1"/>
          </p:cNvSpPr>
          <p:nvPr/>
        </p:nvSpPr>
        <p:spPr bwMode="auto">
          <a:xfrm>
            <a:off x="390526" y="2031206"/>
            <a:ext cx="31098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5</a:t>
            </a:r>
          </a:p>
        </p:txBody>
      </p:sp>
      <p:sp>
        <p:nvSpPr>
          <p:cNvPr id="70680" name="Rectangle 24"/>
          <p:cNvSpPr>
            <a:spLocks noChangeArrowheads="1"/>
          </p:cNvSpPr>
          <p:nvPr/>
        </p:nvSpPr>
        <p:spPr bwMode="auto">
          <a:xfrm>
            <a:off x="504826" y="2745581"/>
            <a:ext cx="31098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6</a:t>
            </a:r>
          </a:p>
        </p:txBody>
      </p:sp>
      <p:sp>
        <p:nvSpPr>
          <p:cNvPr id="70681" name="Rectangle 25"/>
          <p:cNvSpPr>
            <a:spLocks noChangeArrowheads="1"/>
          </p:cNvSpPr>
          <p:nvPr/>
        </p:nvSpPr>
        <p:spPr bwMode="auto">
          <a:xfrm>
            <a:off x="2057401" y="2071688"/>
            <a:ext cx="1046163" cy="180975"/>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70682" name="Line 26"/>
          <p:cNvSpPr>
            <a:spLocks noChangeShapeType="1"/>
          </p:cNvSpPr>
          <p:nvPr/>
        </p:nvSpPr>
        <p:spPr bwMode="auto">
          <a:xfrm>
            <a:off x="2678113" y="2071688"/>
            <a:ext cx="0" cy="180975"/>
          </a:xfrm>
          <a:prstGeom prst="line">
            <a:avLst/>
          </a:prstGeom>
          <a:noFill/>
          <a:ln w="12700">
            <a:solidFill>
              <a:schemeClr val="tx1"/>
            </a:solidFill>
            <a:round/>
            <a:headEnd/>
            <a:tailEnd/>
          </a:ln>
          <a:effectLst/>
        </p:spPr>
        <p:txBody>
          <a:bodyPr wrap="none" anchor="ctr"/>
          <a:lstStyle/>
          <a:p>
            <a:endParaRPr lang="en-US"/>
          </a:p>
        </p:txBody>
      </p:sp>
      <p:sp>
        <p:nvSpPr>
          <p:cNvPr id="70683" name="Rectangle 27"/>
          <p:cNvSpPr>
            <a:spLocks noChangeArrowheads="1"/>
          </p:cNvSpPr>
          <p:nvPr/>
        </p:nvSpPr>
        <p:spPr bwMode="auto">
          <a:xfrm>
            <a:off x="2032001" y="2728913"/>
            <a:ext cx="1135063" cy="190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70684" name="Line 28"/>
          <p:cNvSpPr>
            <a:spLocks noChangeShapeType="1"/>
          </p:cNvSpPr>
          <p:nvPr/>
        </p:nvSpPr>
        <p:spPr bwMode="auto">
          <a:xfrm>
            <a:off x="2728913" y="2728913"/>
            <a:ext cx="0" cy="180975"/>
          </a:xfrm>
          <a:prstGeom prst="line">
            <a:avLst/>
          </a:prstGeom>
          <a:noFill/>
          <a:ln w="12700">
            <a:solidFill>
              <a:schemeClr val="tx1"/>
            </a:solidFill>
            <a:round/>
            <a:headEnd/>
            <a:tailEnd/>
          </a:ln>
          <a:effectLst/>
        </p:spPr>
        <p:txBody>
          <a:bodyPr wrap="none" anchor="ctr"/>
          <a:lstStyle/>
          <a:p>
            <a:endParaRPr lang="en-US"/>
          </a:p>
        </p:txBody>
      </p:sp>
      <p:sp>
        <p:nvSpPr>
          <p:cNvPr id="70685" name="Rectangle 29"/>
          <p:cNvSpPr>
            <a:spLocks noChangeArrowheads="1"/>
          </p:cNvSpPr>
          <p:nvPr/>
        </p:nvSpPr>
        <p:spPr bwMode="auto">
          <a:xfrm>
            <a:off x="762001" y="2071688"/>
            <a:ext cx="1046163" cy="180975"/>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70686" name="Line 30"/>
          <p:cNvSpPr>
            <a:spLocks noChangeShapeType="1"/>
          </p:cNvSpPr>
          <p:nvPr/>
        </p:nvSpPr>
        <p:spPr bwMode="auto">
          <a:xfrm>
            <a:off x="1382713" y="2071688"/>
            <a:ext cx="0" cy="180975"/>
          </a:xfrm>
          <a:prstGeom prst="line">
            <a:avLst/>
          </a:prstGeom>
          <a:noFill/>
          <a:ln w="12700">
            <a:solidFill>
              <a:schemeClr val="tx1"/>
            </a:solidFill>
            <a:round/>
            <a:headEnd/>
            <a:tailEnd/>
          </a:ln>
          <a:effectLst/>
        </p:spPr>
        <p:txBody>
          <a:bodyPr wrap="none" anchor="ctr"/>
          <a:lstStyle/>
          <a:p>
            <a:endParaRPr lang="en-US"/>
          </a:p>
        </p:txBody>
      </p:sp>
      <p:sp>
        <p:nvSpPr>
          <p:cNvPr id="70687" name="Rectangle 31"/>
          <p:cNvSpPr>
            <a:spLocks noChangeArrowheads="1"/>
          </p:cNvSpPr>
          <p:nvPr/>
        </p:nvSpPr>
        <p:spPr bwMode="auto">
          <a:xfrm>
            <a:off x="1376363" y="2056210"/>
            <a:ext cx="463550" cy="223838"/>
          </a:xfrm>
          <a:prstGeom prst="rect">
            <a:avLst/>
          </a:prstGeom>
          <a:noFill/>
          <a:ln w="12700">
            <a:noFill/>
            <a:miter lim="800000"/>
            <a:headEnd/>
            <a:tailEnd/>
          </a:ln>
          <a:effectLst/>
        </p:spPr>
        <p:txBody>
          <a:bodyPr wrap="none" anchor="ctr"/>
          <a:lstStyle/>
          <a:p>
            <a:endParaRPr lang="en-US"/>
          </a:p>
        </p:txBody>
      </p:sp>
      <p:sp>
        <p:nvSpPr>
          <p:cNvPr id="70688" name="Rectangle 32"/>
          <p:cNvSpPr>
            <a:spLocks noChangeArrowheads="1"/>
          </p:cNvSpPr>
          <p:nvPr/>
        </p:nvSpPr>
        <p:spPr bwMode="auto">
          <a:xfrm>
            <a:off x="774701" y="2738438"/>
            <a:ext cx="1046163" cy="180975"/>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70689" name="Line 33"/>
          <p:cNvSpPr>
            <a:spLocks noChangeShapeType="1"/>
          </p:cNvSpPr>
          <p:nvPr/>
        </p:nvSpPr>
        <p:spPr bwMode="auto">
          <a:xfrm>
            <a:off x="1357313" y="2728913"/>
            <a:ext cx="0" cy="180975"/>
          </a:xfrm>
          <a:prstGeom prst="line">
            <a:avLst/>
          </a:prstGeom>
          <a:noFill/>
          <a:ln w="12700">
            <a:solidFill>
              <a:schemeClr val="tx1"/>
            </a:solidFill>
            <a:round/>
            <a:headEnd/>
            <a:tailEnd/>
          </a:ln>
          <a:effectLst/>
        </p:spPr>
        <p:txBody>
          <a:bodyPr wrap="none" anchor="ctr"/>
          <a:lstStyle/>
          <a:p>
            <a:endParaRPr lang="en-US"/>
          </a:p>
        </p:txBody>
      </p:sp>
      <p:sp>
        <p:nvSpPr>
          <p:cNvPr id="70690" name="Rectangle 34"/>
          <p:cNvSpPr>
            <a:spLocks noChangeArrowheads="1"/>
          </p:cNvSpPr>
          <p:nvPr/>
        </p:nvSpPr>
        <p:spPr bwMode="auto">
          <a:xfrm>
            <a:off x="1566863" y="2713435"/>
            <a:ext cx="285750" cy="252413"/>
          </a:xfrm>
          <a:prstGeom prst="rect">
            <a:avLst/>
          </a:prstGeom>
          <a:noFill/>
          <a:ln w="12700">
            <a:noFill/>
            <a:miter lim="800000"/>
            <a:headEnd/>
            <a:tailEnd/>
          </a:ln>
          <a:effectLst/>
        </p:spPr>
        <p:txBody>
          <a:bodyPr wrap="none" anchor="ctr"/>
          <a:lstStyle/>
          <a:p>
            <a:endParaRPr lang="en-US"/>
          </a:p>
        </p:txBody>
      </p:sp>
      <p:sp>
        <p:nvSpPr>
          <p:cNvPr id="70691" name="Rectangle 35"/>
          <p:cNvSpPr>
            <a:spLocks noChangeArrowheads="1"/>
          </p:cNvSpPr>
          <p:nvPr/>
        </p:nvSpPr>
        <p:spPr bwMode="auto">
          <a:xfrm>
            <a:off x="2070101" y="3405187"/>
            <a:ext cx="1046163" cy="180975"/>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70692" name="Line 36"/>
          <p:cNvSpPr>
            <a:spLocks noChangeShapeType="1"/>
          </p:cNvSpPr>
          <p:nvPr/>
        </p:nvSpPr>
        <p:spPr bwMode="auto">
          <a:xfrm>
            <a:off x="2868613" y="3405187"/>
            <a:ext cx="0" cy="180975"/>
          </a:xfrm>
          <a:prstGeom prst="line">
            <a:avLst/>
          </a:prstGeom>
          <a:noFill/>
          <a:ln w="12700">
            <a:solidFill>
              <a:schemeClr val="tx1"/>
            </a:solidFill>
            <a:round/>
            <a:headEnd/>
            <a:tailEnd/>
          </a:ln>
          <a:effectLst/>
        </p:spPr>
        <p:txBody>
          <a:bodyPr wrap="none" anchor="ctr"/>
          <a:lstStyle/>
          <a:p>
            <a:endParaRPr lang="en-US"/>
          </a:p>
        </p:txBody>
      </p:sp>
      <p:sp>
        <p:nvSpPr>
          <p:cNvPr id="70693" name="Rectangle 37"/>
          <p:cNvSpPr>
            <a:spLocks noChangeArrowheads="1"/>
          </p:cNvSpPr>
          <p:nvPr/>
        </p:nvSpPr>
        <p:spPr bwMode="auto">
          <a:xfrm>
            <a:off x="2862263" y="3380185"/>
            <a:ext cx="285750" cy="252413"/>
          </a:xfrm>
          <a:prstGeom prst="rect">
            <a:avLst/>
          </a:prstGeom>
          <a:noFill/>
          <a:ln w="12700">
            <a:noFill/>
            <a:miter lim="800000"/>
            <a:headEnd/>
            <a:tailEnd/>
          </a:ln>
          <a:effectLst/>
        </p:spPr>
        <p:txBody>
          <a:bodyPr wrap="none" anchor="ctr"/>
          <a:lstStyle/>
          <a:p>
            <a:endParaRPr lang="en-US"/>
          </a:p>
        </p:txBody>
      </p:sp>
      <p:sp>
        <p:nvSpPr>
          <p:cNvPr id="70694" name="Rectangle 38"/>
          <p:cNvSpPr>
            <a:spLocks noChangeArrowheads="1"/>
          </p:cNvSpPr>
          <p:nvPr/>
        </p:nvSpPr>
        <p:spPr bwMode="auto">
          <a:xfrm>
            <a:off x="6789738" y="3302794"/>
            <a:ext cx="285750" cy="252413"/>
          </a:xfrm>
          <a:prstGeom prst="rect">
            <a:avLst/>
          </a:prstGeom>
          <a:noFill/>
          <a:ln w="12700">
            <a:noFill/>
            <a:miter lim="800000"/>
            <a:headEnd/>
            <a:tailEnd/>
          </a:ln>
          <a:effectLst/>
        </p:spPr>
        <p:txBody>
          <a:bodyPr wrap="none" anchor="ctr"/>
          <a:lstStyle/>
          <a:p>
            <a:endParaRPr lang="en-US"/>
          </a:p>
        </p:txBody>
      </p:sp>
      <p:sp>
        <p:nvSpPr>
          <p:cNvPr id="70695" name="Rectangle 39"/>
          <p:cNvSpPr>
            <a:spLocks noChangeArrowheads="1"/>
          </p:cNvSpPr>
          <p:nvPr/>
        </p:nvSpPr>
        <p:spPr bwMode="auto">
          <a:xfrm>
            <a:off x="5969001" y="2357438"/>
            <a:ext cx="1046163" cy="180975"/>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70696" name="Line 40"/>
          <p:cNvSpPr>
            <a:spLocks noChangeShapeType="1"/>
          </p:cNvSpPr>
          <p:nvPr/>
        </p:nvSpPr>
        <p:spPr bwMode="auto">
          <a:xfrm>
            <a:off x="6589713" y="2366963"/>
            <a:ext cx="0" cy="180975"/>
          </a:xfrm>
          <a:prstGeom prst="line">
            <a:avLst/>
          </a:prstGeom>
          <a:noFill/>
          <a:ln w="12700">
            <a:solidFill>
              <a:schemeClr val="tx1"/>
            </a:solidFill>
            <a:round/>
            <a:headEnd/>
            <a:tailEnd/>
          </a:ln>
          <a:effectLst/>
        </p:spPr>
        <p:txBody>
          <a:bodyPr wrap="none" anchor="ctr"/>
          <a:lstStyle/>
          <a:p>
            <a:endParaRPr lang="en-US"/>
          </a:p>
        </p:txBody>
      </p:sp>
      <p:sp>
        <p:nvSpPr>
          <p:cNvPr id="70697" name="Rectangle 41"/>
          <p:cNvSpPr>
            <a:spLocks noChangeArrowheads="1"/>
          </p:cNvSpPr>
          <p:nvPr/>
        </p:nvSpPr>
        <p:spPr bwMode="auto">
          <a:xfrm>
            <a:off x="5975351" y="3357563"/>
            <a:ext cx="1046163" cy="180975"/>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70698" name="Line 42"/>
          <p:cNvSpPr>
            <a:spLocks noChangeShapeType="1"/>
          </p:cNvSpPr>
          <p:nvPr/>
        </p:nvSpPr>
        <p:spPr bwMode="auto">
          <a:xfrm>
            <a:off x="6646863" y="3357563"/>
            <a:ext cx="0" cy="180975"/>
          </a:xfrm>
          <a:prstGeom prst="line">
            <a:avLst/>
          </a:prstGeom>
          <a:noFill/>
          <a:ln w="12700">
            <a:solidFill>
              <a:schemeClr val="tx1"/>
            </a:solidFill>
            <a:round/>
            <a:headEnd/>
            <a:tailEnd/>
          </a:ln>
          <a:effectLst/>
        </p:spPr>
        <p:txBody>
          <a:bodyPr wrap="none" anchor="ctr"/>
          <a:lstStyle/>
          <a:p>
            <a:endParaRPr lang="en-US"/>
          </a:p>
        </p:txBody>
      </p:sp>
      <p:sp>
        <p:nvSpPr>
          <p:cNvPr id="70699" name="Rectangle 43"/>
          <p:cNvSpPr>
            <a:spLocks noChangeArrowheads="1"/>
          </p:cNvSpPr>
          <p:nvPr/>
        </p:nvSpPr>
        <p:spPr bwMode="auto">
          <a:xfrm>
            <a:off x="5943601" y="1366838"/>
            <a:ext cx="1046163" cy="180975"/>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70700" name="Line 44"/>
          <p:cNvSpPr>
            <a:spLocks noChangeShapeType="1"/>
          </p:cNvSpPr>
          <p:nvPr/>
        </p:nvSpPr>
        <p:spPr bwMode="auto">
          <a:xfrm>
            <a:off x="6627813" y="1357313"/>
            <a:ext cx="0" cy="180975"/>
          </a:xfrm>
          <a:prstGeom prst="line">
            <a:avLst/>
          </a:prstGeom>
          <a:noFill/>
          <a:ln w="12700">
            <a:solidFill>
              <a:schemeClr val="tx1"/>
            </a:solidFill>
            <a:round/>
            <a:headEnd/>
            <a:tailEnd/>
          </a:ln>
          <a:effectLst/>
        </p:spPr>
        <p:txBody>
          <a:bodyPr wrap="none" anchor="ctr"/>
          <a:lstStyle/>
          <a:p>
            <a:endParaRPr lang="en-US"/>
          </a:p>
        </p:txBody>
      </p:sp>
      <p:sp>
        <p:nvSpPr>
          <p:cNvPr id="70701" name="Rectangle 45"/>
          <p:cNvSpPr>
            <a:spLocks noChangeArrowheads="1"/>
          </p:cNvSpPr>
          <p:nvPr/>
        </p:nvSpPr>
        <p:spPr bwMode="auto">
          <a:xfrm>
            <a:off x="5943601" y="1890713"/>
            <a:ext cx="1046163" cy="180975"/>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70702" name="Line 46"/>
          <p:cNvSpPr>
            <a:spLocks noChangeShapeType="1"/>
          </p:cNvSpPr>
          <p:nvPr/>
        </p:nvSpPr>
        <p:spPr bwMode="auto">
          <a:xfrm>
            <a:off x="6640513" y="1909763"/>
            <a:ext cx="0" cy="180975"/>
          </a:xfrm>
          <a:prstGeom prst="line">
            <a:avLst/>
          </a:prstGeom>
          <a:noFill/>
          <a:ln w="12700">
            <a:solidFill>
              <a:schemeClr val="tx1"/>
            </a:solidFill>
            <a:round/>
            <a:headEnd/>
            <a:tailEnd/>
          </a:ln>
          <a:effectLst/>
        </p:spPr>
        <p:txBody>
          <a:bodyPr wrap="none" anchor="ctr"/>
          <a:lstStyle/>
          <a:p>
            <a:endParaRPr lang="en-US"/>
          </a:p>
        </p:txBody>
      </p:sp>
      <p:sp>
        <p:nvSpPr>
          <p:cNvPr id="70703" name="Rectangle 47"/>
          <p:cNvSpPr>
            <a:spLocks noChangeArrowheads="1"/>
          </p:cNvSpPr>
          <p:nvPr/>
        </p:nvSpPr>
        <p:spPr bwMode="auto">
          <a:xfrm>
            <a:off x="758826" y="2012156"/>
            <a:ext cx="734176"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video</a:t>
            </a:r>
          </a:p>
        </p:txBody>
      </p:sp>
      <p:sp>
        <p:nvSpPr>
          <p:cNvPr id="70704" name="Rectangle 48"/>
          <p:cNvSpPr>
            <a:spLocks noChangeArrowheads="1"/>
          </p:cNvSpPr>
          <p:nvPr/>
        </p:nvSpPr>
        <p:spPr bwMode="auto">
          <a:xfrm>
            <a:off x="1393826" y="2031206"/>
            <a:ext cx="43922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25</a:t>
            </a:r>
          </a:p>
        </p:txBody>
      </p:sp>
      <p:sp>
        <p:nvSpPr>
          <p:cNvPr id="70705" name="Rectangle 49"/>
          <p:cNvSpPr>
            <a:spLocks noChangeArrowheads="1"/>
          </p:cNvSpPr>
          <p:nvPr/>
        </p:nvSpPr>
        <p:spPr bwMode="auto">
          <a:xfrm>
            <a:off x="2079626" y="2688431"/>
            <a:ext cx="734176"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video</a:t>
            </a:r>
          </a:p>
        </p:txBody>
      </p:sp>
      <p:sp>
        <p:nvSpPr>
          <p:cNvPr id="70706" name="Rectangle 50"/>
          <p:cNvSpPr>
            <a:spLocks noChangeArrowheads="1"/>
          </p:cNvSpPr>
          <p:nvPr/>
        </p:nvSpPr>
        <p:spPr bwMode="auto">
          <a:xfrm>
            <a:off x="2054226" y="2021681"/>
            <a:ext cx="721352"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voice</a:t>
            </a:r>
          </a:p>
        </p:txBody>
      </p:sp>
      <p:sp>
        <p:nvSpPr>
          <p:cNvPr id="70707" name="Rectangle 51"/>
          <p:cNvSpPr>
            <a:spLocks noChangeArrowheads="1"/>
          </p:cNvSpPr>
          <p:nvPr/>
        </p:nvSpPr>
        <p:spPr bwMode="auto">
          <a:xfrm>
            <a:off x="796926" y="2697956"/>
            <a:ext cx="63158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data</a:t>
            </a:r>
          </a:p>
        </p:txBody>
      </p:sp>
      <p:sp>
        <p:nvSpPr>
          <p:cNvPr id="70708" name="Rectangle 52"/>
          <p:cNvSpPr>
            <a:spLocks noChangeArrowheads="1"/>
          </p:cNvSpPr>
          <p:nvPr/>
        </p:nvSpPr>
        <p:spPr bwMode="auto">
          <a:xfrm>
            <a:off x="2651126" y="2012156"/>
            <a:ext cx="43922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32</a:t>
            </a:r>
          </a:p>
        </p:txBody>
      </p:sp>
      <p:sp>
        <p:nvSpPr>
          <p:cNvPr id="70709" name="Rectangle 53"/>
          <p:cNvSpPr>
            <a:spLocks noChangeArrowheads="1"/>
          </p:cNvSpPr>
          <p:nvPr/>
        </p:nvSpPr>
        <p:spPr bwMode="auto">
          <a:xfrm>
            <a:off x="1393826" y="2688431"/>
            <a:ext cx="43922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32</a:t>
            </a:r>
          </a:p>
        </p:txBody>
      </p:sp>
      <p:sp>
        <p:nvSpPr>
          <p:cNvPr id="70710" name="Rectangle 54"/>
          <p:cNvSpPr>
            <a:spLocks noChangeArrowheads="1"/>
          </p:cNvSpPr>
          <p:nvPr/>
        </p:nvSpPr>
        <p:spPr bwMode="auto">
          <a:xfrm>
            <a:off x="2727326" y="2688431"/>
            <a:ext cx="43922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61</a:t>
            </a:r>
          </a:p>
        </p:txBody>
      </p:sp>
      <p:sp>
        <p:nvSpPr>
          <p:cNvPr id="70711" name="Rectangle 55"/>
          <p:cNvSpPr>
            <a:spLocks noChangeArrowheads="1"/>
          </p:cNvSpPr>
          <p:nvPr/>
        </p:nvSpPr>
        <p:spPr bwMode="auto">
          <a:xfrm>
            <a:off x="3300413" y="1943100"/>
            <a:ext cx="1498600" cy="590550"/>
          </a:xfrm>
          <a:prstGeom prst="rect">
            <a:avLst/>
          </a:prstGeom>
          <a:noFill/>
          <a:ln w="25400">
            <a:solidFill>
              <a:schemeClr val="tx1"/>
            </a:solidFill>
            <a:miter lim="800000"/>
            <a:headEnd/>
            <a:tailEnd/>
          </a:ln>
          <a:effectLst/>
        </p:spPr>
        <p:txBody>
          <a:bodyPr wrap="none" anchor="ctr"/>
          <a:lstStyle/>
          <a:p>
            <a:endParaRPr lang="en-US"/>
          </a:p>
        </p:txBody>
      </p:sp>
      <p:sp>
        <p:nvSpPr>
          <p:cNvPr id="70712" name="Rectangle 56"/>
          <p:cNvSpPr>
            <a:spLocks noChangeArrowheads="1"/>
          </p:cNvSpPr>
          <p:nvPr/>
        </p:nvSpPr>
        <p:spPr bwMode="auto">
          <a:xfrm>
            <a:off x="3300413" y="2533650"/>
            <a:ext cx="1498600" cy="581025"/>
          </a:xfrm>
          <a:prstGeom prst="rect">
            <a:avLst/>
          </a:prstGeom>
          <a:noFill/>
          <a:ln w="25400">
            <a:solidFill>
              <a:schemeClr val="tx1"/>
            </a:solidFill>
            <a:miter lim="800000"/>
            <a:headEnd/>
            <a:tailEnd/>
          </a:ln>
          <a:effectLst/>
        </p:spPr>
        <p:txBody>
          <a:bodyPr wrap="none" anchor="ctr"/>
          <a:lstStyle/>
          <a:p>
            <a:endParaRPr lang="en-US"/>
          </a:p>
        </p:txBody>
      </p:sp>
      <p:sp>
        <p:nvSpPr>
          <p:cNvPr id="70713" name="Line 57"/>
          <p:cNvSpPr>
            <a:spLocks noChangeShapeType="1"/>
          </p:cNvSpPr>
          <p:nvPr/>
        </p:nvSpPr>
        <p:spPr bwMode="auto">
          <a:xfrm>
            <a:off x="3795713" y="1943100"/>
            <a:ext cx="0" cy="1171575"/>
          </a:xfrm>
          <a:prstGeom prst="line">
            <a:avLst/>
          </a:prstGeom>
          <a:noFill/>
          <a:ln w="25400">
            <a:solidFill>
              <a:schemeClr val="tx1"/>
            </a:solidFill>
            <a:round/>
            <a:headEnd/>
            <a:tailEnd/>
          </a:ln>
          <a:effectLst/>
        </p:spPr>
        <p:txBody>
          <a:bodyPr wrap="none" anchor="ctr"/>
          <a:lstStyle/>
          <a:p>
            <a:endParaRPr lang="en-US"/>
          </a:p>
        </p:txBody>
      </p:sp>
      <p:sp>
        <p:nvSpPr>
          <p:cNvPr id="70714" name="Rectangle 58"/>
          <p:cNvSpPr>
            <a:spLocks noChangeArrowheads="1"/>
          </p:cNvSpPr>
          <p:nvPr/>
        </p:nvSpPr>
        <p:spPr bwMode="auto">
          <a:xfrm>
            <a:off x="3349626" y="1955006"/>
            <a:ext cx="43922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25</a:t>
            </a:r>
          </a:p>
        </p:txBody>
      </p:sp>
      <p:sp>
        <p:nvSpPr>
          <p:cNvPr id="70715" name="Rectangle 59"/>
          <p:cNvSpPr>
            <a:spLocks noChangeArrowheads="1"/>
          </p:cNvSpPr>
          <p:nvPr/>
        </p:nvSpPr>
        <p:spPr bwMode="auto">
          <a:xfrm>
            <a:off x="3324226" y="2202656"/>
            <a:ext cx="43922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32</a:t>
            </a:r>
          </a:p>
        </p:txBody>
      </p:sp>
      <p:sp>
        <p:nvSpPr>
          <p:cNvPr id="70716" name="Rectangle 60"/>
          <p:cNvSpPr>
            <a:spLocks noChangeArrowheads="1"/>
          </p:cNvSpPr>
          <p:nvPr/>
        </p:nvSpPr>
        <p:spPr bwMode="auto">
          <a:xfrm>
            <a:off x="3324226" y="2574131"/>
            <a:ext cx="43922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32</a:t>
            </a:r>
          </a:p>
        </p:txBody>
      </p:sp>
      <p:sp>
        <p:nvSpPr>
          <p:cNvPr id="70717" name="Rectangle 61"/>
          <p:cNvSpPr>
            <a:spLocks noChangeArrowheads="1"/>
          </p:cNvSpPr>
          <p:nvPr/>
        </p:nvSpPr>
        <p:spPr bwMode="auto">
          <a:xfrm>
            <a:off x="3336926" y="2802731"/>
            <a:ext cx="43922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61</a:t>
            </a:r>
          </a:p>
        </p:txBody>
      </p:sp>
      <p:sp>
        <p:nvSpPr>
          <p:cNvPr id="70718" name="Rectangle 62"/>
          <p:cNvSpPr>
            <a:spLocks noChangeArrowheads="1"/>
          </p:cNvSpPr>
          <p:nvPr/>
        </p:nvSpPr>
        <p:spPr bwMode="auto">
          <a:xfrm>
            <a:off x="4378326" y="1964531"/>
            <a:ext cx="43922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75</a:t>
            </a:r>
          </a:p>
        </p:txBody>
      </p:sp>
      <p:sp>
        <p:nvSpPr>
          <p:cNvPr id="70719" name="Rectangle 63"/>
          <p:cNvSpPr>
            <a:spLocks noChangeArrowheads="1"/>
          </p:cNvSpPr>
          <p:nvPr/>
        </p:nvSpPr>
        <p:spPr bwMode="auto">
          <a:xfrm>
            <a:off x="4378326" y="2240756"/>
            <a:ext cx="43922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67</a:t>
            </a:r>
          </a:p>
        </p:txBody>
      </p:sp>
      <p:sp>
        <p:nvSpPr>
          <p:cNvPr id="70720" name="Rectangle 64"/>
          <p:cNvSpPr>
            <a:spLocks noChangeArrowheads="1"/>
          </p:cNvSpPr>
          <p:nvPr/>
        </p:nvSpPr>
        <p:spPr bwMode="auto">
          <a:xfrm>
            <a:off x="4378326" y="2574131"/>
            <a:ext cx="43922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39</a:t>
            </a:r>
          </a:p>
        </p:txBody>
      </p:sp>
      <p:sp>
        <p:nvSpPr>
          <p:cNvPr id="70721" name="Rectangle 65"/>
          <p:cNvSpPr>
            <a:spLocks noChangeArrowheads="1"/>
          </p:cNvSpPr>
          <p:nvPr/>
        </p:nvSpPr>
        <p:spPr bwMode="auto">
          <a:xfrm>
            <a:off x="4378326" y="2821781"/>
            <a:ext cx="43922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67</a:t>
            </a:r>
          </a:p>
        </p:txBody>
      </p:sp>
      <p:sp>
        <p:nvSpPr>
          <p:cNvPr id="70722" name="Line 66"/>
          <p:cNvSpPr>
            <a:spLocks noChangeShapeType="1"/>
          </p:cNvSpPr>
          <p:nvPr/>
        </p:nvSpPr>
        <p:spPr bwMode="auto">
          <a:xfrm>
            <a:off x="4354513" y="1943100"/>
            <a:ext cx="0" cy="1171575"/>
          </a:xfrm>
          <a:prstGeom prst="line">
            <a:avLst/>
          </a:prstGeom>
          <a:noFill/>
          <a:ln w="25400">
            <a:solidFill>
              <a:schemeClr val="tx1"/>
            </a:solidFill>
            <a:round/>
            <a:headEnd/>
            <a:tailEnd/>
          </a:ln>
          <a:effectLst/>
        </p:spPr>
        <p:txBody>
          <a:bodyPr wrap="none" anchor="ctr"/>
          <a:lstStyle/>
          <a:p>
            <a:endParaRPr lang="en-US"/>
          </a:p>
        </p:txBody>
      </p:sp>
      <p:sp>
        <p:nvSpPr>
          <p:cNvPr id="70723" name="Rectangle 67"/>
          <p:cNvSpPr>
            <a:spLocks noChangeArrowheads="1"/>
          </p:cNvSpPr>
          <p:nvPr/>
        </p:nvSpPr>
        <p:spPr bwMode="auto">
          <a:xfrm>
            <a:off x="3921126" y="1935956"/>
            <a:ext cx="349456"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i="1"/>
              <a:t>N</a:t>
            </a:r>
            <a:endParaRPr lang="en-US" sz="1800"/>
          </a:p>
        </p:txBody>
      </p:sp>
      <p:sp>
        <p:nvSpPr>
          <p:cNvPr id="70724" name="Rectangle 68"/>
          <p:cNvSpPr>
            <a:spLocks noChangeArrowheads="1"/>
          </p:cNvSpPr>
          <p:nvPr/>
        </p:nvSpPr>
        <p:spPr bwMode="auto">
          <a:xfrm>
            <a:off x="3933826" y="2183606"/>
            <a:ext cx="31098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1</a:t>
            </a:r>
          </a:p>
        </p:txBody>
      </p:sp>
      <p:sp>
        <p:nvSpPr>
          <p:cNvPr id="70725" name="Rectangle 69"/>
          <p:cNvSpPr>
            <a:spLocks noChangeArrowheads="1"/>
          </p:cNvSpPr>
          <p:nvPr/>
        </p:nvSpPr>
        <p:spPr bwMode="auto">
          <a:xfrm>
            <a:off x="3984626" y="2574131"/>
            <a:ext cx="31098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3</a:t>
            </a:r>
          </a:p>
        </p:txBody>
      </p:sp>
      <p:sp>
        <p:nvSpPr>
          <p:cNvPr id="70726" name="Rectangle 70"/>
          <p:cNvSpPr>
            <a:spLocks noChangeArrowheads="1"/>
          </p:cNvSpPr>
          <p:nvPr/>
        </p:nvSpPr>
        <p:spPr bwMode="auto">
          <a:xfrm>
            <a:off x="3971926" y="2802731"/>
            <a:ext cx="31098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2</a:t>
            </a:r>
          </a:p>
        </p:txBody>
      </p:sp>
      <p:sp>
        <p:nvSpPr>
          <p:cNvPr id="70727" name="Rectangle 71"/>
          <p:cNvSpPr>
            <a:spLocks noChangeArrowheads="1"/>
          </p:cNvSpPr>
          <p:nvPr/>
        </p:nvSpPr>
        <p:spPr bwMode="auto">
          <a:xfrm>
            <a:off x="6022976" y="3317081"/>
            <a:ext cx="734176"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video</a:t>
            </a:r>
          </a:p>
        </p:txBody>
      </p:sp>
      <p:sp>
        <p:nvSpPr>
          <p:cNvPr id="70728" name="Rectangle 72"/>
          <p:cNvSpPr>
            <a:spLocks noChangeArrowheads="1"/>
          </p:cNvSpPr>
          <p:nvPr/>
        </p:nvSpPr>
        <p:spPr bwMode="auto">
          <a:xfrm>
            <a:off x="6632575" y="3317081"/>
            <a:ext cx="43922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75</a:t>
            </a:r>
          </a:p>
        </p:txBody>
      </p:sp>
      <p:sp>
        <p:nvSpPr>
          <p:cNvPr id="70729" name="Rectangle 73"/>
          <p:cNvSpPr>
            <a:spLocks noChangeArrowheads="1"/>
          </p:cNvSpPr>
          <p:nvPr/>
        </p:nvSpPr>
        <p:spPr bwMode="auto">
          <a:xfrm>
            <a:off x="5965826" y="1326356"/>
            <a:ext cx="721352"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voice</a:t>
            </a:r>
          </a:p>
        </p:txBody>
      </p:sp>
      <p:sp>
        <p:nvSpPr>
          <p:cNvPr id="70730" name="Rectangle 74"/>
          <p:cNvSpPr>
            <a:spLocks noChangeArrowheads="1"/>
          </p:cNvSpPr>
          <p:nvPr/>
        </p:nvSpPr>
        <p:spPr bwMode="auto">
          <a:xfrm>
            <a:off x="6613526" y="1326356"/>
            <a:ext cx="43922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67</a:t>
            </a:r>
          </a:p>
        </p:txBody>
      </p:sp>
      <p:sp>
        <p:nvSpPr>
          <p:cNvPr id="70731" name="Rectangle 75"/>
          <p:cNvSpPr>
            <a:spLocks noChangeArrowheads="1"/>
          </p:cNvSpPr>
          <p:nvPr/>
        </p:nvSpPr>
        <p:spPr bwMode="auto">
          <a:xfrm>
            <a:off x="6042026" y="2307431"/>
            <a:ext cx="63158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data</a:t>
            </a:r>
          </a:p>
        </p:txBody>
      </p:sp>
      <p:sp>
        <p:nvSpPr>
          <p:cNvPr id="70732" name="Rectangle 76"/>
          <p:cNvSpPr>
            <a:spLocks noChangeArrowheads="1"/>
          </p:cNvSpPr>
          <p:nvPr/>
        </p:nvSpPr>
        <p:spPr bwMode="auto">
          <a:xfrm>
            <a:off x="6600826" y="2326481"/>
            <a:ext cx="43922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39</a:t>
            </a:r>
          </a:p>
        </p:txBody>
      </p:sp>
      <p:sp>
        <p:nvSpPr>
          <p:cNvPr id="70733" name="Rectangle 77"/>
          <p:cNvSpPr>
            <a:spLocks noChangeArrowheads="1"/>
          </p:cNvSpPr>
          <p:nvPr/>
        </p:nvSpPr>
        <p:spPr bwMode="auto">
          <a:xfrm>
            <a:off x="6003926" y="1831181"/>
            <a:ext cx="734176"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video</a:t>
            </a:r>
          </a:p>
        </p:txBody>
      </p:sp>
      <p:sp>
        <p:nvSpPr>
          <p:cNvPr id="70734" name="Rectangle 78"/>
          <p:cNvSpPr>
            <a:spLocks noChangeArrowheads="1"/>
          </p:cNvSpPr>
          <p:nvPr/>
        </p:nvSpPr>
        <p:spPr bwMode="auto">
          <a:xfrm>
            <a:off x="6613526" y="1850231"/>
            <a:ext cx="43922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67</a:t>
            </a:r>
          </a:p>
        </p:txBody>
      </p:sp>
      <p:sp>
        <p:nvSpPr>
          <p:cNvPr id="70736" name="Rectangle 80"/>
          <p:cNvSpPr>
            <a:spLocks noChangeArrowheads="1"/>
          </p:cNvSpPr>
          <p:nvPr/>
        </p:nvSpPr>
        <p:spPr bwMode="auto">
          <a:xfrm rot="-5400000">
            <a:off x="1691317" y="3109876"/>
            <a:ext cx="362280" cy="240579"/>
          </a:xfrm>
          <a:prstGeom prst="rect">
            <a:avLst/>
          </a:prstGeom>
          <a:noFill/>
          <a:ln w="12700">
            <a:noFill/>
            <a:miter lim="800000"/>
            <a:headEnd/>
            <a:tailEnd/>
          </a:ln>
          <a:effectLst/>
        </p:spPr>
        <p:txBody>
          <a:bodyPr wrap="none" lIns="90488" tIns="44450" rIns="90488" bIns="44450">
            <a:spAutoFit/>
          </a:bodyPr>
          <a:lstStyle/>
          <a:p>
            <a:pPr eaLnBrk="0" hangingPunct="0">
              <a:lnSpc>
                <a:spcPct val="70000"/>
              </a:lnSpc>
            </a:pPr>
            <a:r>
              <a:rPr lang="en-US" b="1"/>
              <a:t>…</a:t>
            </a:r>
          </a:p>
        </p:txBody>
      </p:sp>
      <p:sp>
        <p:nvSpPr>
          <p:cNvPr id="70737" name="Rectangle 81"/>
          <p:cNvSpPr>
            <a:spLocks noChangeArrowheads="1"/>
          </p:cNvSpPr>
          <p:nvPr/>
        </p:nvSpPr>
        <p:spPr bwMode="auto">
          <a:xfrm rot="-5400000">
            <a:off x="7091992" y="2808649"/>
            <a:ext cx="362280" cy="240579"/>
          </a:xfrm>
          <a:prstGeom prst="rect">
            <a:avLst/>
          </a:prstGeom>
          <a:noFill/>
          <a:ln w="12700">
            <a:noFill/>
            <a:miter lim="800000"/>
            <a:headEnd/>
            <a:tailEnd/>
          </a:ln>
          <a:effectLst/>
        </p:spPr>
        <p:txBody>
          <a:bodyPr wrap="none" lIns="90488" tIns="44450" rIns="90488" bIns="44450">
            <a:spAutoFit/>
          </a:bodyPr>
          <a:lstStyle/>
          <a:p>
            <a:pPr eaLnBrk="0" hangingPunct="0">
              <a:lnSpc>
                <a:spcPct val="70000"/>
              </a:lnSpc>
            </a:pPr>
            <a:r>
              <a:rPr lang="en-US" b="1"/>
              <a:t>…</a:t>
            </a:r>
          </a:p>
        </p:txBody>
      </p:sp>
      <p:sp>
        <p:nvSpPr>
          <p:cNvPr id="90" name="TextBox 89">
            <a:extLst>
              <a:ext uri="{FF2B5EF4-FFF2-40B4-BE49-F238E27FC236}">
                <a16:creationId xmlns:a16="http://schemas.microsoft.com/office/drawing/2014/main" xmlns="" id="{7248F1CB-E18D-4807-819B-F9A73300B9AA}"/>
              </a:ext>
            </a:extLst>
          </p:cNvPr>
          <p:cNvSpPr txBox="1"/>
          <p:nvPr/>
        </p:nvSpPr>
        <p:spPr>
          <a:xfrm>
            <a:off x="506980" y="4667846"/>
            <a:ext cx="8106795" cy="400110"/>
          </a:xfrm>
          <a:prstGeom prst="rect">
            <a:avLst/>
          </a:prstGeom>
          <a:noFill/>
        </p:spPr>
        <p:txBody>
          <a:bodyPr wrap="square" rtlCol="0">
            <a:spAutoFit/>
          </a:bodyPr>
          <a:lstStyle/>
          <a:p>
            <a:r>
              <a:rPr lang="en-IN" sz="1000" dirty="0">
                <a:solidFill>
                  <a:schemeClr val="bg2"/>
                </a:solidFill>
                <a:latin typeface="Cambria" panose="02040503050406030204" pitchFamily="18" charset="0"/>
                <a:ea typeface="Cambria" panose="02040503050406030204" pitchFamily="18" charset="0"/>
              </a:rPr>
              <a:t>Source: </a:t>
            </a:r>
            <a:r>
              <a:rPr lang="en-US" sz="1000" dirty="0">
                <a:solidFill>
                  <a:schemeClr val="bg2"/>
                </a:solidFill>
              </a:rPr>
              <a:t>Leon-Garcia &amp; </a:t>
            </a:r>
            <a:r>
              <a:rPr lang="en-US" sz="1000" dirty="0" err="1">
                <a:solidFill>
                  <a:schemeClr val="bg2"/>
                </a:solidFill>
              </a:rPr>
              <a:t>Widjaja</a:t>
            </a:r>
            <a:r>
              <a:rPr lang="en-US" sz="1000" dirty="0">
                <a:solidFill>
                  <a:schemeClr val="bg2"/>
                </a:solidFill>
              </a:rPr>
              <a:t>:  Communication Networks Copyright ©2000 The McGraw Hill Companies</a:t>
            </a:r>
          </a:p>
          <a:p>
            <a:endParaRPr lang="en-IN" sz="1000" dirty="0">
              <a:solidFill>
                <a:schemeClr val="bg2"/>
              </a:solidFill>
              <a:latin typeface="Cambria" panose="02040503050406030204" pitchFamily="18" charset="0"/>
              <a:ea typeface="Cambria" panose="02040503050406030204" pitchFamily="18" charset="0"/>
            </a:endParaRPr>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 name="Slide Number Placeholder 5"/>
          <p:cNvSpPr>
            <a:spLocks noGrp="1"/>
          </p:cNvSpPr>
          <p:nvPr>
            <p:ph type="sldNum" idx="12"/>
          </p:nvPr>
        </p:nvSpPr>
        <p:spPr/>
        <p:txBody>
          <a:bodyPr/>
          <a:lstStyle/>
          <a:p>
            <a:fld id="{068AF2CD-074D-4119-8CC7-482BF6FE1515}" type="slidenum">
              <a:rPr lang="en-US"/>
              <a:pPr/>
              <a:t>96</a:t>
            </a:fld>
            <a:endParaRPr lang="en-US"/>
          </a:p>
        </p:txBody>
      </p:sp>
      <p:sp>
        <p:nvSpPr>
          <p:cNvPr id="68610" name="Rectangle 2"/>
          <p:cNvSpPr>
            <a:spLocks noChangeArrowheads="1"/>
          </p:cNvSpPr>
          <p:nvPr/>
        </p:nvSpPr>
        <p:spPr bwMode="auto">
          <a:xfrm>
            <a:off x="939801" y="1539479"/>
            <a:ext cx="296557" cy="335989"/>
          </a:xfrm>
          <a:prstGeom prst="rect">
            <a:avLst/>
          </a:prstGeom>
          <a:noFill/>
          <a:ln w="12700">
            <a:noFill/>
            <a:miter lim="800000"/>
            <a:headEnd/>
            <a:tailEnd/>
          </a:ln>
          <a:effectLst/>
        </p:spPr>
        <p:txBody>
          <a:bodyPr wrap="none" lIns="90488" tIns="44450" rIns="90488" bIns="44450">
            <a:spAutoFit/>
          </a:bodyPr>
          <a:lstStyle/>
          <a:p>
            <a:pPr eaLnBrk="0" hangingPunct="0"/>
            <a:r>
              <a:rPr lang="en-US" sz="1600" b="1"/>
              <a:t>c</a:t>
            </a:r>
          </a:p>
        </p:txBody>
      </p:sp>
      <p:sp>
        <p:nvSpPr>
          <p:cNvPr id="68611" name="Rectangle 3"/>
          <p:cNvSpPr>
            <a:spLocks noChangeArrowheads="1"/>
          </p:cNvSpPr>
          <p:nvPr/>
        </p:nvSpPr>
        <p:spPr bwMode="auto">
          <a:xfrm>
            <a:off x="1778000" y="1419225"/>
            <a:ext cx="520700" cy="719138"/>
          </a:xfrm>
          <a:prstGeom prst="rect">
            <a:avLst/>
          </a:prstGeom>
          <a:noFill/>
          <a:ln w="12700">
            <a:solidFill>
              <a:schemeClr val="tx2"/>
            </a:solidFill>
            <a:miter lim="800000"/>
            <a:headEnd/>
            <a:tailEnd/>
          </a:ln>
          <a:effectLst/>
        </p:spPr>
        <p:txBody>
          <a:bodyPr wrap="none" anchor="ctr"/>
          <a:lstStyle/>
          <a:p>
            <a:endParaRPr lang="en-US"/>
          </a:p>
        </p:txBody>
      </p:sp>
      <p:sp>
        <p:nvSpPr>
          <p:cNvPr id="68612" name="Rectangle 4"/>
          <p:cNvSpPr>
            <a:spLocks noChangeArrowheads="1"/>
          </p:cNvSpPr>
          <p:nvPr/>
        </p:nvSpPr>
        <p:spPr bwMode="auto">
          <a:xfrm>
            <a:off x="3149600" y="1419225"/>
            <a:ext cx="520700" cy="719138"/>
          </a:xfrm>
          <a:prstGeom prst="rect">
            <a:avLst/>
          </a:prstGeom>
          <a:solidFill>
            <a:srgbClr val="33CC33"/>
          </a:solidFill>
          <a:ln w="12700">
            <a:solidFill>
              <a:schemeClr val="tx2"/>
            </a:solidFill>
            <a:miter lim="800000"/>
            <a:headEnd/>
            <a:tailEnd/>
          </a:ln>
          <a:effectLst/>
        </p:spPr>
        <p:txBody>
          <a:bodyPr wrap="none" anchor="ctr"/>
          <a:lstStyle/>
          <a:p>
            <a:endParaRPr lang="en-US"/>
          </a:p>
        </p:txBody>
      </p:sp>
      <p:sp>
        <p:nvSpPr>
          <p:cNvPr id="68613" name="Rectangle 5"/>
          <p:cNvSpPr>
            <a:spLocks noChangeArrowheads="1"/>
          </p:cNvSpPr>
          <p:nvPr/>
        </p:nvSpPr>
        <p:spPr bwMode="auto">
          <a:xfrm>
            <a:off x="6864350" y="1462087"/>
            <a:ext cx="520700" cy="719138"/>
          </a:xfrm>
          <a:prstGeom prst="rect">
            <a:avLst/>
          </a:prstGeom>
          <a:noFill/>
          <a:ln w="12700">
            <a:solidFill>
              <a:schemeClr val="tx2"/>
            </a:solidFill>
            <a:miter lim="800000"/>
            <a:headEnd/>
            <a:tailEnd/>
          </a:ln>
          <a:effectLst/>
        </p:spPr>
        <p:txBody>
          <a:bodyPr wrap="none" anchor="ctr"/>
          <a:lstStyle/>
          <a:p>
            <a:endParaRPr lang="en-US"/>
          </a:p>
        </p:txBody>
      </p:sp>
      <p:sp>
        <p:nvSpPr>
          <p:cNvPr id="68614" name="Rectangle 6"/>
          <p:cNvSpPr>
            <a:spLocks noChangeArrowheads="1"/>
          </p:cNvSpPr>
          <p:nvPr/>
        </p:nvSpPr>
        <p:spPr bwMode="auto">
          <a:xfrm>
            <a:off x="5664200" y="2805112"/>
            <a:ext cx="520700" cy="719138"/>
          </a:xfrm>
          <a:prstGeom prst="rect">
            <a:avLst/>
          </a:prstGeom>
          <a:noFill/>
          <a:ln w="12700">
            <a:solidFill>
              <a:schemeClr val="tx2"/>
            </a:solidFill>
            <a:miter lim="800000"/>
            <a:headEnd/>
            <a:tailEnd/>
          </a:ln>
          <a:effectLst/>
        </p:spPr>
        <p:txBody>
          <a:bodyPr wrap="none" anchor="ctr"/>
          <a:lstStyle/>
          <a:p>
            <a:endParaRPr lang="en-US"/>
          </a:p>
        </p:txBody>
      </p:sp>
      <p:sp>
        <p:nvSpPr>
          <p:cNvPr id="68615" name="Rectangle 7"/>
          <p:cNvSpPr>
            <a:spLocks noChangeArrowheads="1"/>
          </p:cNvSpPr>
          <p:nvPr/>
        </p:nvSpPr>
        <p:spPr bwMode="auto">
          <a:xfrm>
            <a:off x="5016500" y="1447800"/>
            <a:ext cx="520700" cy="719138"/>
          </a:xfrm>
          <a:prstGeom prst="rect">
            <a:avLst/>
          </a:prstGeom>
          <a:noFill/>
          <a:ln w="12700">
            <a:solidFill>
              <a:schemeClr val="tx2"/>
            </a:solidFill>
            <a:miter lim="800000"/>
            <a:headEnd/>
            <a:tailEnd/>
          </a:ln>
          <a:effectLst/>
        </p:spPr>
        <p:txBody>
          <a:bodyPr wrap="none" anchor="ctr"/>
          <a:lstStyle/>
          <a:p>
            <a:endParaRPr lang="en-US"/>
          </a:p>
        </p:txBody>
      </p:sp>
      <p:sp>
        <p:nvSpPr>
          <p:cNvPr id="68616" name="Line 8"/>
          <p:cNvSpPr>
            <a:spLocks noChangeShapeType="1"/>
          </p:cNvSpPr>
          <p:nvPr/>
        </p:nvSpPr>
        <p:spPr bwMode="auto">
          <a:xfrm>
            <a:off x="1244600" y="1557338"/>
            <a:ext cx="520700" cy="0"/>
          </a:xfrm>
          <a:prstGeom prst="line">
            <a:avLst/>
          </a:prstGeom>
          <a:noFill/>
          <a:ln w="12700">
            <a:solidFill>
              <a:schemeClr val="tx2"/>
            </a:solidFill>
            <a:round/>
            <a:headEnd/>
            <a:tailEnd/>
          </a:ln>
          <a:effectLst/>
        </p:spPr>
        <p:txBody>
          <a:bodyPr wrap="none" anchor="ctr"/>
          <a:lstStyle/>
          <a:p>
            <a:endParaRPr lang="en-US"/>
          </a:p>
        </p:txBody>
      </p:sp>
      <p:sp>
        <p:nvSpPr>
          <p:cNvPr id="68617" name="Line 9"/>
          <p:cNvSpPr>
            <a:spLocks noChangeShapeType="1"/>
          </p:cNvSpPr>
          <p:nvPr/>
        </p:nvSpPr>
        <p:spPr bwMode="auto">
          <a:xfrm>
            <a:off x="1250950" y="1457325"/>
            <a:ext cx="520700" cy="0"/>
          </a:xfrm>
          <a:prstGeom prst="line">
            <a:avLst/>
          </a:prstGeom>
          <a:noFill/>
          <a:ln w="12700">
            <a:solidFill>
              <a:schemeClr val="tx2"/>
            </a:solidFill>
            <a:round/>
            <a:headEnd/>
            <a:tailEnd/>
          </a:ln>
          <a:effectLst/>
        </p:spPr>
        <p:txBody>
          <a:bodyPr wrap="none" anchor="ctr"/>
          <a:lstStyle/>
          <a:p>
            <a:endParaRPr lang="en-US"/>
          </a:p>
        </p:txBody>
      </p:sp>
      <p:sp>
        <p:nvSpPr>
          <p:cNvPr id="68618" name="Line 10"/>
          <p:cNvSpPr>
            <a:spLocks noChangeShapeType="1"/>
          </p:cNvSpPr>
          <p:nvPr/>
        </p:nvSpPr>
        <p:spPr bwMode="auto">
          <a:xfrm>
            <a:off x="1244600" y="1657350"/>
            <a:ext cx="520700" cy="0"/>
          </a:xfrm>
          <a:prstGeom prst="line">
            <a:avLst/>
          </a:prstGeom>
          <a:noFill/>
          <a:ln w="12700">
            <a:solidFill>
              <a:schemeClr val="tx2"/>
            </a:solidFill>
            <a:round/>
            <a:headEnd/>
            <a:tailEnd/>
          </a:ln>
          <a:effectLst/>
        </p:spPr>
        <p:txBody>
          <a:bodyPr wrap="none" anchor="ctr"/>
          <a:lstStyle/>
          <a:p>
            <a:endParaRPr lang="en-US"/>
          </a:p>
        </p:txBody>
      </p:sp>
      <p:sp>
        <p:nvSpPr>
          <p:cNvPr id="68619" name="Line 11"/>
          <p:cNvSpPr>
            <a:spLocks noChangeShapeType="1"/>
          </p:cNvSpPr>
          <p:nvPr/>
        </p:nvSpPr>
        <p:spPr bwMode="auto">
          <a:xfrm>
            <a:off x="2349500" y="1571625"/>
            <a:ext cx="787400" cy="0"/>
          </a:xfrm>
          <a:prstGeom prst="line">
            <a:avLst/>
          </a:prstGeom>
          <a:noFill/>
          <a:ln w="12700">
            <a:solidFill>
              <a:schemeClr val="tx2"/>
            </a:solidFill>
            <a:round/>
            <a:headEnd/>
            <a:tailEnd/>
          </a:ln>
          <a:effectLst/>
        </p:spPr>
        <p:txBody>
          <a:bodyPr wrap="none" anchor="ctr"/>
          <a:lstStyle/>
          <a:p>
            <a:endParaRPr lang="en-US"/>
          </a:p>
        </p:txBody>
      </p:sp>
      <p:sp>
        <p:nvSpPr>
          <p:cNvPr id="68620" name="Line 12"/>
          <p:cNvSpPr>
            <a:spLocks noChangeShapeType="1"/>
          </p:cNvSpPr>
          <p:nvPr/>
        </p:nvSpPr>
        <p:spPr bwMode="auto">
          <a:xfrm>
            <a:off x="2330450" y="1471613"/>
            <a:ext cx="806450" cy="0"/>
          </a:xfrm>
          <a:prstGeom prst="line">
            <a:avLst/>
          </a:prstGeom>
          <a:noFill/>
          <a:ln w="12700">
            <a:solidFill>
              <a:schemeClr val="tx2"/>
            </a:solidFill>
            <a:round/>
            <a:headEnd/>
            <a:tailEnd/>
          </a:ln>
          <a:effectLst/>
        </p:spPr>
        <p:txBody>
          <a:bodyPr wrap="none" anchor="ctr"/>
          <a:lstStyle/>
          <a:p>
            <a:endParaRPr lang="en-US"/>
          </a:p>
        </p:txBody>
      </p:sp>
      <p:sp>
        <p:nvSpPr>
          <p:cNvPr id="68621" name="Line 13"/>
          <p:cNvSpPr>
            <a:spLocks noChangeShapeType="1"/>
          </p:cNvSpPr>
          <p:nvPr/>
        </p:nvSpPr>
        <p:spPr bwMode="auto">
          <a:xfrm>
            <a:off x="2349500" y="1671638"/>
            <a:ext cx="787400" cy="0"/>
          </a:xfrm>
          <a:prstGeom prst="line">
            <a:avLst/>
          </a:prstGeom>
          <a:noFill/>
          <a:ln w="12700">
            <a:solidFill>
              <a:schemeClr val="tx2"/>
            </a:solidFill>
            <a:round/>
            <a:headEnd/>
            <a:tailEnd/>
          </a:ln>
          <a:effectLst/>
        </p:spPr>
        <p:txBody>
          <a:bodyPr wrap="none" anchor="ctr"/>
          <a:lstStyle/>
          <a:p>
            <a:endParaRPr lang="en-US"/>
          </a:p>
        </p:txBody>
      </p:sp>
      <p:sp>
        <p:nvSpPr>
          <p:cNvPr id="68622" name="Line 14"/>
          <p:cNvSpPr>
            <a:spLocks noChangeShapeType="1"/>
          </p:cNvSpPr>
          <p:nvPr/>
        </p:nvSpPr>
        <p:spPr bwMode="auto">
          <a:xfrm>
            <a:off x="3721100" y="1614488"/>
            <a:ext cx="1282700" cy="0"/>
          </a:xfrm>
          <a:prstGeom prst="line">
            <a:avLst/>
          </a:prstGeom>
          <a:noFill/>
          <a:ln w="12700">
            <a:solidFill>
              <a:schemeClr val="tx2"/>
            </a:solidFill>
            <a:round/>
            <a:headEnd/>
            <a:tailEnd/>
          </a:ln>
          <a:effectLst/>
        </p:spPr>
        <p:txBody>
          <a:bodyPr wrap="none" anchor="ctr"/>
          <a:lstStyle/>
          <a:p>
            <a:endParaRPr lang="en-US"/>
          </a:p>
        </p:txBody>
      </p:sp>
      <p:sp>
        <p:nvSpPr>
          <p:cNvPr id="68623" name="Line 15"/>
          <p:cNvSpPr>
            <a:spLocks noChangeShapeType="1"/>
          </p:cNvSpPr>
          <p:nvPr/>
        </p:nvSpPr>
        <p:spPr bwMode="auto">
          <a:xfrm>
            <a:off x="3702050" y="1514475"/>
            <a:ext cx="1282700" cy="0"/>
          </a:xfrm>
          <a:prstGeom prst="line">
            <a:avLst/>
          </a:prstGeom>
          <a:noFill/>
          <a:ln w="12700">
            <a:solidFill>
              <a:schemeClr val="tx2"/>
            </a:solidFill>
            <a:round/>
            <a:headEnd/>
            <a:tailEnd/>
          </a:ln>
          <a:effectLst/>
        </p:spPr>
        <p:txBody>
          <a:bodyPr wrap="none" anchor="ctr"/>
          <a:lstStyle/>
          <a:p>
            <a:endParaRPr lang="en-US"/>
          </a:p>
        </p:txBody>
      </p:sp>
      <p:sp>
        <p:nvSpPr>
          <p:cNvPr id="68624" name="Line 16"/>
          <p:cNvSpPr>
            <a:spLocks noChangeShapeType="1"/>
          </p:cNvSpPr>
          <p:nvPr/>
        </p:nvSpPr>
        <p:spPr bwMode="auto">
          <a:xfrm>
            <a:off x="3721100" y="1714500"/>
            <a:ext cx="1301750" cy="0"/>
          </a:xfrm>
          <a:prstGeom prst="line">
            <a:avLst/>
          </a:prstGeom>
          <a:noFill/>
          <a:ln w="12700">
            <a:solidFill>
              <a:schemeClr val="tx2"/>
            </a:solidFill>
            <a:round/>
            <a:headEnd/>
            <a:tailEnd/>
          </a:ln>
          <a:effectLst/>
        </p:spPr>
        <p:txBody>
          <a:bodyPr wrap="none" anchor="ctr"/>
          <a:lstStyle/>
          <a:p>
            <a:endParaRPr lang="en-US"/>
          </a:p>
        </p:txBody>
      </p:sp>
      <p:sp>
        <p:nvSpPr>
          <p:cNvPr id="68625" name="Line 17"/>
          <p:cNvSpPr>
            <a:spLocks noChangeShapeType="1"/>
          </p:cNvSpPr>
          <p:nvPr/>
        </p:nvSpPr>
        <p:spPr bwMode="auto">
          <a:xfrm>
            <a:off x="5588000" y="1671638"/>
            <a:ext cx="1282700" cy="0"/>
          </a:xfrm>
          <a:prstGeom prst="line">
            <a:avLst/>
          </a:prstGeom>
          <a:noFill/>
          <a:ln w="12700">
            <a:solidFill>
              <a:schemeClr val="tx2"/>
            </a:solidFill>
            <a:round/>
            <a:headEnd/>
            <a:tailEnd/>
          </a:ln>
          <a:effectLst/>
        </p:spPr>
        <p:txBody>
          <a:bodyPr wrap="none" anchor="ctr"/>
          <a:lstStyle/>
          <a:p>
            <a:endParaRPr lang="en-US"/>
          </a:p>
        </p:txBody>
      </p:sp>
      <p:sp>
        <p:nvSpPr>
          <p:cNvPr id="68626" name="Line 18"/>
          <p:cNvSpPr>
            <a:spLocks noChangeShapeType="1"/>
          </p:cNvSpPr>
          <p:nvPr/>
        </p:nvSpPr>
        <p:spPr bwMode="auto">
          <a:xfrm>
            <a:off x="5568950" y="1571625"/>
            <a:ext cx="596900" cy="0"/>
          </a:xfrm>
          <a:prstGeom prst="line">
            <a:avLst/>
          </a:prstGeom>
          <a:noFill/>
          <a:ln w="12700">
            <a:solidFill>
              <a:schemeClr val="tx2"/>
            </a:solidFill>
            <a:round/>
            <a:headEnd/>
            <a:tailEnd/>
          </a:ln>
          <a:effectLst/>
        </p:spPr>
        <p:txBody>
          <a:bodyPr wrap="none" anchor="ctr"/>
          <a:lstStyle/>
          <a:p>
            <a:endParaRPr lang="en-US"/>
          </a:p>
        </p:txBody>
      </p:sp>
      <p:sp>
        <p:nvSpPr>
          <p:cNvPr id="68627" name="Line 19"/>
          <p:cNvSpPr>
            <a:spLocks noChangeShapeType="1"/>
          </p:cNvSpPr>
          <p:nvPr/>
        </p:nvSpPr>
        <p:spPr bwMode="auto">
          <a:xfrm>
            <a:off x="5588000" y="1771650"/>
            <a:ext cx="1301750" cy="0"/>
          </a:xfrm>
          <a:prstGeom prst="line">
            <a:avLst/>
          </a:prstGeom>
          <a:noFill/>
          <a:ln w="12700">
            <a:solidFill>
              <a:schemeClr val="tx2"/>
            </a:solidFill>
            <a:round/>
            <a:headEnd/>
            <a:tailEnd/>
          </a:ln>
          <a:effectLst/>
        </p:spPr>
        <p:txBody>
          <a:bodyPr wrap="none" anchor="ctr"/>
          <a:lstStyle/>
          <a:p>
            <a:endParaRPr lang="en-US"/>
          </a:p>
        </p:txBody>
      </p:sp>
      <p:sp>
        <p:nvSpPr>
          <p:cNvPr id="68628" name="Line 20"/>
          <p:cNvSpPr>
            <a:spLocks noChangeShapeType="1"/>
          </p:cNvSpPr>
          <p:nvPr/>
        </p:nvSpPr>
        <p:spPr bwMode="auto">
          <a:xfrm flipV="1">
            <a:off x="6165850" y="1314450"/>
            <a:ext cx="0" cy="252413"/>
          </a:xfrm>
          <a:prstGeom prst="line">
            <a:avLst/>
          </a:prstGeom>
          <a:noFill/>
          <a:ln w="12700">
            <a:solidFill>
              <a:schemeClr val="tx2"/>
            </a:solidFill>
            <a:round/>
            <a:headEnd/>
            <a:tailEnd/>
          </a:ln>
          <a:effectLst/>
        </p:spPr>
        <p:txBody>
          <a:bodyPr wrap="none" anchor="ctr"/>
          <a:lstStyle/>
          <a:p>
            <a:endParaRPr lang="en-US"/>
          </a:p>
        </p:txBody>
      </p:sp>
      <p:sp>
        <p:nvSpPr>
          <p:cNvPr id="68629" name="Line 21"/>
          <p:cNvSpPr>
            <a:spLocks noChangeShapeType="1"/>
          </p:cNvSpPr>
          <p:nvPr/>
        </p:nvSpPr>
        <p:spPr bwMode="auto">
          <a:xfrm>
            <a:off x="7435850" y="1671638"/>
            <a:ext cx="520700" cy="0"/>
          </a:xfrm>
          <a:prstGeom prst="line">
            <a:avLst/>
          </a:prstGeom>
          <a:noFill/>
          <a:ln w="12700">
            <a:solidFill>
              <a:schemeClr val="tx2"/>
            </a:solidFill>
            <a:round/>
            <a:headEnd/>
            <a:tailEnd/>
          </a:ln>
          <a:effectLst/>
        </p:spPr>
        <p:txBody>
          <a:bodyPr wrap="none" anchor="ctr"/>
          <a:lstStyle/>
          <a:p>
            <a:endParaRPr lang="en-US"/>
          </a:p>
        </p:txBody>
      </p:sp>
      <p:sp>
        <p:nvSpPr>
          <p:cNvPr id="68630" name="Line 22"/>
          <p:cNvSpPr>
            <a:spLocks noChangeShapeType="1"/>
          </p:cNvSpPr>
          <p:nvPr/>
        </p:nvSpPr>
        <p:spPr bwMode="auto">
          <a:xfrm>
            <a:off x="7435850" y="1771650"/>
            <a:ext cx="520700" cy="0"/>
          </a:xfrm>
          <a:prstGeom prst="line">
            <a:avLst/>
          </a:prstGeom>
          <a:noFill/>
          <a:ln w="12700">
            <a:solidFill>
              <a:schemeClr val="tx2"/>
            </a:solidFill>
            <a:round/>
            <a:headEnd/>
            <a:tailEnd/>
          </a:ln>
          <a:effectLst/>
        </p:spPr>
        <p:txBody>
          <a:bodyPr wrap="none" anchor="ctr"/>
          <a:lstStyle/>
          <a:p>
            <a:endParaRPr lang="en-US"/>
          </a:p>
        </p:txBody>
      </p:sp>
      <p:sp>
        <p:nvSpPr>
          <p:cNvPr id="68631" name="Line 23"/>
          <p:cNvSpPr>
            <a:spLocks noChangeShapeType="1"/>
          </p:cNvSpPr>
          <p:nvPr/>
        </p:nvSpPr>
        <p:spPr bwMode="auto">
          <a:xfrm>
            <a:off x="1244600" y="1957388"/>
            <a:ext cx="520700" cy="0"/>
          </a:xfrm>
          <a:prstGeom prst="line">
            <a:avLst/>
          </a:prstGeom>
          <a:noFill/>
          <a:ln w="12700">
            <a:solidFill>
              <a:schemeClr val="tx2"/>
            </a:solidFill>
            <a:round/>
            <a:headEnd/>
            <a:tailEnd/>
          </a:ln>
          <a:effectLst/>
        </p:spPr>
        <p:txBody>
          <a:bodyPr wrap="none" anchor="ctr"/>
          <a:lstStyle/>
          <a:p>
            <a:endParaRPr lang="en-US"/>
          </a:p>
        </p:txBody>
      </p:sp>
      <p:sp>
        <p:nvSpPr>
          <p:cNvPr id="68632" name="Line 24"/>
          <p:cNvSpPr>
            <a:spLocks noChangeShapeType="1"/>
          </p:cNvSpPr>
          <p:nvPr/>
        </p:nvSpPr>
        <p:spPr bwMode="auto">
          <a:xfrm>
            <a:off x="1244600" y="2057400"/>
            <a:ext cx="520700" cy="0"/>
          </a:xfrm>
          <a:prstGeom prst="line">
            <a:avLst/>
          </a:prstGeom>
          <a:noFill/>
          <a:ln w="12700">
            <a:solidFill>
              <a:schemeClr val="tx2"/>
            </a:solidFill>
            <a:round/>
            <a:headEnd/>
            <a:tailEnd/>
          </a:ln>
          <a:effectLst/>
        </p:spPr>
        <p:txBody>
          <a:bodyPr wrap="none" anchor="ctr"/>
          <a:lstStyle/>
          <a:p>
            <a:endParaRPr lang="en-US"/>
          </a:p>
        </p:txBody>
      </p:sp>
      <p:sp>
        <p:nvSpPr>
          <p:cNvPr id="68633" name="Line 25"/>
          <p:cNvSpPr>
            <a:spLocks noChangeShapeType="1"/>
          </p:cNvSpPr>
          <p:nvPr/>
        </p:nvSpPr>
        <p:spPr bwMode="auto">
          <a:xfrm>
            <a:off x="2349500" y="1957388"/>
            <a:ext cx="787400" cy="0"/>
          </a:xfrm>
          <a:prstGeom prst="line">
            <a:avLst/>
          </a:prstGeom>
          <a:noFill/>
          <a:ln w="12700">
            <a:solidFill>
              <a:schemeClr val="tx2"/>
            </a:solidFill>
            <a:round/>
            <a:headEnd/>
            <a:tailEnd/>
          </a:ln>
          <a:effectLst/>
        </p:spPr>
        <p:txBody>
          <a:bodyPr wrap="none" anchor="ctr"/>
          <a:lstStyle/>
          <a:p>
            <a:endParaRPr lang="en-US"/>
          </a:p>
        </p:txBody>
      </p:sp>
      <p:sp>
        <p:nvSpPr>
          <p:cNvPr id="68634" name="Line 26"/>
          <p:cNvSpPr>
            <a:spLocks noChangeShapeType="1"/>
          </p:cNvSpPr>
          <p:nvPr/>
        </p:nvSpPr>
        <p:spPr bwMode="auto">
          <a:xfrm>
            <a:off x="2349500" y="2057400"/>
            <a:ext cx="787400" cy="0"/>
          </a:xfrm>
          <a:prstGeom prst="line">
            <a:avLst/>
          </a:prstGeom>
          <a:noFill/>
          <a:ln w="12700">
            <a:solidFill>
              <a:schemeClr val="tx2"/>
            </a:solidFill>
            <a:round/>
            <a:headEnd/>
            <a:tailEnd/>
          </a:ln>
          <a:effectLst/>
        </p:spPr>
        <p:txBody>
          <a:bodyPr wrap="none" anchor="ctr"/>
          <a:lstStyle/>
          <a:p>
            <a:endParaRPr lang="en-US"/>
          </a:p>
        </p:txBody>
      </p:sp>
      <p:sp>
        <p:nvSpPr>
          <p:cNvPr id="68635" name="Line 27"/>
          <p:cNvSpPr>
            <a:spLocks noChangeShapeType="1"/>
          </p:cNvSpPr>
          <p:nvPr/>
        </p:nvSpPr>
        <p:spPr bwMode="auto">
          <a:xfrm>
            <a:off x="3721100" y="1985963"/>
            <a:ext cx="520700" cy="0"/>
          </a:xfrm>
          <a:prstGeom prst="line">
            <a:avLst/>
          </a:prstGeom>
          <a:noFill/>
          <a:ln w="12700">
            <a:solidFill>
              <a:schemeClr val="tx2"/>
            </a:solidFill>
            <a:round/>
            <a:headEnd/>
            <a:tailEnd/>
          </a:ln>
          <a:effectLst/>
        </p:spPr>
        <p:txBody>
          <a:bodyPr wrap="none" anchor="ctr"/>
          <a:lstStyle/>
          <a:p>
            <a:endParaRPr lang="en-US"/>
          </a:p>
        </p:txBody>
      </p:sp>
      <p:sp>
        <p:nvSpPr>
          <p:cNvPr id="68636" name="Line 28"/>
          <p:cNvSpPr>
            <a:spLocks noChangeShapeType="1"/>
          </p:cNvSpPr>
          <p:nvPr/>
        </p:nvSpPr>
        <p:spPr bwMode="auto">
          <a:xfrm>
            <a:off x="3721100" y="2085975"/>
            <a:ext cx="520700" cy="0"/>
          </a:xfrm>
          <a:prstGeom prst="line">
            <a:avLst/>
          </a:prstGeom>
          <a:noFill/>
          <a:ln w="12700">
            <a:solidFill>
              <a:schemeClr val="tx2"/>
            </a:solidFill>
            <a:round/>
            <a:headEnd/>
            <a:tailEnd/>
          </a:ln>
          <a:effectLst/>
        </p:spPr>
        <p:txBody>
          <a:bodyPr wrap="none" anchor="ctr"/>
          <a:lstStyle/>
          <a:p>
            <a:endParaRPr lang="en-US"/>
          </a:p>
        </p:txBody>
      </p:sp>
      <p:sp>
        <p:nvSpPr>
          <p:cNvPr id="68637" name="Line 29"/>
          <p:cNvSpPr>
            <a:spLocks noChangeShapeType="1"/>
          </p:cNvSpPr>
          <p:nvPr/>
        </p:nvSpPr>
        <p:spPr bwMode="auto">
          <a:xfrm>
            <a:off x="4235450" y="1990725"/>
            <a:ext cx="1397000" cy="962025"/>
          </a:xfrm>
          <a:prstGeom prst="line">
            <a:avLst/>
          </a:prstGeom>
          <a:noFill/>
          <a:ln w="12700">
            <a:solidFill>
              <a:schemeClr val="tx2"/>
            </a:solidFill>
            <a:round/>
            <a:headEnd/>
            <a:tailEnd/>
          </a:ln>
          <a:effectLst/>
        </p:spPr>
        <p:txBody>
          <a:bodyPr wrap="none" anchor="ctr"/>
          <a:lstStyle/>
          <a:p>
            <a:endParaRPr lang="en-US"/>
          </a:p>
        </p:txBody>
      </p:sp>
      <p:sp>
        <p:nvSpPr>
          <p:cNvPr id="68638" name="Line 30"/>
          <p:cNvSpPr>
            <a:spLocks noChangeShapeType="1"/>
          </p:cNvSpPr>
          <p:nvPr/>
        </p:nvSpPr>
        <p:spPr bwMode="auto">
          <a:xfrm>
            <a:off x="4235450" y="2105025"/>
            <a:ext cx="1397000" cy="962025"/>
          </a:xfrm>
          <a:prstGeom prst="line">
            <a:avLst/>
          </a:prstGeom>
          <a:noFill/>
          <a:ln w="12700">
            <a:solidFill>
              <a:schemeClr val="tx2"/>
            </a:solidFill>
            <a:round/>
            <a:headEnd/>
            <a:tailEnd/>
          </a:ln>
          <a:effectLst/>
        </p:spPr>
        <p:txBody>
          <a:bodyPr wrap="none" anchor="ctr"/>
          <a:lstStyle/>
          <a:p>
            <a:endParaRPr lang="en-US"/>
          </a:p>
        </p:txBody>
      </p:sp>
      <p:sp>
        <p:nvSpPr>
          <p:cNvPr id="68639" name="Line 31"/>
          <p:cNvSpPr>
            <a:spLocks noChangeShapeType="1"/>
          </p:cNvSpPr>
          <p:nvPr/>
        </p:nvSpPr>
        <p:spPr bwMode="auto">
          <a:xfrm>
            <a:off x="6235700" y="2986088"/>
            <a:ext cx="520700" cy="0"/>
          </a:xfrm>
          <a:prstGeom prst="line">
            <a:avLst/>
          </a:prstGeom>
          <a:noFill/>
          <a:ln w="12700">
            <a:solidFill>
              <a:schemeClr val="tx2"/>
            </a:solidFill>
            <a:round/>
            <a:headEnd/>
            <a:tailEnd/>
          </a:ln>
          <a:effectLst/>
        </p:spPr>
        <p:txBody>
          <a:bodyPr wrap="none" anchor="ctr"/>
          <a:lstStyle/>
          <a:p>
            <a:endParaRPr lang="en-US"/>
          </a:p>
        </p:txBody>
      </p:sp>
      <p:sp>
        <p:nvSpPr>
          <p:cNvPr id="68640" name="Line 32"/>
          <p:cNvSpPr>
            <a:spLocks noChangeShapeType="1"/>
          </p:cNvSpPr>
          <p:nvPr/>
        </p:nvSpPr>
        <p:spPr bwMode="auto">
          <a:xfrm>
            <a:off x="6235700" y="3086100"/>
            <a:ext cx="520700" cy="0"/>
          </a:xfrm>
          <a:prstGeom prst="line">
            <a:avLst/>
          </a:prstGeom>
          <a:noFill/>
          <a:ln w="12700">
            <a:solidFill>
              <a:schemeClr val="tx2"/>
            </a:solidFill>
            <a:round/>
            <a:headEnd/>
            <a:tailEnd/>
          </a:ln>
          <a:effectLst/>
        </p:spPr>
        <p:txBody>
          <a:bodyPr wrap="none" anchor="ctr"/>
          <a:lstStyle/>
          <a:p>
            <a:endParaRPr lang="en-US"/>
          </a:p>
        </p:txBody>
      </p:sp>
      <p:sp>
        <p:nvSpPr>
          <p:cNvPr id="68641" name="Rectangle 33"/>
          <p:cNvSpPr>
            <a:spLocks noChangeArrowheads="1"/>
          </p:cNvSpPr>
          <p:nvPr/>
        </p:nvSpPr>
        <p:spPr bwMode="auto">
          <a:xfrm>
            <a:off x="1755775" y="1489473"/>
            <a:ext cx="570670" cy="736099"/>
          </a:xfrm>
          <a:prstGeom prst="rect">
            <a:avLst/>
          </a:prstGeom>
          <a:noFill/>
          <a:ln w="12700">
            <a:noFill/>
            <a:miter lim="800000"/>
            <a:headEnd/>
            <a:tailEnd/>
          </a:ln>
          <a:effectLst/>
        </p:spPr>
        <p:txBody>
          <a:bodyPr wrap="none" lIns="90488" tIns="44450" rIns="90488" bIns="44450">
            <a:spAutoFit/>
          </a:bodyPr>
          <a:lstStyle/>
          <a:p>
            <a:pPr algn="ctr" eaLnBrk="0" hangingPunct="0"/>
            <a:r>
              <a:rPr lang="en-US" sz="1400" b="1"/>
              <a:t>ATM</a:t>
            </a:r>
          </a:p>
          <a:p>
            <a:pPr algn="ctr" eaLnBrk="0" hangingPunct="0"/>
            <a:r>
              <a:rPr lang="en-US" sz="1400" b="1"/>
              <a:t>Sw</a:t>
            </a:r>
          </a:p>
          <a:p>
            <a:pPr algn="ctr" eaLnBrk="0" hangingPunct="0"/>
            <a:r>
              <a:rPr lang="en-US" sz="1400" b="1"/>
              <a:t>1</a:t>
            </a:r>
          </a:p>
        </p:txBody>
      </p:sp>
      <p:sp>
        <p:nvSpPr>
          <p:cNvPr id="68642" name="Rectangle 34"/>
          <p:cNvSpPr>
            <a:spLocks noChangeArrowheads="1"/>
          </p:cNvSpPr>
          <p:nvPr/>
        </p:nvSpPr>
        <p:spPr bwMode="auto">
          <a:xfrm>
            <a:off x="5599113" y="2865835"/>
            <a:ext cx="684212" cy="736099"/>
          </a:xfrm>
          <a:prstGeom prst="rect">
            <a:avLst/>
          </a:prstGeom>
          <a:noFill/>
          <a:ln w="12700">
            <a:noFill/>
            <a:miter lim="800000"/>
            <a:headEnd/>
            <a:tailEnd/>
          </a:ln>
          <a:effectLst/>
        </p:spPr>
        <p:txBody>
          <a:bodyPr lIns="90488" tIns="44450" rIns="90488" bIns="44450">
            <a:spAutoFit/>
          </a:bodyPr>
          <a:lstStyle/>
          <a:p>
            <a:pPr algn="ctr" eaLnBrk="0" hangingPunct="0"/>
            <a:r>
              <a:rPr lang="en-US" sz="1400" b="1"/>
              <a:t>ATM</a:t>
            </a:r>
          </a:p>
          <a:p>
            <a:pPr algn="ctr" eaLnBrk="0" hangingPunct="0"/>
            <a:r>
              <a:rPr lang="en-US" sz="1400" b="1"/>
              <a:t>Sw</a:t>
            </a:r>
          </a:p>
          <a:p>
            <a:pPr algn="ctr" eaLnBrk="0" hangingPunct="0"/>
            <a:r>
              <a:rPr lang="en-US" sz="1400" b="1"/>
              <a:t>4</a:t>
            </a:r>
          </a:p>
        </p:txBody>
      </p:sp>
      <p:sp>
        <p:nvSpPr>
          <p:cNvPr id="68643" name="Rectangle 35"/>
          <p:cNvSpPr>
            <a:spLocks noChangeArrowheads="1"/>
          </p:cNvSpPr>
          <p:nvPr/>
        </p:nvSpPr>
        <p:spPr bwMode="auto">
          <a:xfrm>
            <a:off x="4900613" y="1489473"/>
            <a:ext cx="747712" cy="736099"/>
          </a:xfrm>
          <a:prstGeom prst="rect">
            <a:avLst/>
          </a:prstGeom>
          <a:noFill/>
          <a:ln w="12700">
            <a:noFill/>
            <a:miter lim="800000"/>
            <a:headEnd/>
            <a:tailEnd/>
          </a:ln>
          <a:effectLst/>
        </p:spPr>
        <p:txBody>
          <a:bodyPr lIns="90488" tIns="44450" rIns="90488" bIns="44450">
            <a:spAutoFit/>
          </a:bodyPr>
          <a:lstStyle/>
          <a:p>
            <a:pPr algn="ctr" eaLnBrk="0" hangingPunct="0"/>
            <a:r>
              <a:rPr lang="en-US" sz="1400" b="1"/>
              <a:t>ATM</a:t>
            </a:r>
          </a:p>
          <a:p>
            <a:pPr algn="ctr" eaLnBrk="0" hangingPunct="0"/>
            <a:r>
              <a:rPr lang="en-US" sz="1400" b="1"/>
              <a:t>Sw</a:t>
            </a:r>
          </a:p>
          <a:p>
            <a:pPr algn="ctr" eaLnBrk="0" hangingPunct="0"/>
            <a:r>
              <a:rPr lang="en-US" sz="1400" b="1"/>
              <a:t>2</a:t>
            </a:r>
          </a:p>
        </p:txBody>
      </p:sp>
      <p:sp>
        <p:nvSpPr>
          <p:cNvPr id="68644" name="Rectangle 36"/>
          <p:cNvSpPr>
            <a:spLocks noChangeArrowheads="1"/>
          </p:cNvSpPr>
          <p:nvPr/>
        </p:nvSpPr>
        <p:spPr bwMode="auto">
          <a:xfrm>
            <a:off x="6799263" y="1541860"/>
            <a:ext cx="684212" cy="736099"/>
          </a:xfrm>
          <a:prstGeom prst="rect">
            <a:avLst/>
          </a:prstGeom>
          <a:noFill/>
          <a:ln w="12700">
            <a:noFill/>
            <a:miter lim="800000"/>
            <a:headEnd/>
            <a:tailEnd/>
          </a:ln>
          <a:effectLst/>
        </p:spPr>
        <p:txBody>
          <a:bodyPr lIns="90488" tIns="44450" rIns="90488" bIns="44450">
            <a:spAutoFit/>
          </a:bodyPr>
          <a:lstStyle/>
          <a:p>
            <a:pPr algn="ctr" eaLnBrk="0" hangingPunct="0"/>
            <a:r>
              <a:rPr lang="en-US" sz="1400" b="1"/>
              <a:t>ATM</a:t>
            </a:r>
          </a:p>
          <a:p>
            <a:pPr algn="ctr" eaLnBrk="0" hangingPunct="0"/>
            <a:r>
              <a:rPr lang="en-US" sz="1400" b="1"/>
              <a:t>Sw</a:t>
            </a:r>
          </a:p>
          <a:p>
            <a:pPr algn="ctr" eaLnBrk="0" hangingPunct="0"/>
            <a:r>
              <a:rPr lang="en-US" sz="1400" b="1"/>
              <a:t>3</a:t>
            </a:r>
          </a:p>
        </p:txBody>
      </p:sp>
      <p:sp>
        <p:nvSpPr>
          <p:cNvPr id="68645" name="Rectangle 37"/>
          <p:cNvSpPr>
            <a:spLocks noChangeArrowheads="1"/>
          </p:cNvSpPr>
          <p:nvPr/>
        </p:nvSpPr>
        <p:spPr bwMode="auto">
          <a:xfrm>
            <a:off x="3059113" y="1522810"/>
            <a:ext cx="696912" cy="520655"/>
          </a:xfrm>
          <a:prstGeom prst="rect">
            <a:avLst/>
          </a:prstGeom>
          <a:noFill/>
          <a:ln w="12700">
            <a:noFill/>
            <a:miter lim="800000"/>
            <a:headEnd/>
            <a:tailEnd/>
          </a:ln>
          <a:effectLst/>
        </p:spPr>
        <p:txBody>
          <a:bodyPr lIns="90488" tIns="44450" rIns="90488" bIns="44450">
            <a:spAutoFit/>
          </a:bodyPr>
          <a:lstStyle/>
          <a:p>
            <a:pPr algn="ctr" eaLnBrk="0" hangingPunct="0"/>
            <a:r>
              <a:rPr lang="en-US" sz="1400" b="1"/>
              <a:t>ATM</a:t>
            </a:r>
          </a:p>
          <a:p>
            <a:pPr algn="ctr" eaLnBrk="0" hangingPunct="0"/>
            <a:r>
              <a:rPr lang="en-US" sz="1400" b="1"/>
              <a:t>DCC</a:t>
            </a:r>
          </a:p>
        </p:txBody>
      </p:sp>
      <p:sp>
        <p:nvSpPr>
          <p:cNvPr id="68646" name="Rectangle 38"/>
          <p:cNvSpPr>
            <a:spLocks noChangeArrowheads="1"/>
          </p:cNvSpPr>
          <p:nvPr/>
        </p:nvSpPr>
        <p:spPr bwMode="auto">
          <a:xfrm>
            <a:off x="938214" y="1300163"/>
            <a:ext cx="296557" cy="335989"/>
          </a:xfrm>
          <a:prstGeom prst="rect">
            <a:avLst/>
          </a:prstGeom>
          <a:noFill/>
          <a:ln w="12700">
            <a:noFill/>
            <a:miter lim="800000"/>
            <a:headEnd/>
            <a:tailEnd/>
          </a:ln>
          <a:effectLst/>
        </p:spPr>
        <p:txBody>
          <a:bodyPr wrap="none" lIns="90488" tIns="44450" rIns="90488" bIns="44450">
            <a:spAutoFit/>
          </a:bodyPr>
          <a:lstStyle/>
          <a:p>
            <a:pPr eaLnBrk="0" hangingPunct="0"/>
            <a:r>
              <a:rPr lang="en-US" sz="1600" b="1"/>
              <a:t>a</a:t>
            </a:r>
          </a:p>
        </p:txBody>
      </p:sp>
      <p:sp>
        <p:nvSpPr>
          <p:cNvPr id="68647" name="Rectangle 39"/>
          <p:cNvSpPr>
            <a:spLocks noChangeArrowheads="1"/>
          </p:cNvSpPr>
          <p:nvPr/>
        </p:nvSpPr>
        <p:spPr bwMode="auto">
          <a:xfrm>
            <a:off x="938214" y="1438276"/>
            <a:ext cx="307778" cy="335989"/>
          </a:xfrm>
          <a:prstGeom prst="rect">
            <a:avLst/>
          </a:prstGeom>
          <a:noFill/>
          <a:ln w="12700">
            <a:noFill/>
            <a:miter lim="800000"/>
            <a:headEnd/>
            <a:tailEnd/>
          </a:ln>
          <a:effectLst/>
        </p:spPr>
        <p:txBody>
          <a:bodyPr wrap="none" lIns="90488" tIns="44450" rIns="90488" bIns="44450">
            <a:spAutoFit/>
          </a:bodyPr>
          <a:lstStyle/>
          <a:p>
            <a:pPr eaLnBrk="0" hangingPunct="0"/>
            <a:r>
              <a:rPr lang="en-US" sz="1600" b="1"/>
              <a:t>b</a:t>
            </a:r>
          </a:p>
        </p:txBody>
      </p:sp>
      <p:sp>
        <p:nvSpPr>
          <p:cNvPr id="68648" name="Rectangle 40"/>
          <p:cNvSpPr>
            <a:spLocks noChangeArrowheads="1"/>
          </p:cNvSpPr>
          <p:nvPr/>
        </p:nvSpPr>
        <p:spPr bwMode="auto">
          <a:xfrm>
            <a:off x="938214" y="1819276"/>
            <a:ext cx="307778" cy="335989"/>
          </a:xfrm>
          <a:prstGeom prst="rect">
            <a:avLst/>
          </a:prstGeom>
          <a:noFill/>
          <a:ln w="12700">
            <a:noFill/>
            <a:miter lim="800000"/>
            <a:headEnd/>
            <a:tailEnd/>
          </a:ln>
          <a:effectLst/>
        </p:spPr>
        <p:txBody>
          <a:bodyPr wrap="none" lIns="90488" tIns="44450" rIns="90488" bIns="44450">
            <a:spAutoFit/>
          </a:bodyPr>
          <a:lstStyle/>
          <a:p>
            <a:pPr eaLnBrk="0" hangingPunct="0"/>
            <a:r>
              <a:rPr lang="en-US" sz="1600" b="1"/>
              <a:t>d</a:t>
            </a:r>
          </a:p>
        </p:txBody>
      </p:sp>
      <p:sp>
        <p:nvSpPr>
          <p:cNvPr id="68649" name="Rectangle 41"/>
          <p:cNvSpPr>
            <a:spLocks noChangeArrowheads="1"/>
          </p:cNvSpPr>
          <p:nvPr/>
        </p:nvSpPr>
        <p:spPr bwMode="auto">
          <a:xfrm>
            <a:off x="931863" y="1943101"/>
            <a:ext cx="296557" cy="335989"/>
          </a:xfrm>
          <a:prstGeom prst="rect">
            <a:avLst/>
          </a:prstGeom>
          <a:noFill/>
          <a:ln w="12700">
            <a:noFill/>
            <a:miter lim="800000"/>
            <a:headEnd/>
            <a:tailEnd/>
          </a:ln>
          <a:effectLst/>
        </p:spPr>
        <p:txBody>
          <a:bodyPr wrap="none" lIns="90488" tIns="44450" rIns="90488" bIns="44450">
            <a:spAutoFit/>
          </a:bodyPr>
          <a:lstStyle/>
          <a:p>
            <a:pPr eaLnBrk="0" hangingPunct="0"/>
            <a:r>
              <a:rPr lang="en-US" sz="1600" b="1"/>
              <a:t>e</a:t>
            </a:r>
          </a:p>
        </p:txBody>
      </p:sp>
      <p:sp>
        <p:nvSpPr>
          <p:cNvPr id="68650" name="Oval 42"/>
          <p:cNvSpPr>
            <a:spLocks noChangeArrowheads="1"/>
          </p:cNvSpPr>
          <p:nvPr/>
        </p:nvSpPr>
        <p:spPr bwMode="auto">
          <a:xfrm>
            <a:off x="2501900" y="1390650"/>
            <a:ext cx="120650" cy="347663"/>
          </a:xfrm>
          <a:prstGeom prst="ellipse">
            <a:avLst/>
          </a:prstGeom>
          <a:noFill/>
          <a:ln w="12700">
            <a:solidFill>
              <a:schemeClr val="tx2"/>
            </a:solidFill>
            <a:round/>
            <a:headEnd/>
            <a:tailEnd/>
          </a:ln>
          <a:effectLst/>
        </p:spPr>
        <p:txBody>
          <a:bodyPr wrap="none" anchor="ctr"/>
          <a:lstStyle/>
          <a:p>
            <a:endParaRPr lang="en-US"/>
          </a:p>
        </p:txBody>
      </p:sp>
      <p:sp>
        <p:nvSpPr>
          <p:cNvPr id="68651" name="Oval 43"/>
          <p:cNvSpPr>
            <a:spLocks noChangeArrowheads="1"/>
          </p:cNvSpPr>
          <p:nvPr/>
        </p:nvSpPr>
        <p:spPr bwMode="auto">
          <a:xfrm>
            <a:off x="2578100" y="1905000"/>
            <a:ext cx="82550" cy="261938"/>
          </a:xfrm>
          <a:prstGeom prst="ellipse">
            <a:avLst/>
          </a:prstGeom>
          <a:noFill/>
          <a:ln w="12700">
            <a:solidFill>
              <a:schemeClr val="tx2"/>
            </a:solidFill>
            <a:round/>
            <a:headEnd/>
            <a:tailEnd/>
          </a:ln>
          <a:effectLst/>
        </p:spPr>
        <p:txBody>
          <a:bodyPr wrap="none" anchor="ctr"/>
          <a:lstStyle/>
          <a:p>
            <a:endParaRPr lang="en-US"/>
          </a:p>
        </p:txBody>
      </p:sp>
      <p:sp>
        <p:nvSpPr>
          <p:cNvPr id="68652" name="Oval 44"/>
          <p:cNvSpPr>
            <a:spLocks noChangeArrowheads="1"/>
          </p:cNvSpPr>
          <p:nvPr/>
        </p:nvSpPr>
        <p:spPr bwMode="auto">
          <a:xfrm>
            <a:off x="4140200" y="1433512"/>
            <a:ext cx="120650" cy="347663"/>
          </a:xfrm>
          <a:prstGeom prst="ellipse">
            <a:avLst/>
          </a:prstGeom>
          <a:noFill/>
          <a:ln w="12700">
            <a:solidFill>
              <a:schemeClr val="tx2"/>
            </a:solidFill>
            <a:round/>
            <a:headEnd/>
            <a:tailEnd/>
          </a:ln>
          <a:effectLst/>
        </p:spPr>
        <p:txBody>
          <a:bodyPr wrap="none" anchor="ctr"/>
          <a:lstStyle/>
          <a:p>
            <a:endParaRPr lang="en-US"/>
          </a:p>
        </p:txBody>
      </p:sp>
      <p:sp>
        <p:nvSpPr>
          <p:cNvPr id="68653" name="Oval 45"/>
          <p:cNvSpPr>
            <a:spLocks noChangeArrowheads="1"/>
          </p:cNvSpPr>
          <p:nvPr/>
        </p:nvSpPr>
        <p:spPr bwMode="auto">
          <a:xfrm>
            <a:off x="4711700" y="2276475"/>
            <a:ext cx="82550" cy="261938"/>
          </a:xfrm>
          <a:prstGeom prst="ellipse">
            <a:avLst/>
          </a:prstGeom>
          <a:noFill/>
          <a:ln w="12700">
            <a:solidFill>
              <a:schemeClr val="tx2"/>
            </a:solidFill>
            <a:round/>
            <a:headEnd/>
            <a:tailEnd/>
          </a:ln>
          <a:effectLst/>
        </p:spPr>
        <p:txBody>
          <a:bodyPr wrap="none" anchor="ctr"/>
          <a:lstStyle/>
          <a:p>
            <a:endParaRPr lang="en-US"/>
          </a:p>
        </p:txBody>
      </p:sp>
      <p:sp>
        <p:nvSpPr>
          <p:cNvPr id="68654" name="Rectangle 46"/>
          <p:cNvSpPr>
            <a:spLocks noChangeArrowheads="1"/>
          </p:cNvSpPr>
          <p:nvPr/>
        </p:nvSpPr>
        <p:spPr bwMode="auto">
          <a:xfrm>
            <a:off x="2405063" y="1114426"/>
            <a:ext cx="569068" cy="335989"/>
          </a:xfrm>
          <a:prstGeom prst="rect">
            <a:avLst/>
          </a:prstGeom>
          <a:noFill/>
          <a:ln w="12700">
            <a:noFill/>
            <a:miter lim="800000"/>
            <a:headEnd/>
            <a:tailEnd/>
          </a:ln>
          <a:effectLst/>
        </p:spPr>
        <p:txBody>
          <a:bodyPr wrap="none" lIns="90488" tIns="44450" rIns="90488" bIns="44450">
            <a:spAutoFit/>
          </a:bodyPr>
          <a:lstStyle/>
          <a:p>
            <a:pPr eaLnBrk="0" hangingPunct="0"/>
            <a:r>
              <a:rPr lang="en-US" sz="1600" b="1"/>
              <a:t>VP3</a:t>
            </a:r>
          </a:p>
        </p:txBody>
      </p:sp>
      <p:sp>
        <p:nvSpPr>
          <p:cNvPr id="68655" name="Rectangle 47"/>
          <p:cNvSpPr>
            <a:spLocks noChangeArrowheads="1"/>
          </p:cNvSpPr>
          <p:nvPr/>
        </p:nvSpPr>
        <p:spPr bwMode="auto">
          <a:xfrm>
            <a:off x="3948114" y="1157288"/>
            <a:ext cx="554037" cy="582211"/>
          </a:xfrm>
          <a:prstGeom prst="rect">
            <a:avLst/>
          </a:prstGeom>
          <a:noFill/>
          <a:ln w="12700">
            <a:noFill/>
            <a:miter lim="800000"/>
            <a:headEnd/>
            <a:tailEnd/>
          </a:ln>
          <a:effectLst/>
        </p:spPr>
        <p:txBody>
          <a:bodyPr lIns="90488" tIns="44450" rIns="90488" bIns="44450">
            <a:spAutoFit/>
          </a:bodyPr>
          <a:lstStyle/>
          <a:p>
            <a:pPr eaLnBrk="0" hangingPunct="0"/>
            <a:r>
              <a:rPr lang="en-US" sz="1600" b="1"/>
              <a:t>VP5</a:t>
            </a:r>
          </a:p>
        </p:txBody>
      </p:sp>
      <p:sp>
        <p:nvSpPr>
          <p:cNvPr id="68656" name="Rectangle 48"/>
          <p:cNvSpPr>
            <a:spLocks noChangeArrowheads="1"/>
          </p:cNvSpPr>
          <p:nvPr/>
        </p:nvSpPr>
        <p:spPr bwMode="auto">
          <a:xfrm>
            <a:off x="2462214" y="2300288"/>
            <a:ext cx="554037" cy="582211"/>
          </a:xfrm>
          <a:prstGeom prst="rect">
            <a:avLst/>
          </a:prstGeom>
          <a:noFill/>
          <a:ln w="12700">
            <a:noFill/>
            <a:miter lim="800000"/>
            <a:headEnd/>
            <a:tailEnd/>
          </a:ln>
          <a:effectLst/>
        </p:spPr>
        <p:txBody>
          <a:bodyPr lIns="90488" tIns="44450" rIns="90488" bIns="44450">
            <a:spAutoFit/>
          </a:bodyPr>
          <a:lstStyle/>
          <a:p>
            <a:pPr eaLnBrk="0" hangingPunct="0"/>
            <a:r>
              <a:rPr lang="en-US" sz="1600" b="1"/>
              <a:t>VP2</a:t>
            </a:r>
          </a:p>
        </p:txBody>
      </p:sp>
      <p:sp>
        <p:nvSpPr>
          <p:cNvPr id="68657" name="Rectangle 49"/>
          <p:cNvSpPr>
            <a:spLocks noChangeArrowheads="1"/>
          </p:cNvSpPr>
          <p:nvPr/>
        </p:nvSpPr>
        <p:spPr bwMode="auto">
          <a:xfrm>
            <a:off x="4291014" y="2628901"/>
            <a:ext cx="554037" cy="582211"/>
          </a:xfrm>
          <a:prstGeom prst="rect">
            <a:avLst/>
          </a:prstGeom>
          <a:noFill/>
          <a:ln w="12700">
            <a:noFill/>
            <a:miter lim="800000"/>
            <a:headEnd/>
            <a:tailEnd/>
          </a:ln>
          <a:effectLst/>
        </p:spPr>
        <p:txBody>
          <a:bodyPr lIns="90488" tIns="44450" rIns="90488" bIns="44450">
            <a:spAutoFit/>
          </a:bodyPr>
          <a:lstStyle/>
          <a:p>
            <a:pPr eaLnBrk="0" hangingPunct="0"/>
            <a:r>
              <a:rPr lang="en-US" sz="1600" b="1"/>
              <a:t>VP1</a:t>
            </a:r>
          </a:p>
        </p:txBody>
      </p:sp>
      <p:sp>
        <p:nvSpPr>
          <p:cNvPr id="68658" name="Rectangle 50"/>
          <p:cNvSpPr>
            <a:spLocks noChangeArrowheads="1"/>
          </p:cNvSpPr>
          <p:nvPr/>
        </p:nvSpPr>
        <p:spPr bwMode="auto">
          <a:xfrm>
            <a:off x="6100764" y="1042988"/>
            <a:ext cx="296557" cy="335989"/>
          </a:xfrm>
          <a:prstGeom prst="rect">
            <a:avLst/>
          </a:prstGeom>
          <a:noFill/>
          <a:ln w="12700">
            <a:noFill/>
            <a:miter lim="800000"/>
            <a:headEnd/>
            <a:tailEnd/>
          </a:ln>
          <a:effectLst/>
        </p:spPr>
        <p:txBody>
          <a:bodyPr wrap="none" lIns="90488" tIns="44450" rIns="90488" bIns="44450">
            <a:spAutoFit/>
          </a:bodyPr>
          <a:lstStyle/>
          <a:p>
            <a:pPr eaLnBrk="0" hangingPunct="0"/>
            <a:r>
              <a:rPr lang="en-US" sz="1600" b="1"/>
              <a:t>a</a:t>
            </a:r>
          </a:p>
        </p:txBody>
      </p:sp>
      <p:sp>
        <p:nvSpPr>
          <p:cNvPr id="68659" name="Rectangle 51"/>
          <p:cNvSpPr>
            <a:spLocks noChangeArrowheads="1"/>
          </p:cNvSpPr>
          <p:nvPr/>
        </p:nvSpPr>
        <p:spPr bwMode="auto">
          <a:xfrm>
            <a:off x="7935914" y="1514476"/>
            <a:ext cx="307778" cy="335989"/>
          </a:xfrm>
          <a:prstGeom prst="rect">
            <a:avLst/>
          </a:prstGeom>
          <a:noFill/>
          <a:ln w="12700">
            <a:noFill/>
            <a:miter lim="800000"/>
            <a:headEnd/>
            <a:tailEnd/>
          </a:ln>
          <a:effectLst/>
        </p:spPr>
        <p:txBody>
          <a:bodyPr wrap="none" lIns="90488" tIns="44450" rIns="90488" bIns="44450">
            <a:spAutoFit/>
          </a:bodyPr>
          <a:lstStyle/>
          <a:p>
            <a:pPr eaLnBrk="0" hangingPunct="0"/>
            <a:r>
              <a:rPr lang="en-US" sz="1600" b="1"/>
              <a:t>b</a:t>
            </a:r>
          </a:p>
        </p:txBody>
      </p:sp>
      <p:sp>
        <p:nvSpPr>
          <p:cNvPr id="68660" name="Rectangle 52"/>
          <p:cNvSpPr>
            <a:spLocks noChangeArrowheads="1"/>
          </p:cNvSpPr>
          <p:nvPr/>
        </p:nvSpPr>
        <p:spPr bwMode="auto">
          <a:xfrm>
            <a:off x="7929563" y="1638301"/>
            <a:ext cx="296557" cy="335989"/>
          </a:xfrm>
          <a:prstGeom prst="rect">
            <a:avLst/>
          </a:prstGeom>
          <a:noFill/>
          <a:ln w="12700">
            <a:noFill/>
            <a:miter lim="800000"/>
            <a:headEnd/>
            <a:tailEnd/>
          </a:ln>
          <a:effectLst/>
        </p:spPr>
        <p:txBody>
          <a:bodyPr wrap="none" lIns="90488" tIns="44450" rIns="90488" bIns="44450">
            <a:spAutoFit/>
          </a:bodyPr>
          <a:lstStyle/>
          <a:p>
            <a:pPr eaLnBrk="0" hangingPunct="0"/>
            <a:r>
              <a:rPr lang="en-US" sz="1600" b="1"/>
              <a:t>c</a:t>
            </a:r>
          </a:p>
        </p:txBody>
      </p:sp>
      <p:sp>
        <p:nvSpPr>
          <p:cNvPr id="68661" name="Rectangle 53"/>
          <p:cNvSpPr>
            <a:spLocks noChangeArrowheads="1"/>
          </p:cNvSpPr>
          <p:nvPr/>
        </p:nvSpPr>
        <p:spPr bwMode="auto">
          <a:xfrm>
            <a:off x="6710364" y="2828925"/>
            <a:ext cx="307778" cy="335989"/>
          </a:xfrm>
          <a:prstGeom prst="rect">
            <a:avLst/>
          </a:prstGeom>
          <a:noFill/>
          <a:ln w="12700">
            <a:noFill/>
            <a:miter lim="800000"/>
            <a:headEnd/>
            <a:tailEnd/>
          </a:ln>
          <a:effectLst/>
        </p:spPr>
        <p:txBody>
          <a:bodyPr wrap="none" lIns="90488" tIns="44450" rIns="90488" bIns="44450">
            <a:spAutoFit/>
          </a:bodyPr>
          <a:lstStyle/>
          <a:p>
            <a:pPr eaLnBrk="0" hangingPunct="0"/>
            <a:r>
              <a:rPr lang="en-US" sz="1600" b="1"/>
              <a:t>d</a:t>
            </a:r>
          </a:p>
        </p:txBody>
      </p:sp>
      <p:sp>
        <p:nvSpPr>
          <p:cNvPr id="68662" name="Rectangle 54"/>
          <p:cNvSpPr>
            <a:spLocks noChangeArrowheads="1"/>
          </p:cNvSpPr>
          <p:nvPr/>
        </p:nvSpPr>
        <p:spPr bwMode="auto">
          <a:xfrm>
            <a:off x="6716713" y="2962276"/>
            <a:ext cx="296557" cy="335989"/>
          </a:xfrm>
          <a:prstGeom prst="rect">
            <a:avLst/>
          </a:prstGeom>
          <a:noFill/>
          <a:ln w="12700">
            <a:noFill/>
            <a:miter lim="800000"/>
            <a:headEnd/>
            <a:tailEnd/>
          </a:ln>
          <a:effectLst/>
        </p:spPr>
        <p:txBody>
          <a:bodyPr wrap="none" lIns="90488" tIns="44450" rIns="90488" bIns="44450">
            <a:spAutoFit/>
          </a:bodyPr>
          <a:lstStyle/>
          <a:p>
            <a:pPr eaLnBrk="0" hangingPunct="0"/>
            <a:r>
              <a:rPr lang="en-US" sz="1600" b="1"/>
              <a:t>e</a:t>
            </a:r>
          </a:p>
        </p:txBody>
      </p:sp>
      <p:sp>
        <p:nvSpPr>
          <p:cNvPr id="68663" name="Text Box 55"/>
          <p:cNvSpPr txBox="1">
            <a:spLocks noChangeArrowheads="1"/>
          </p:cNvSpPr>
          <p:nvPr/>
        </p:nvSpPr>
        <p:spPr bwMode="auto">
          <a:xfrm>
            <a:off x="1373189" y="2969419"/>
            <a:ext cx="2065337" cy="369332"/>
          </a:xfrm>
          <a:prstGeom prst="rect">
            <a:avLst/>
          </a:prstGeom>
          <a:noFill/>
          <a:ln w="50800">
            <a:noFill/>
            <a:miter lim="800000"/>
            <a:headEnd/>
            <a:tailEnd/>
          </a:ln>
          <a:effectLst/>
        </p:spPr>
        <p:txBody>
          <a:bodyPr>
            <a:spAutoFit/>
          </a:bodyPr>
          <a:lstStyle/>
          <a:p>
            <a:pPr eaLnBrk="0" hangingPunct="0">
              <a:spcBef>
                <a:spcPct val="50000"/>
              </a:spcBef>
            </a:pPr>
            <a:r>
              <a:rPr lang="en-US" sz="1800"/>
              <a:t>Sw = switch</a:t>
            </a:r>
          </a:p>
        </p:txBody>
      </p:sp>
      <p:sp>
        <p:nvSpPr>
          <p:cNvPr id="68665" name="Rectangle 57"/>
          <p:cNvSpPr>
            <a:spLocks noChangeArrowheads="1"/>
          </p:cNvSpPr>
          <p:nvPr/>
        </p:nvSpPr>
        <p:spPr bwMode="auto">
          <a:xfrm>
            <a:off x="1524000" y="3429000"/>
            <a:ext cx="3886200" cy="742950"/>
          </a:xfrm>
          <a:prstGeom prst="rect">
            <a:avLst/>
          </a:prstGeom>
          <a:solidFill>
            <a:srgbClr val="33CC33"/>
          </a:solidFill>
          <a:ln w="9525">
            <a:solidFill>
              <a:schemeClr val="tx1"/>
            </a:solidFill>
            <a:miter lim="800000"/>
            <a:headEnd/>
            <a:tailEnd/>
          </a:ln>
          <a:effectLst/>
        </p:spPr>
        <p:txBody>
          <a:bodyPr wrap="none" anchor="ctr"/>
          <a:lstStyle/>
          <a:p>
            <a:pPr algn="ctr"/>
            <a:r>
              <a:rPr lang="en-US"/>
              <a:t>Digital Cross Connect</a:t>
            </a:r>
          </a:p>
          <a:p>
            <a:pPr algn="ctr"/>
            <a:r>
              <a:rPr lang="en-US" i="1">
                <a:solidFill>
                  <a:schemeClr val="bg1"/>
                </a:solidFill>
              </a:rPr>
              <a:t>Only switches virtual paths</a:t>
            </a:r>
          </a:p>
        </p:txBody>
      </p:sp>
      <p:cxnSp>
        <p:nvCxnSpPr>
          <p:cNvPr id="68666" name="AutoShape 58"/>
          <p:cNvCxnSpPr>
            <a:cxnSpLocks noChangeShapeType="1"/>
            <a:stCxn id="68665" idx="0"/>
            <a:endCxn id="68612" idx="2"/>
          </p:cNvCxnSpPr>
          <p:nvPr/>
        </p:nvCxnSpPr>
        <p:spPr bwMode="auto">
          <a:xfrm flipH="1" flipV="1">
            <a:off x="3409950" y="2138362"/>
            <a:ext cx="57150" cy="1290638"/>
          </a:xfrm>
          <a:prstGeom prst="straightConnector1">
            <a:avLst/>
          </a:prstGeom>
          <a:noFill/>
          <a:ln w="19050">
            <a:solidFill>
              <a:schemeClr val="tx1"/>
            </a:solidFill>
            <a:round/>
            <a:headEnd/>
            <a:tailEnd type="triangle" w="med" len="med"/>
          </a:ln>
          <a:effectLst/>
        </p:spPr>
      </p:cxnSp>
      <p:sp>
        <p:nvSpPr>
          <p:cNvPr id="68" name="TextBox 67">
            <a:extLst>
              <a:ext uri="{FF2B5EF4-FFF2-40B4-BE49-F238E27FC236}">
                <a16:creationId xmlns:a16="http://schemas.microsoft.com/office/drawing/2014/main" xmlns="" id="{2D8C88B7-C357-49D0-8BF5-BB1CCEF8CA67}"/>
              </a:ext>
            </a:extLst>
          </p:cNvPr>
          <p:cNvSpPr txBox="1"/>
          <p:nvPr/>
        </p:nvSpPr>
        <p:spPr>
          <a:xfrm>
            <a:off x="506980" y="4667846"/>
            <a:ext cx="8106795" cy="400110"/>
          </a:xfrm>
          <a:prstGeom prst="rect">
            <a:avLst/>
          </a:prstGeom>
          <a:noFill/>
        </p:spPr>
        <p:txBody>
          <a:bodyPr wrap="square" rtlCol="0">
            <a:spAutoFit/>
          </a:bodyPr>
          <a:lstStyle/>
          <a:p>
            <a:r>
              <a:rPr lang="en-IN" sz="1000" dirty="0">
                <a:solidFill>
                  <a:schemeClr val="bg2"/>
                </a:solidFill>
                <a:latin typeface="Cambria" panose="02040503050406030204" pitchFamily="18" charset="0"/>
                <a:ea typeface="Cambria" panose="02040503050406030204" pitchFamily="18" charset="0"/>
              </a:rPr>
              <a:t>Source: </a:t>
            </a:r>
            <a:r>
              <a:rPr lang="en-US" sz="1000" dirty="0">
                <a:solidFill>
                  <a:schemeClr val="bg2"/>
                </a:solidFill>
              </a:rPr>
              <a:t>Leon-Garcia &amp; </a:t>
            </a:r>
            <a:r>
              <a:rPr lang="en-US" sz="1000" dirty="0" err="1">
                <a:solidFill>
                  <a:schemeClr val="bg2"/>
                </a:solidFill>
              </a:rPr>
              <a:t>Widjaja</a:t>
            </a:r>
            <a:r>
              <a:rPr lang="en-US" sz="1000" dirty="0">
                <a:solidFill>
                  <a:schemeClr val="bg2"/>
                </a:solidFill>
              </a:rPr>
              <a:t>:  Communication Networks Copyright ©2000 The McGraw Hill Companies</a:t>
            </a:r>
          </a:p>
          <a:p>
            <a:endParaRPr lang="en-IN" sz="1000" dirty="0">
              <a:solidFill>
                <a:schemeClr val="bg2"/>
              </a:solidFill>
              <a:latin typeface="Cambria" panose="02040503050406030204" pitchFamily="18" charset="0"/>
              <a:ea typeface="Cambria" panose="02040503050406030204" pitchFamily="18" charset="0"/>
            </a:endParaRPr>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D3CC2C24-2C20-47F4-8248-B264F4E03398}" type="slidenum">
              <a:rPr lang="en-US"/>
              <a:pPr/>
              <a:t>97</a:t>
            </a:fld>
            <a:endParaRPr lang="en-US"/>
          </a:p>
        </p:txBody>
      </p:sp>
      <p:sp>
        <p:nvSpPr>
          <p:cNvPr id="37890" name="Rectangle 2"/>
          <p:cNvSpPr>
            <a:spLocks noGrp="1" noChangeArrowheads="1"/>
          </p:cNvSpPr>
          <p:nvPr>
            <p:ph type="title" idx="4294967295"/>
          </p:nvPr>
        </p:nvSpPr>
        <p:spPr>
          <a:xfrm>
            <a:off x="499458" y="465996"/>
            <a:ext cx="8521700" cy="707231"/>
          </a:xfrm>
        </p:spPr>
        <p:txBody>
          <a:bodyPr/>
          <a:lstStyle/>
          <a:p>
            <a:r>
              <a:rPr lang="en-US" sz="3200" dirty="0">
                <a:latin typeface="Cambria" panose="02040503050406030204" pitchFamily="18" charset="0"/>
                <a:ea typeface="Cambria" panose="02040503050406030204" pitchFamily="18" charset="0"/>
              </a:rPr>
              <a:t>ATM</a:t>
            </a:r>
            <a:r>
              <a:rPr lang="en-US" sz="3200" dirty="0">
                <a:solidFill>
                  <a:schemeClr val="tx1"/>
                </a:solidFill>
                <a:latin typeface="Cambria" panose="02040503050406030204" pitchFamily="18" charset="0"/>
                <a:ea typeface="Cambria" panose="02040503050406030204" pitchFamily="18" charset="0"/>
              </a:rPr>
              <a:t> </a:t>
            </a:r>
            <a:r>
              <a:rPr lang="en-US" sz="3200" dirty="0">
                <a:latin typeface="Cambria" panose="02040503050406030204" pitchFamily="18" charset="0"/>
                <a:ea typeface="Cambria" panose="02040503050406030204" pitchFamily="18" charset="0"/>
              </a:rPr>
              <a:t>Protocol Architecture</a:t>
            </a:r>
          </a:p>
        </p:txBody>
      </p:sp>
      <p:sp>
        <p:nvSpPr>
          <p:cNvPr id="37891" name="Rectangle 3"/>
          <p:cNvSpPr>
            <a:spLocks noGrp="1" noChangeArrowheads="1"/>
          </p:cNvSpPr>
          <p:nvPr>
            <p:ph type="body" idx="4294967295"/>
          </p:nvPr>
        </p:nvSpPr>
        <p:spPr>
          <a:xfrm>
            <a:off x="762000" y="1266825"/>
            <a:ext cx="8521700" cy="3302794"/>
          </a:xfrm>
        </p:spPr>
        <p:txBody>
          <a:bodyPr/>
          <a:lstStyle/>
          <a:p>
            <a:pPr>
              <a:lnSpc>
                <a:spcPct val="150000"/>
              </a:lnSpc>
            </a:pPr>
            <a:r>
              <a:rPr lang="en-US" sz="1400" dirty="0">
                <a:latin typeface="Cambria" panose="02040503050406030204" pitchFamily="18" charset="0"/>
                <a:ea typeface="Cambria" panose="02040503050406030204" pitchFamily="18" charset="0"/>
              </a:rPr>
              <a:t>ATM Adaptation Layer (AAL) – the protocol for packaging data into cells is collectively referred to as AAL.</a:t>
            </a:r>
          </a:p>
          <a:p>
            <a:pPr marL="114300" indent="0">
              <a:lnSpc>
                <a:spcPct val="150000"/>
              </a:lnSpc>
              <a:buNone/>
            </a:pPr>
            <a:endParaRPr lang="en-US" sz="1400" dirty="0">
              <a:latin typeface="Cambria" panose="02040503050406030204" pitchFamily="18" charset="0"/>
              <a:ea typeface="Cambria" panose="02040503050406030204" pitchFamily="18" charset="0"/>
            </a:endParaRPr>
          </a:p>
          <a:p>
            <a:pPr>
              <a:lnSpc>
                <a:spcPct val="150000"/>
              </a:lnSpc>
            </a:pPr>
            <a:r>
              <a:rPr lang="en-US" sz="1400" dirty="0">
                <a:latin typeface="Cambria" panose="02040503050406030204" pitchFamily="18" charset="0"/>
                <a:ea typeface="Cambria" panose="02040503050406030204" pitchFamily="18" charset="0"/>
              </a:rPr>
              <a:t>Must efficiently package higher level data such as voice samples, video frames and datagram packets into a series of cells.</a:t>
            </a:r>
          </a:p>
          <a:p>
            <a:pPr marL="114300" indent="0">
              <a:lnSpc>
                <a:spcPct val="150000"/>
              </a:lnSpc>
              <a:buNone/>
            </a:pPr>
            <a:endParaRPr lang="en-US" sz="1400" dirty="0">
              <a:latin typeface="Cambria" panose="02040503050406030204" pitchFamily="18" charset="0"/>
              <a:ea typeface="Cambria" panose="02040503050406030204" pitchFamily="18" charset="0"/>
            </a:endParaRPr>
          </a:p>
          <a:p>
            <a:pPr>
              <a:lnSpc>
                <a:spcPct val="150000"/>
              </a:lnSpc>
              <a:buFontTx/>
              <a:buNone/>
            </a:pPr>
            <a:r>
              <a:rPr lang="en-US" sz="1400" b="1" dirty="0">
                <a:solidFill>
                  <a:srgbClr val="666699"/>
                </a:solidFill>
                <a:latin typeface="Cambria" panose="02040503050406030204" pitchFamily="18" charset="0"/>
                <a:ea typeface="Cambria" panose="02040503050406030204" pitchFamily="18" charset="0"/>
              </a:rPr>
              <a:t>Design Issue: How many adaptation layers should there be?</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7"/>
          <p:cNvSpPr txBox="1">
            <a:spLocks noGrp="1"/>
          </p:cNvSpPr>
          <p:nvPr>
            <p:ph type="title"/>
          </p:nvPr>
        </p:nvSpPr>
        <p:spPr>
          <a:xfrm>
            <a:off x="311700" y="976706"/>
            <a:ext cx="8520600" cy="530550"/>
          </a:xfrm>
          <a:prstGeom prst="rect">
            <a:avLst/>
          </a:prstGeom>
        </p:spPr>
        <p:txBody>
          <a:bodyPr spcFirstLastPara="1" wrap="square" lIns="91425" tIns="91425" rIns="91425" bIns="91425" anchor="t" anchorCtr="0">
            <a:noAutofit/>
          </a:bodyPr>
          <a:lstStyle/>
          <a:p>
            <a:r>
              <a:rPr lang="en" sz="3200" dirty="0">
                <a:latin typeface="Cambria"/>
                <a:ea typeface="Cambria"/>
                <a:cs typeface="Cambria"/>
                <a:sym typeface="Cambria"/>
              </a:rPr>
              <a:t>ATM Network Architecture</a:t>
            </a:r>
            <a:endParaRPr sz="3200" dirty="0">
              <a:latin typeface="Cambria"/>
              <a:ea typeface="Cambria"/>
              <a:cs typeface="Cambria"/>
              <a:sym typeface="Cambria"/>
            </a:endParaRPr>
          </a:p>
        </p:txBody>
      </p:sp>
      <p:sp>
        <p:nvSpPr>
          <p:cNvPr id="102" name="Google Shape;102;p17"/>
          <p:cNvSpPr txBox="1"/>
          <p:nvPr/>
        </p:nvSpPr>
        <p:spPr>
          <a:xfrm>
            <a:off x="232800" y="4026131"/>
            <a:ext cx="7626600" cy="199575"/>
          </a:xfrm>
          <a:prstGeom prst="rect">
            <a:avLst/>
          </a:prstGeom>
          <a:noFill/>
          <a:ln>
            <a:noFill/>
          </a:ln>
        </p:spPr>
        <p:txBody>
          <a:bodyPr spcFirstLastPara="1" wrap="square" lIns="91425" tIns="91425" rIns="91425" bIns="91425" anchor="t" anchorCtr="0">
            <a:noAutofit/>
          </a:bodyPr>
          <a:lstStyle/>
          <a:p>
            <a:pPr>
              <a:buClr>
                <a:srgbClr val="000000"/>
              </a:buClr>
            </a:pPr>
            <a:r>
              <a:rPr lang="en" sz="1000" kern="0" dirty="0">
                <a:solidFill>
                  <a:srgbClr val="000000"/>
                </a:solidFill>
                <a:latin typeface="Cambria"/>
                <a:ea typeface="Cambria"/>
                <a:cs typeface="Cambria"/>
                <a:sym typeface="Cambria"/>
              </a:rPr>
              <a:t>Source: Behrouz Forouzan, Data communication and networking, 5th Edition,2006 </a:t>
            </a:r>
            <a:endParaRPr sz="1000" kern="0" dirty="0">
              <a:solidFill>
                <a:srgbClr val="000000"/>
              </a:solidFill>
              <a:latin typeface="Cambria"/>
              <a:ea typeface="Cambria"/>
              <a:cs typeface="Cambria"/>
              <a:sym typeface="Cambria"/>
            </a:endParaRPr>
          </a:p>
        </p:txBody>
      </p:sp>
      <p:sp>
        <p:nvSpPr>
          <p:cNvPr id="103" name="Google Shape;103;p17"/>
          <p:cNvSpPr txBox="1">
            <a:spLocks noGrp="1"/>
          </p:cNvSpPr>
          <p:nvPr>
            <p:ph type="sldNum" idx="12"/>
          </p:nvPr>
        </p:nvSpPr>
        <p:spPr>
          <a:xfrm>
            <a:off x="8472458" y="4140350"/>
            <a:ext cx="548700" cy="295200"/>
          </a:xfrm>
          <a:prstGeom prst="rect">
            <a:avLst/>
          </a:prstGeom>
        </p:spPr>
        <p:txBody>
          <a:bodyPr spcFirstLastPara="1" wrap="square" lIns="91425" tIns="91425" rIns="91425" bIns="91425" anchor="ctr" anchorCtr="0">
            <a:noAutofit/>
          </a:bodyPr>
          <a:lstStyle/>
          <a:p>
            <a:pPr>
              <a:buClr>
                <a:srgbClr val="000000"/>
              </a:buClr>
            </a:pPr>
            <a:fld id="{00000000-1234-1234-1234-123412341234}" type="slidenum">
              <a:rPr lang="en" kern="0">
                <a:solidFill>
                  <a:srgbClr val="695D46"/>
                </a:solidFill>
              </a:rPr>
              <a:pPr>
                <a:buClr>
                  <a:srgbClr val="000000"/>
                </a:buClr>
              </a:pPr>
              <a:t>98</a:t>
            </a:fld>
            <a:endParaRPr kern="0">
              <a:solidFill>
                <a:srgbClr val="695D46"/>
              </a:solidFill>
            </a:endParaRPr>
          </a:p>
        </p:txBody>
      </p:sp>
      <p:pic>
        <p:nvPicPr>
          <p:cNvPr id="105" name="Google Shape;105;p17"/>
          <p:cNvPicPr preferRelativeResize="0"/>
          <p:nvPr/>
        </p:nvPicPr>
        <p:blipFill>
          <a:blip r:embed="rId3">
            <a:alphaModFix/>
          </a:blip>
          <a:stretch>
            <a:fillRect/>
          </a:stretch>
        </p:blipFill>
        <p:spPr>
          <a:xfrm>
            <a:off x="8089177" y="719306"/>
            <a:ext cx="934101" cy="389213"/>
          </a:xfrm>
          <a:prstGeom prst="rect">
            <a:avLst/>
          </a:prstGeom>
          <a:noFill/>
          <a:ln>
            <a:noFill/>
          </a:ln>
        </p:spPr>
      </p:pic>
      <p:sp>
        <p:nvSpPr>
          <p:cNvPr id="106" name="Google Shape;106;p17"/>
          <p:cNvSpPr txBox="1"/>
          <p:nvPr/>
        </p:nvSpPr>
        <p:spPr>
          <a:xfrm>
            <a:off x="232800" y="4226213"/>
            <a:ext cx="3303300" cy="166275"/>
          </a:xfrm>
          <a:prstGeom prst="rect">
            <a:avLst/>
          </a:prstGeom>
          <a:noFill/>
          <a:ln>
            <a:noFill/>
          </a:ln>
        </p:spPr>
        <p:txBody>
          <a:bodyPr spcFirstLastPara="1" wrap="square" lIns="91425" tIns="91425" rIns="91425" bIns="91425" anchor="t" anchorCtr="0">
            <a:noAutofit/>
          </a:bodyPr>
          <a:lstStyle/>
          <a:p>
            <a:pPr>
              <a:buClr>
                <a:srgbClr val="000000"/>
              </a:buClr>
            </a:pPr>
            <a:r>
              <a:rPr lang="en" sz="1000" kern="0">
                <a:solidFill>
                  <a:srgbClr val="000000"/>
                </a:solidFill>
                <a:latin typeface="Cambria"/>
                <a:ea typeface="Cambria"/>
                <a:cs typeface="Cambria"/>
                <a:sym typeface="Cambria"/>
              </a:rPr>
              <a:t>18CSC302J- School of Computing (Odd sem 2020)</a:t>
            </a:r>
            <a:endParaRPr sz="1000" kern="0">
              <a:solidFill>
                <a:srgbClr val="000000"/>
              </a:solidFill>
              <a:latin typeface="Cambria"/>
              <a:ea typeface="Cambria"/>
              <a:cs typeface="Cambria"/>
              <a:sym typeface="Cambria"/>
            </a:endParaRPr>
          </a:p>
        </p:txBody>
      </p:sp>
      <p:pic>
        <p:nvPicPr>
          <p:cNvPr id="5" name="Picture 4">
            <a:extLst>
              <a:ext uri="{FF2B5EF4-FFF2-40B4-BE49-F238E27FC236}">
                <a16:creationId xmlns:a16="http://schemas.microsoft.com/office/drawing/2014/main" xmlns="" id="{9F6F98FB-B0F6-4BFA-B906-05A10A688D81}"/>
              </a:ext>
            </a:extLst>
          </p:cNvPr>
          <p:cNvPicPr>
            <a:picLocks noChangeAspect="1"/>
          </p:cNvPicPr>
          <p:nvPr/>
        </p:nvPicPr>
        <p:blipFill>
          <a:blip r:embed="rId4"/>
          <a:stretch>
            <a:fillRect/>
          </a:stretch>
        </p:blipFill>
        <p:spPr>
          <a:xfrm>
            <a:off x="819150" y="1630919"/>
            <a:ext cx="5676900" cy="2064544"/>
          </a:xfrm>
          <a:prstGeom prst="rect">
            <a:avLst/>
          </a:prstGeom>
        </p:spPr>
      </p:pic>
    </p:spTree>
    <p:extLst>
      <p:ext uri="{BB962C8B-B14F-4D97-AF65-F5344CB8AC3E}">
        <p14:creationId xmlns:p14="http://schemas.microsoft.com/office/powerpoint/2010/main" val="32579532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3"/>
          <p:cNvSpPr>
            <a:spLocks noGrp="1"/>
          </p:cNvSpPr>
          <p:nvPr>
            <p:ph type="sldNum" idx="12"/>
          </p:nvPr>
        </p:nvSpPr>
        <p:spPr/>
        <p:txBody>
          <a:bodyPr/>
          <a:lstStyle/>
          <a:p>
            <a:fld id="{1EF005D9-CE06-4D18-8F30-9B81DBCCA31D}" type="slidenum">
              <a:rPr lang="en-US"/>
              <a:pPr/>
              <a:t>99</a:t>
            </a:fld>
            <a:endParaRPr lang="en-US"/>
          </a:p>
        </p:txBody>
      </p:sp>
      <p:sp>
        <p:nvSpPr>
          <p:cNvPr id="31746" name="Rectangle 2"/>
          <p:cNvSpPr>
            <a:spLocks noChangeArrowheads="1"/>
          </p:cNvSpPr>
          <p:nvPr/>
        </p:nvSpPr>
        <p:spPr bwMode="auto">
          <a:xfrm>
            <a:off x="914400" y="1371600"/>
            <a:ext cx="5867400" cy="2971800"/>
          </a:xfrm>
          <a:prstGeom prst="rect">
            <a:avLst/>
          </a:prstGeom>
          <a:solidFill>
            <a:srgbClr val="F9F9F9"/>
          </a:solidFill>
          <a:ln w="12700">
            <a:miter lim="800000"/>
            <a:headEnd/>
            <a:tailEnd/>
          </a:ln>
          <a:effectLst/>
          <a:scene3d>
            <a:camera prst="legacyObliqueTopRight"/>
            <a:lightRig rig="legacyFlat3" dir="b"/>
          </a:scene3d>
          <a:sp3d extrusionH="3630600" prstMaterial="legacyMatte">
            <a:bevelT w="13500" h="13500" prst="angle"/>
            <a:bevelB w="13500" h="13500" prst="angle"/>
            <a:extrusionClr>
              <a:srgbClr val="F9F9F9"/>
            </a:extrusionClr>
          </a:sp3d>
        </p:spPr>
        <p:txBody>
          <a:bodyPr wrap="none" anchor="ctr">
            <a:flatTx/>
          </a:bodyPr>
          <a:lstStyle/>
          <a:p>
            <a:endParaRPr lang="en-US"/>
          </a:p>
        </p:txBody>
      </p:sp>
      <p:sp>
        <p:nvSpPr>
          <p:cNvPr id="31747" name="Line 3"/>
          <p:cNvSpPr>
            <a:spLocks noChangeShapeType="1"/>
          </p:cNvSpPr>
          <p:nvPr/>
        </p:nvSpPr>
        <p:spPr bwMode="auto">
          <a:xfrm>
            <a:off x="914400" y="3771900"/>
            <a:ext cx="5867400" cy="0"/>
          </a:xfrm>
          <a:prstGeom prst="line">
            <a:avLst/>
          </a:prstGeom>
          <a:noFill/>
          <a:ln w="12700">
            <a:solidFill>
              <a:schemeClr val="tx1"/>
            </a:solidFill>
            <a:round/>
            <a:headEnd/>
            <a:tailEnd/>
          </a:ln>
          <a:effectLst/>
        </p:spPr>
        <p:txBody>
          <a:bodyPr wrap="none" anchor="ctr"/>
          <a:lstStyle/>
          <a:p>
            <a:endParaRPr lang="en-US"/>
          </a:p>
        </p:txBody>
      </p:sp>
      <p:sp>
        <p:nvSpPr>
          <p:cNvPr id="31748" name="Line 4"/>
          <p:cNvSpPr>
            <a:spLocks noChangeShapeType="1"/>
          </p:cNvSpPr>
          <p:nvPr/>
        </p:nvSpPr>
        <p:spPr bwMode="auto">
          <a:xfrm>
            <a:off x="1828800" y="685800"/>
            <a:ext cx="5867400" cy="0"/>
          </a:xfrm>
          <a:prstGeom prst="line">
            <a:avLst/>
          </a:prstGeom>
          <a:noFill/>
          <a:ln w="12700">
            <a:solidFill>
              <a:schemeClr val="tx1"/>
            </a:solidFill>
            <a:prstDash val="dash"/>
            <a:round/>
            <a:headEnd/>
            <a:tailEnd/>
          </a:ln>
          <a:effectLst/>
        </p:spPr>
        <p:txBody>
          <a:bodyPr wrap="none" anchor="ctr"/>
          <a:lstStyle/>
          <a:p>
            <a:endParaRPr lang="en-US"/>
          </a:p>
        </p:txBody>
      </p:sp>
      <p:sp>
        <p:nvSpPr>
          <p:cNvPr id="31749" name="Line 5"/>
          <p:cNvSpPr>
            <a:spLocks noChangeShapeType="1"/>
          </p:cNvSpPr>
          <p:nvPr/>
        </p:nvSpPr>
        <p:spPr bwMode="auto">
          <a:xfrm>
            <a:off x="1447800" y="971550"/>
            <a:ext cx="5867400" cy="0"/>
          </a:xfrm>
          <a:prstGeom prst="line">
            <a:avLst/>
          </a:prstGeom>
          <a:noFill/>
          <a:ln w="12700">
            <a:solidFill>
              <a:schemeClr val="tx1"/>
            </a:solidFill>
            <a:round/>
            <a:headEnd/>
            <a:tailEnd/>
          </a:ln>
          <a:effectLst/>
        </p:spPr>
        <p:txBody>
          <a:bodyPr wrap="none" anchor="ctr"/>
          <a:lstStyle/>
          <a:p>
            <a:endParaRPr lang="en-US"/>
          </a:p>
        </p:txBody>
      </p:sp>
      <p:sp>
        <p:nvSpPr>
          <p:cNvPr id="31750" name="Line 6"/>
          <p:cNvSpPr>
            <a:spLocks noChangeShapeType="1"/>
          </p:cNvSpPr>
          <p:nvPr/>
        </p:nvSpPr>
        <p:spPr bwMode="auto">
          <a:xfrm>
            <a:off x="914400" y="3028950"/>
            <a:ext cx="5867400" cy="0"/>
          </a:xfrm>
          <a:prstGeom prst="line">
            <a:avLst/>
          </a:prstGeom>
          <a:noFill/>
          <a:ln w="12700">
            <a:solidFill>
              <a:schemeClr val="tx1"/>
            </a:solidFill>
            <a:round/>
            <a:headEnd/>
            <a:tailEnd/>
          </a:ln>
          <a:effectLst/>
        </p:spPr>
        <p:txBody>
          <a:bodyPr wrap="none" anchor="ctr"/>
          <a:lstStyle/>
          <a:p>
            <a:endParaRPr lang="en-US"/>
          </a:p>
        </p:txBody>
      </p:sp>
      <p:sp>
        <p:nvSpPr>
          <p:cNvPr id="31751" name="Line 7"/>
          <p:cNvSpPr>
            <a:spLocks noChangeShapeType="1"/>
          </p:cNvSpPr>
          <p:nvPr/>
        </p:nvSpPr>
        <p:spPr bwMode="auto">
          <a:xfrm>
            <a:off x="914400" y="2171700"/>
            <a:ext cx="5867400" cy="0"/>
          </a:xfrm>
          <a:prstGeom prst="line">
            <a:avLst/>
          </a:prstGeom>
          <a:noFill/>
          <a:ln w="12700">
            <a:solidFill>
              <a:schemeClr val="tx1"/>
            </a:solidFill>
            <a:round/>
            <a:headEnd/>
            <a:tailEnd/>
          </a:ln>
          <a:effectLst/>
        </p:spPr>
        <p:txBody>
          <a:bodyPr wrap="none" anchor="ctr"/>
          <a:lstStyle/>
          <a:p>
            <a:endParaRPr lang="en-US"/>
          </a:p>
        </p:txBody>
      </p:sp>
      <p:sp>
        <p:nvSpPr>
          <p:cNvPr id="31752" name="Line 8"/>
          <p:cNvSpPr>
            <a:spLocks noChangeShapeType="1"/>
          </p:cNvSpPr>
          <p:nvPr/>
        </p:nvSpPr>
        <p:spPr bwMode="auto">
          <a:xfrm>
            <a:off x="7315200" y="971550"/>
            <a:ext cx="0" cy="2971800"/>
          </a:xfrm>
          <a:prstGeom prst="line">
            <a:avLst/>
          </a:prstGeom>
          <a:noFill/>
          <a:ln w="12700">
            <a:solidFill>
              <a:schemeClr val="tx1"/>
            </a:solidFill>
            <a:round/>
            <a:headEnd/>
            <a:tailEnd/>
          </a:ln>
          <a:effectLst/>
        </p:spPr>
        <p:txBody>
          <a:bodyPr wrap="none" anchor="ctr"/>
          <a:lstStyle/>
          <a:p>
            <a:endParaRPr lang="en-US"/>
          </a:p>
        </p:txBody>
      </p:sp>
      <p:sp>
        <p:nvSpPr>
          <p:cNvPr id="31753" name="Line 9"/>
          <p:cNvSpPr>
            <a:spLocks noChangeShapeType="1"/>
          </p:cNvSpPr>
          <p:nvPr/>
        </p:nvSpPr>
        <p:spPr bwMode="auto">
          <a:xfrm>
            <a:off x="7696200" y="685800"/>
            <a:ext cx="0" cy="2971800"/>
          </a:xfrm>
          <a:prstGeom prst="line">
            <a:avLst/>
          </a:prstGeom>
          <a:noFill/>
          <a:ln w="12700">
            <a:solidFill>
              <a:schemeClr val="tx1"/>
            </a:solidFill>
            <a:prstDash val="dash"/>
            <a:round/>
            <a:headEnd/>
            <a:tailEnd/>
          </a:ln>
          <a:effectLst/>
        </p:spPr>
        <p:txBody>
          <a:bodyPr wrap="none" anchor="ctr"/>
          <a:lstStyle/>
          <a:p>
            <a:endParaRPr lang="en-US"/>
          </a:p>
        </p:txBody>
      </p:sp>
      <p:sp>
        <p:nvSpPr>
          <p:cNvPr id="31754" name="Line 10"/>
          <p:cNvSpPr>
            <a:spLocks noChangeShapeType="1"/>
          </p:cNvSpPr>
          <p:nvPr/>
        </p:nvSpPr>
        <p:spPr bwMode="auto">
          <a:xfrm>
            <a:off x="3810000" y="1371600"/>
            <a:ext cx="0" cy="2986088"/>
          </a:xfrm>
          <a:prstGeom prst="line">
            <a:avLst/>
          </a:prstGeom>
          <a:noFill/>
          <a:ln w="12700">
            <a:solidFill>
              <a:schemeClr val="tx1"/>
            </a:solidFill>
            <a:round/>
            <a:headEnd/>
            <a:tailEnd/>
          </a:ln>
          <a:effectLst/>
        </p:spPr>
        <p:txBody>
          <a:bodyPr wrap="none" anchor="ctr"/>
          <a:lstStyle/>
          <a:p>
            <a:endParaRPr lang="en-US"/>
          </a:p>
        </p:txBody>
      </p:sp>
      <p:sp>
        <p:nvSpPr>
          <p:cNvPr id="31755" name="Line 11"/>
          <p:cNvSpPr>
            <a:spLocks noChangeShapeType="1"/>
          </p:cNvSpPr>
          <p:nvPr/>
        </p:nvSpPr>
        <p:spPr bwMode="auto">
          <a:xfrm flipV="1">
            <a:off x="3810000" y="971550"/>
            <a:ext cx="533400" cy="400050"/>
          </a:xfrm>
          <a:prstGeom prst="line">
            <a:avLst/>
          </a:prstGeom>
          <a:noFill/>
          <a:ln w="12700">
            <a:solidFill>
              <a:schemeClr val="tx1"/>
            </a:solidFill>
            <a:round/>
            <a:headEnd/>
            <a:tailEnd/>
          </a:ln>
          <a:effectLst/>
        </p:spPr>
        <p:txBody>
          <a:bodyPr wrap="none" anchor="ctr"/>
          <a:lstStyle/>
          <a:p>
            <a:endParaRPr lang="en-US"/>
          </a:p>
        </p:txBody>
      </p:sp>
      <p:sp>
        <p:nvSpPr>
          <p:cNvPr id="31756" name="Line 12"/>
          <p:cNvSpPr>
            <a:spLocks noChangeShapeType="1"/>
          </p:cNvSpPr>
          <p:nvPr/>
        </p:nvSpPr>
        <p:spPr bwMode="auto">
          <a:xfrm flipV="1">
            <a:off x="4343400" y="685800"/>
            <a:ext cx="381000" cy="285750"/>
          </a:xfrm>
          <a:prstGeom prst="line">
            <a:avLst/>
          </a:prstGeom>
          <a:noFill/>
          <a:ln w="12700">
            <a:solidFill>
              <a:schemeClr val="tx1"/>
            </a:solidFill>
            <a:prstDash val="dash"/>
            <a:round/>
            <a:headEnd/>
            <a:tailEnd/>
          </a:ln>
          <a:effectLst/>
        </p:spPr>
        <p:txBody>
          <a:bodyPr wrap="none" anchor="ctr"/>
          <a:lstStyle/>
          <a:p>
            <a:endParaRPr lang="en-US"/>
          </a:p>
        </p:txBody>
      </p:sp>
      <p:sp>
        <p:nvSpPr>
          <p:cNvPr id="31757" name="Text Box 13"/>
          <p:cNvSpPr txBox="1">
            <a:spLocks noChangeArrowheads="1"/>
          </p:cNvSpPr>
          <p:nvPr/>
        </p:nvSpPr>
        <p:spPr bwMode="auto">
          <a:xfrm>
            <a:off x="7693324" y="857250"/>
            <a:ext cx="461665" cy="2571750"/>
          </a:xfrm>
          <a:prstGeom prst="rect">
            <a:avLst/>
          </a:prstGeom>
          <a:noFill/>
          <a:ln w="12700">
            <a:noFill/>
            <a:miter lim="800000"/>
            <a:headEnd/>
            <a:tailEnd/>
          </a:ln>
          <a:effectLst/>
        </p:spPr>
        <p:txBody>
          <a:bodyPr vert="eaVert">
            <a:spAutoFit/>
          </a:bodyPr>
          <a:lstStyle/>
          <a:p>
            <a:pPr eaLnBrk="0" hangingPunct="0">
              <a:spcBef>
                <a:spcPct val="50000"/>
              </a:spcBef>
            </a:pPr>
            <a:r>
              <a:rPr lang="en-US" sz="1800"/>
              <a:t>Plane management</a:t>
            </a:r>
          </a:p>
        </p:txBody>
      </p:sp>
      <p:sp>
        <p:nvSpPr>
          <p:cNvPr id="31758" name="Line 14"/>
          <p:cNvSpPr>
            <a:spLocks noChangeShapeType="1"/>
          </p:cNvSpPr>
          <p:nvPr/>
        </p:nvSpPr>
        <p:spPr bwMode="auto">
          <a:xfrm flipV="1">
            <a:off x="6781800" y="1828800"/>
            <a:ext cx="533400" cy="342900"/>
          </a:xfrm>
          <a:prstGeom prst="line">
            <a:avLst/>
          </a:prstGeom>
          <a:noFill/>
          <a:ln w="12700">
            <a:solidFill>
              <a:schemeClr val="tx1"/>
            </a:solidFill>
            <a:round/>
            <a:headEnd/>
            <a:tailEnd/>
          </a:ln>
          <a:effectLst/>
        </p:spPr>
        <p:txBody>
          <a:bodyPr wrap="none" anchor="ctr"/>
          <a:lstStyle/>
          <a:p>
            <a:endParaRPr lang="en-US"/>
          </a:p>
        </p:txBody>
      </p:sp>
      <p:sp>
        <p:nvSpPr>
          <p:cNvPr id="31759" name="Line 15"/>
          <p:cNvSpPr>
            <a:spLocks noChangeShapeType="1"/>
          </p:cNvSpPr>
          <p:nvPr/>
        </p:nvSpPr>
        <p:spPr bwMode="auto">
          <a:xfrm flipV="1">
            <a:off x="6781800" y="2743200"/>
            <a:ext cx="533400" cy="285750"/>
          </a:xfrm>
          <a:prstGeom prst="line">
            <a:avLst/>
          </a:prstGeom>
          <a:noFill/>
          <a:ln w="12700">
            <a:solidFill>
              <a:schemeClr val="tx1"/>
            </a:solidFill>
            <a:round/>
            <a:headEnd/>
            <a:tailEnd/>
          </a:ln>
          <a:effectLst/>
        </p:spPr>
        <p:txBody>
          <a:bodyPr wrap="none" anchor="ctr"/>
          <a:lstStyle/>
          <a:p>
            <a:endParaRPr lang="en-US"/>
          </a:p>
        </p:txBody>
      </p:sp>
      <p:sp>
        <p:nvSpPr>
          <p:cNvPr id="31760" name="Line 16"/>
          <p:cNvSpPr>
            <a:spLocks noChangeShapeType="1"/>
          </p:cNvSpPr>
          <p:nvPr/>
        </p:nvSpPr>
        <p:spPr bwMode="auto">
          <a:xfrm flipV="1">
            <a:off x="6781800" y="3486150"/>
            <a:ext cx="533400" cy="285750"/>
          </a:xfrm>
          <a:prstGeom prst="line">
            <a:avLst/>
          </a:prstGeom>
          <a:noFill/>
          <a:ln w="12700">
            <a:solidFill>
              <a:schemeClr val="tx1"/>
            </a:solidFill>
            <a:round/>
            <a:headEnd/>
            <a:tailEnd/>
          </a:ln>
          <a:effectLst/>
        </p:spPr>
        <p:txBody>
          <a:bodyPr wrap="none" anchor="ctr"/>
          <a:lstStyle/>
          <a:p>
            <a:endParaRPr lang="en-US"/>
          </a:p>
        </p:txBody>
      </p:sp>
      <p:sp>
        <p:nvSpPr>
          <p:cNvPr id="31761" name="Line 17"/>
          <p:cNvSpPr>
            <a:spLocks noChangeShapeType="1"/>
          </p:cNvSpPr>
          <p:nvPr/>
        </p:nvSpPr>
        <p:spPr bwMode="auto">
          <a:xfrm flipV="1">
            <a:off x="7315200" y="3257550"/>
            <a:ext cx="381000" cy="228600"/>
          </a:xfrm>
          <a:prstGeom prst="line">
            <a:avLst/>
          </a:prstGeom>
          <a:noFill/>
          <a:ln w="12700">
            <a:solidFill>
              <a:schemeClr val="tx1"/>
            </a:solidFill>
            <a:prstDash val="dash"/>
            <a:round/>
            <a:headEnd/>
            <a:tailEnd/>
          </a:ln>
          <a:effectLst/>
        </p:spPr>
        <p:txBody>
          <a:bodyPr wrap="none" anchor="ctr"/>
          <a:lstStyle/>
          <a:p>
            <a:endParaRPr lang="en-US"/>
          </a:p>
        </p:txBody>
      </p:sp>
      <p:sp>
        <p:nvSpPr>
          <p:cNvPr id="31762" name="Line 18"/>
          <p:cNvSpPr>
            <a:spLocks noChangeShapeType="1"/>
          </p:cNvSpPr>
          <p:nvPr/>
        </p:nvSpPr>
        <p:spPr bwMode="auto">
          <a:xfrm flipV="1">
            <a:off x="7315200" y="2514600"/>
            <a:ext cx="381000" cy="228600"/>
          </a:xfrm>
          <a:prstGeom prst="line">
            <a:avLst/>
          </a:prstGeom>
          <a:noFill/>
          <a:ln w="12700">
            <a:solidFill>
              <a:schemeClr val="tx1"/>
            </a:solidFill>
            <a:prstDash val="dash"/>
            <a:round/>
            <a:headEnd/>
            <a:tailEnd/>
          </a:ln>
          <a:effectLst/>
        </p:spPr>
        <p:txBody>
          <a:bodyPr wrap="none" anchor="ctr"/>
          <a:lstStyle/>
          <a:p>
            <a:endParaRPr lang="en-US"/>
          </a:p>
        </p:txBody>
      </p:sp>
      <p:sp>
        <p:nvSpPr>
          <p:cNvPr id="31763" name="Line 19"/>
          <p:cNvSpPr>
            <a:spLocks noChangeShapeType="1"/>
          </p:cNvSpPr>
          <p:nvPr/>
        </p:nvSpPr>
        <p:spPr bwMode="auto">
          <a:xfrm flipV="1">
            <a:off x="7315200" y="1600200"/>
            <a:ext cx="381000" cy="228600"/>
          </a:xfrm>
          <a:prstGeom prst="line">
            <a:avLst/>
          </a:prstGeom>
          <a:noFill/>
          <a:ln w="12700">
            <a:solidFill>
              <a:schemeClr val="tx1"/>
            </a:solidFill>
            <a:prstDash val="dash"/>
            <a:round/>
            <a:headEnd/>
            <a:tailEnd/>
          </a:ln>
          <a:effectLst/>
        </p:spPr>
        <p:txBody>
          <a:bodyPr wrap="none" anchor="ctr"/>
          <a:lstStyle/>
          <a:p>
            <a:endParaRPr lang="en-US"/>
          </a:p>
        </p:txBody>
      </p:sp>
      <p:sp>
        <p:nvSpPr>
          <p:cNvPr id="31764" name="Text Box 20"/>
          <p:cNvSpPr txBox="1">
            <a:spLocks noChangeArrowheads="1"/>
          </p:cNvSpPr>
          <p:nvPr/>
        </p:nvSpPr>
        <p:spPr bwMode="auto">
          <a:xfrm>
            <a:off x="3200400" y="514350"/>
            <a:ext cx="2286000" cy="369332"/>
          </a:xfrm>
          <a:prstGeom prst="rect">
            <a:avLst/>
          </a:prstGeom>
          <a:solidFill>
            <a:srgbClr val="939393"/>
          </a:solidFill>
          <a:ln w="12700">
            <a:noFill/>
            <a:miter lim="800000"/>
            <a:headEnd/>
            <a:tailEnd/>
          </a:ln>
          <a:effectLst/>
        </p:spPr>
        <p:txBody>
          <a:bodyPr>
            <a:spAutoFit/>
          </a:bodyPr>
          <a:lstStyle/>
          <a:p>
            <a:pPr eaLnBrk="0" hangingPunct="0">
              <a:spcBef>
                <a:spcPct val="50000"/>
              </a:spcBef>
            </a:pPr>
            <a:r>
              <a:rPr lang="en-US" sz="1800"/>
              <a:t>Management plane</a:t>
            </a:r>
          </a:p>
        </p:txBody>
      </p:sp>
      <p:sp>
        <p:nvSpPr>
          <p:cNvPr id="31765" name="Text Box 21"/>
          <p:cNvSpPr txBox="1">
            <a:spLocks noChangeArrowheads="1"/>
          </p:cNvSpPr>
          <p:nvPr/>
        </p:nvSpPr>
        <p:spPr bwMode="auto">
          <a:xfrm>
            <a:off x="1524000" y="1028700"/>
            <a:ext cx="2209800" cy="369332"/>
          </a:xfrm>
          <a:prstGeom prst="rect">
            <a:avLst/>
          </a:prstGeom>
          <a:noFill/>
          <a:ln w="12700">
            <a:noFill/>
            <a:miter lim="800000"/>
            <a:headEnd/>
            <a:tailEnd/>
          </a:ln>
          <a:effectLst/>
        </p:spPr>
        <p:txBody>
          <a:bodyPr>
            <a:spAutoFit/>
          </a:bodyPr>
          <a:lstStyle/>
          <a:p>
            <a:pPr eaLnBrk="0" hangingPunct="0">
              <a:spcBef>
                <a:spcPct val="50000"/>
              </a:spcBef>
            </a:pPr>
            <a:r>
              <a:rPr lang="en-US" sz="1800"/>
              <a:t>Control plane</a:t>
            </a:r>
          </a:p>
        </p:txBody>
      </p:sp>
      <p:sp>
        <p:nvSpPr>
          <p:cNvPr id="31766" name="Text Box 22"/>
          <p:cNvSpPr txBox="1">
            <a:spLocks noChangeArrowheads="1"/>
          </p:cNvSpPr>
          <p:nvPr/>
        </p:nvSpPr>
        <p:spPr bwMode="auto">
          <a:xfrm>
            <a:off x="4495800" y="1028700"/>
            <a:ext cx="1828800" cy="369332"/>
          </a:xfrm>
          <a:prstGeom prst="rect">
            <a:avLst/>
          </a:prstGeom>
          <a:noFill/>
          <a:ln w="12700">
            <a:noFill/>
            <a:miter lim="800000"/>
            <a:headEnd/>
            <a:tailEnd/>
          </a:ln>
          <a:effectLst/>
        </p:spPr>
        <p:txBody>
          <a:bodyPr>
            <a:spAutoFit/>
          </a:bodyPr>
          <a:lstStyle/>
          <a:p>
            <a:pPr eaLnBrk="0" hangingPunct="0">
              <a:spcBef>
                <a:spcPct val="50000"/>
              </a:spcBef>
            </a:pPr>
            <a:r>
              <a:rPr lang="en-US" sz="1800"/>
              <a:t>User plane</a:t>
            </a:r>
          </a:p>
        </p:txBody>
      </p:sp>
      <p:sp>
        <p:nvSpPr>
          <p:cNvPr id="31767" name="Text Box 23"/>
          <p:cNvSpPr txBox="1">
            <a:spLocks noChangeArrowheads="1"/>
          </p:cNvSpPr>
          <p:nvPr/>
        </p:nvSpPr>
        <p:spPr bwMode="auto">
          <a:xfrm>
            <a:off x="1930400" y="3943350"/>
            <a:ext cx="3048000" cy="369332"/>
          </a:xfrm>
          <a:prstGeom prst="rect">
            <a:avLst/>
          </a:prstGeom>
          <a:noFill/>
          <a:ln w="12700">
            <a:noFill/>
            <a:miter lim="800000"/>
            <a:headEnd/>
            <a:tailEnd/>
          </a:ln>
          <a:effectLst/>
        </p:spPr>
        <p:txBody>
          <a:bodyPr>
            <a:spAutoFit/>
          </a:bodyPr>
          <a:lstStyle/>
          <a:p>
            <a:pPr algn="ctr" eaLnBrk="0" hangingPunct="0">
              <a:spcBef>
                <a:spcPct val="50000"/>
              </a:spcBef>
            </a:pPr>
            <a:r>
              <a:rPr lang="en-US" sz="1800"/>
              <a:t>Physical layer</a:t>
            </a:r>
          </a:p>
        </p:txBody>
      </p:sp>
      <p:sp>
        <p:nvSpPr>
          <p:cNvPr id="31768" name="Text Box 24"/>
          <p:cNvSpPr txBox="1">
            <a:spLocks noChangeArrowheads="1"/>
          </p:cNvSpPr>
          <p:nvPr/>
        </p:nvSpPr>
        <p:spPr bwMode="auto">
          <a:xfrm>
            <a:off x="1955800" y="3257550"/>
            <a:ext cx="3124200" cy="369332"/>
          </a:xfrm>
          <a:prstGeom prst="rect">
            <a:avLst/>
          </a:prstGeom>
          <a:noFill/>
          <a:ln w="12700">
            <a:noFill/>
            <a:miter lim="800000"/>
            <a:headEnd/>
            <a:tailEnd/>
          </a:ln>
          <a:effectLst/>
        </p:spPr>
        <p:txBody>
          <a:bodyPr>
            <a:spAutoFit/>
          </a:bodyPr>
          <a:lstStyle/>
          <a:p>
            <a:pPr algn="ctr" eaLnBrk="0" hangingPunct="0">
              <a:spcBef>
                <a:spcPct val="50000"/>
              </a:spcBef>
            </a:pPr>
            <a:r>
              <a:rPr lang="en-US" sz="1800"/>
              <a:t>ATM layer</a:t>
            </a:r>
          </a:p>
        </p:txBody>
      </p:sp>
      <p:sp>
        <p:nvSpPr>
          <p:cNvPr id="31769" name="Text Box 25"/>
          <p:cNvSpPr txBox="1">
            <a:spLocks noChangeArrowheads="1"/>
          </p:cNvSpPr>
          <p:nvPr/>
        </p:nvSpPr>
        <p:spPr bwMode="auto">
          <a:xfrm>
            <a:off x="1955800" y="2514600"/>
            <a:ext cx="2971800" cy="369332"/>
          </a:xfrm>
          <a:prstGeom prst="rect">
            <a:avLst/>
          </a:prstGeom>
          <a:noFill/>
          <a:ln w="12700">
            <a:noFill/>
            <a:miter lim="800000"/>
            <a:headEnd/>
            <a:tailEnd/>
          </a:ln>
          <a:effectLst/>
        </p:spPr>
        <p:txBody>
          <a:bodyPr>
            <a:spAutoFit/>
          </a:bodyPr>
          <a:lstStyle/>
          <a:p>
            <a:pPr eaLnBrk="0" hangingPunct="0">
              <a:spcBef>
                <a:spcPct val="50000"/>
              </a:spcBef>
            </a:pPr>
            <a:r>
              <a:rPr lang="en-US" sz="1800"/>
              <a:t>ATM adaptation layer</a:t>
            </a:r>
          </a:p>
        </p:txBody>
      </p:sp>
      <p:sp>
        <p:nvSpPr>
          <p:cNvPr id="31770" name="Text Box 26"/>
          <p:cNvSpPr txBox="1">
            <a:spLocks noChangeArrowheads="1"/>
          </p:cNvSpPr>
          <p:nvPr/>
        </p:nvSpPr>
        <p:spPr bwMode="auto">
          <a:xfrm>
            <a:off x="1447800" y="1657350"/>
            <a:ext cx="1752600" cy="369332"/>
          </a:xfrm>
          <a:prstGeom prst="rect">
            <a:avLst/>
          </a:prstGeom>
          <a:noFill/>
          <a:ln w="12700">
            <a:noFill/>
            <a:miter lim="800000"/>
            <a:headEnd/>
            <a:tailEnd/>
          </a:ln>
          <a:effectLst/>
        </p:spPr>
        <p:txBody>
          <a:bodyPr>
            <a:spAutoFit/>
          </a:bodyPr>
          <a:lstStyle/>
          <a:p>
            <a:pPr eaLnBrk="0" hangingPunct="0">
              <a:spcBef>
                <a:spcPct val="50000"/>
              </a:spcBef>
            </a:pPr>
            <a:r>
              <a:rPr lang="en-US" sz="1800"/>
              <a:t>Higher layers</a:t>
            </a:r>
          </a:p>
        </p:txBody>
      </p:sp>
      <p:sp>
        <p:nvSpPr>
          <p:cNvPr id="31771" name="Text Box 27"/>
          <p:cNvSpPr txBox="1">
            <a:spLocks noChangeArrowheads="1"/>
          </p:cNvSpPr>
          <p:nvPr/>
        </p:nvSpPr>
        <p:spPr bwMode="auto">
          <a:xfrm>
            <a:off x="4267200" y="1657350"/>
            <a:ext cx="1752600" cy="369332"/>
          </a:xfrm>
          <a:prstGeom prst="rect">
            <a:avLst/>
          </a:prstGeom>
          <a:noFill/>
          <a:ln w="12700">
            <a:noFill/>
            <a:miter lim="800000"/>
            <a:headEnd/>
            <a:tailEnd/>
          </a:ln>
          <a:effectLst/>
        </p:spPr>
        <p:txBody>
          <a:bodyPr>
            <a:spAutoFit/>
          </a:bodyPr>
          <a:lstStyle/>
          <a:p>
            <a:pPr eaLnBrk="0" hangingPunct="0">
              <a:spcBef>
                <a:spcPct val="50000"/>
              </a:spcBef>
            </a:pPr>
            <a:r>
              <a:rPr lang="en-US" sz="1800"/>
              <a:t>Higher layers</a:t>
            </a:r>
          </a:p>
        </p:txBody>
      </p:sp>
      <p:sp>
        <p:nvSpPr>
          <p:cNvPr id="31772" name="Text Box 28"/>
          <p:cNvSpPr txBox="1">
            <a:spLocks noChangeArrowheads="1"/>
          </p:cNvSpPr>
          <p:nvPr/>
        </p:nvSpPr>
        <p:spPr bwMode="auto">
          <a:xfrm>
            <a:off x="7271049" y="1098947"/>
            <a:ext cx="461665" cy="2571750"/>
          </a:xfrm>
          <a:prstGeom prst="rect">
            <a:avLst/>
          </a:prstGeom>
          <a:noFill/>
          <a:ln w="12700">
            <a:noFill/>
            <a:miter lim="800000"/>
            <a:headEnd/>
            <a:tailEnd/>
          </a:ln>
          <a:effectLst/>
        </p:spPr>
        <p:txBody>
          <a:bodyPr vert="eaVert">
            <a:spAutoFit/>
          </a:bodyPr>
          <a:lstStyle/>
          <a:p>
            <a:pPr eaLnBrk="0" hangingPunct="0">
              <a:spcBef>
                <a:spcPct val="50000"/>
              </a:spcBef>
            </a:pPr>
            <a:r>
              <a:rPr lang="en-US" sz="1800"/>
              <a:t>Layer management</a:t>
            </a:r>
          </a:p>
        </p:txBody>
      </p:sp>
      <p:sp>
        <p:nvSpPr>
          <p:cNvPr id="39" name="TextBox 38">
            <a:extLst>
              <a:ext uri="{FF2B5EF4-FFF2-40B4-BE49-F238E27FC236}">
                <a16:creationId xmlns:a16="http://schemas.microsoft.com/office/drawing/2014/main" xmlns="" id="{D687EE80-5942-4306-99E8-A0BF40888979}"/>
              </a:ext>
            </a:extLst>
          </p:cNvPr>
          <p:cNvSpPr txBox="1"/>
          <p:nvPr/>
        </p:nvSpPr>
        <p:spPr>
          <a:xfrm>
            <a:off x="506980" y="4667846"/>
            <a:ext cx="8106795" cy="400110"/>
          </a:xfrm>
          <a:prstGeom prst="rect">
            <a:avLst/>
          </a:prstGeom>
          <a:noFill/>
        </p:spPr>
        <p:txBody>
          <a:bodyPr wrap="square" rtlCol="0">
            <a:spAutoFit/>
          </a:bodyPr>
          <a:lstStyle/>
          <a:p>
            <a:r>
              <a:rPr lang="en-IN" sz="1000" dirty="0">
                <a:solidFill>
                  <a:schemeClr val="bg2"/>
                </a:solidFill>
                <a:latin typeface="Cambria" panose="02040503050406030204" pitchFamily="18" charset="0"/>
                <a:ea typeface="Cambria" panose="02040503050406030204" pitchFamily="18" charset="0"/>
              </a:rPr>
              <a:t>Source: </a:t>
            </a:r>
            <a:r>
              <a:rPr lang="en-US" sz="1000" dirty="0">
                <a:solidFill>
                  <a:schemeClr val="bg2"/>
                </a:solidFill>
              </a:rPr>
              <a:t>Leon-Garcia &amp; </a:t>
            </a:r>
            <a:r>
              <a:rPr lang="en-US" sz="1000" dirty="0" err="1">
                <a:solidFill>
                  <a:schemeClr val="bg2"/>
                </a:solidFill>
              </a:rPr>
              <a:t>Widjaja</a:t>
            </a:r>
            <a:r>
              <a:rPr lang="en-US" sz="1000" dirty="0">
                <a:solidFill>
                  <a:schemeClr val="bg2"/>
                </a:solidFill>
              </a:rPr>
              <a:t>:  Communication Networks Copyright ©2000 The McGraw Hill Companies</a:t>
            </a:r>
          </a:p>
          <a:p>
            <a:endParaRPr lang="en-IN" sz="1000" dirty="0">
              <a:solidFill>
                <a:schemeClr val="bg2"/>
              </a:solidFill>
              <a:latin typeface="Cambria" panose="02040503050406030204" pitchFamily="18" charset="0"/>
              <a:ea typeface="Cambria" panose="02040503050406030204" pitchFamily="18" charset="0"/>
            </a:endParaRPr>
          </a:p>
        </p:txBody>
      </p:sp>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TotalTime>
  <Words>9550</Words>
  <Application>Microsoft Office PowerPoint</Application>
  <PresentationFormat>On-screen Show (16:9)</PresentationFormat>
  <Paragraphs>1708</Paragraphs>
  <Slides>192</Slides>
  <Notes>59</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192</vt:i4>
      </vt:variant>
    </vt:vector>
  </HeadingPairs>
  <TitlesOfParts>
    <vt:vector size="203" baseType="lpstr">
      <vt:lpstr>Arial</vt:lpstr>
      <vt:lpstr>Times</vt:lpstr>
      <vt:lpstr>Cambria</vt:lpstr>
      <vt:lpstr>Arial Unicode MS</vt:lpstr>
      <vt:lpstr>Open Sans</vt:lpstr>
      <vt:lpstr>PT Sans Narrow</vt:lpstr>
      <vt:lpstr>Courier New</vt:lpstr>
      <vt:lpstr>Times New Roman</vt:lpstr>
      <vt:lpstr>Wingdings</vt:lpstr>
      <vt:lpstr>Comic Sans MS</vt:lpstr>
      <vt:lpstr>Tropic</vt:lpstr>
      <vt:lpstr>18CSC302J- Computer  Networks</vt:lpstr>
      <vt:lpstr>DSL Technology</vt:lpstr>
      <vt:lpstr>Digital Subscriber Line (DSL)</vt:lpstr>
      <vt:lpstr>PowerPoint Presentation</vt:lpstr>
      <vt:lpstr>PowerPoint Presentation</vt:lpstr>
      <vt:lpstr>PowerPoint Presentation</vt:lpstr>
      <vt:lpstr>Customer Site : ADSL Modem</vt:lpstr>
      <vt:lpstr>Telephone Company Site : DSLAM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Technology</vt:lpstr>
      <vt:lpstr>Frame Relay</vt:lpstr>
      <vt:lpstr>Introducing Frame Relay</vt:lpstr>
      <vt:lpstr>Frame Relay vs. X.25</vt:lpstr>
      <vt:lpstr>Introducing Frame Relay</vt:lpstr>
      <vt:lpstr>DTE – Data Terminal Equipment</vt:lpstr>
      <vt:lpstr>DCE – Data Communications Equipment</vt:lpstr>
      <vt:lpstr>Frame Relay terminology</vt:lpstr>
      <vt:lpstr>Frame Relay operation - SVC</vt:lpstr>
      <vt:lpstr>Access Circuits and Cost Savings</vt:lpstr>
      <vt:lpstr>DLCI</vt:lpstr>
      <vt:lpstr>DLCI</vt:lpstr>
      <vt:lpstr>Frame Relay bandwidth and flow control</vt:lpstr>
      <vt:lpstr>Frame Relay bandwidth and flow control</vt:lpstr>
      <vt:lpstr>Frame Relay bandwidth and flow control</vt:lpstr>
      <vt:lpstr>Frame Relay bandwidth and flow control</vt:lpstr>
      <vt:lpstr>PowerPoint Presentation</vt:lpstr>
      <vt:lpstr>Frame Relay bandwidth and flow control</vt:lpstr>
      <vt:lpstr>Frame Relay bandwidth</vt:lpstr>
      <vt:lpstr>Frame Relay bandwidth</vt:lpstr>
      <vt:lpstr>Frame Relay bandwidth</vt:lpstr>
      <vt:lpstr>Frame Relay bandwidth</vt:lpstr>
      <vt:lpstr>LMI – Local Management Interface</vt:lpstr>
      <vt:lpstr>LMI</vt:lpstr>
      <vt:lpstr>LMI</vt:lpstr>
      <vt:lpstr>LMI</vt:lpstr>
      <vt:lpstr>DLCI Mapping to Network Address</vt:lpstr>
      <vt:lpstr>Inverse ARP – Knows DLCI, needs remote IP</vt:lpstr>
      <vt:lpstr>Inverse ARP – Knows DLCI, needs remote IP</vt:lpstr>
      <vt:lpstr>Configuring Frame Relay maps</vt:lpstr>
      <vt:lpstr>debug frame-relay lmi (continued)</vt:lpstr>
      <vt:lpstr>Frame Relay Topologies</vt:lpstr>
      <vt:lpstr>NBMA – Non Broadcast Multiple Access</vt:lpstr>
      <vt:lpstr>Star Topology</vt:lpstr>
      <vt:lpstr>Full Mesh</vt:lpstr>
      <vt:lpstr>PowerPoint Presentation</vt:lpstr>
      <vt:lpstr>VPN (Virtual Private Network)   </vt:lpstr>
      <vt:lpstr>PowerPoint Presentation</vt:lpstr>
      <vt:lpstr>PowerPoint Presentation</vt:lpstr>
      <vt:lpstr>PowerPoint Presentation</vt:lpstr>
      <vt:lpstr>SSL services</vt:lpstr>
      <vt:lpstr>Key Exchange Algorithms  </vt:lpstr>
      <vt:lpstr>Key Exchange Algorithms  </vt:lpstr>
      <vt:lpstr>Cryptographic Parameter Generation  </vt:lpstr>
      <vt:lpstr>Cryptographic Parameter Generation  </vt:lpstr>
      <vt:lpstr>Cryptographic Parameter Generation  </vt:lpstr>
      <vt:lpstr>PowerPoint Presentation</vt:lpstr>
      <vt:lpstr>PowerPoint Presentation</vt:lpstr>
      <vt:lpstr>PowerPoint Presentation</vt:lpstr>
      <vt:lpstr>Sessions and Connections</vt:lpstr>
      <vt:lpstr>Handshake Protocol</vt:lpstr>
      <vt:lpstr>PowerPoint Presentation</vt:lpstr>
      <vt:lpstr>PowerPoint Presentation</vt:lpstr>
      <vt:lpstr>Phase I: Establishing Security Capability</vt:lpstr>
      <vt:lpstr>PowerPoint Presentation</vt:lpstr>
      <vt:lpstr>Phase II: Server Key Exchange and Authentication</vt:lpstr>
      <vt:lpstr>PowerPoint Presentation</vt:lpstr>
      <vt:lpstr> Phase III is designed to authenticate the client.  </vt:lpstr>
      <vt:lpstr>PowerPoint Presentation</vt:lpstr>
      <vt:lpstr>Phase IV: Finalizing and Finishing</vt:lpstr>
      <vt:lpstr>Record Protocol</vt:lpstr>
      <vt:lpstr>PowerPoint Presentation</vt:lpstr>
      <vt:lpstr>Asynchronous Transfer Mode </vt:lpstr>
      <vt:lpstr>ATM Features</vt:lpstr>
      <vt:lpstr>ATM</vt:lpstr>
      <vt:lpstr>Issues Driving LAN Changes</vt:lpstr>
      <vt:lpstr>PowerPoint Presentation</vt:lpstr>
      <vt:lpstr>PowerPoint Presentation</vt:lpstr>
      <vt:lpstr>PowerPoint Presentation</vt:lpstr>
      <vt:lpstr>Asynchronous Transfer Mode  (ATM)</vt:lpstr>
      <vt:lpstr>ATM</vt:lpstr>
      <vt:lpstr>ATM Conceptual Model Assumptions </vt:lpstr>
      <vt:lpstr>PowerPoint Presentation</vt:lpstr>
      <vt:lpstr>ATM Connections    </vt:lpstr>
      <vt:lpstr>ATM Virtual Connections    </vt:lpstr>
      <vt:lpstr>ATM Conceptual Model     Assumptions  (cont.)</vt:lpstr>
      <vt:lpstr>PowerPoint Presentation</vt:lpstr>
      <vt:lpstr>PowerPoint Presentation</vt:lpstr>
      <vt:lpstr>ATM Cell Switching    </vt:lpstr>
      <vt:lpstr>PowerPoint Presentation</vt:lpstr>
      <vt:lpstr>ATM Protocol Architecture</vt:lpstr>
      <vt:lpstr>ATM Network Architecture</vt:lpstr>
      <vt:lpstr>PowerPoint Presentation</vt:lpstr>
      <vt:lpstr>PowerPoint Presentation</vt:lpstr>
      <vt:lpstr>PowerPoint Presentation</vt:lpstr>
      <vt:lpstr>Original ATM Architecture </vt:lpstr>
      <vt:lpstr>ATM Architecture</vt:lpstr>
      <vt:lpstr>PowerPoint Presentation</vt:lpstr>
      <vt:lpstr>Original ATM Architecture</vt:lpstr>
      <vt:lpstr>Revised ATM Service Categories</vt:lpstr>
      <vt:lpstr>QoS, PVC, and SVC</vt:lpstr>
      <vt:lpstr>PowerPoint Presentation</vt:lpstr>
      <vt:lpstr>PowerPoint Presentation</vt:lpstr>
      <vt:lpstr>AAL 3/4</vt:lpstr>
      <vt:lpstr>PowerPoint Presentation</vt:lpstr>
      <vt:lpstr>PowerPoint Presentation</vt:lpstr>
      <vt:lpstr>PowerPoint Presentation</vt:lpstr>
      <vt:lpstr>PowerPoint Presentation</vt:lpstr>
      <vt:lpstr>PowerPoint Presentation</vt:lpstr>
      <vt:lpstr>Point to Point Protocol</vt:lpstr>
      <vt:lpstr>PPP- Point to Point Protocol</vt:lpstr>
      <vt:lpstr>PPP – design principles</vt:lpstr>
      <vt:lpstr>PPP – a protocol</vt:lpstr>
      <vt:lpstr>PPP state machine</vt:lpstr>
      <vt:lpstr>PPP state machine</vt:lpstr>
      <vt:lpstr>PPP – Frame Format</vt:lpstr>
      <vt:lpstr>PPP – Frame Format</vt:lpstr>
      <vt:lpstr>Link Control Protocol (LCP)</vt:lpstr>
      <vt:lpstr>Link Control Protocol (LCP)- Packets</vt:lpstr>
      <vt:lpstr>Link Control Protocol (LCP)- Packets Format</vt:lpstr>
      <vt:lpstr>Link Control Protocol (LCP)- Options</vt:lpstr>
      <vt:lpstr>Network Control Protocol(NCP)</vt:lpstr>
      <vt:lpstr>IPCP – IP Control Protocol </vt:lpstr>
      <vt:lpstr>IPCP – IP Control Protocol </vt:lpstr>
      <vt:lpstr>PPP – unsupported options</vt:lpstr>
      <vt:lpstr>Tunneling &amp; PPP </vt:lpstr>
      <vt:lpstr>HDLC</vt:lpstr>
      <vt:lpstr>Data link protocol </vt:lpstr>
      <vt:lpstr>HDLC `s ( High level Data link Control) family</vt:lpstr>
      <vt:lpstr>High-level Data link control</vt:lpstr>
      <vt:lpstr>High Level Data Link Control</vt:lpstr>
      <vt:lpstr>High-level Data link control</vt:lpstr>
      <vt:lpstr>HDLC Station Types</vt:lpstr>
      <vt:lpstr>HDLC Link Configurations</vt:lpstr>
      <vt:lpstr>HDLC Transfer Modes (1)</vt:lpstr>
      <vt:lpstr>HDLC Transfer Modes (2)</vt:lpstr>
      <vt:lpstr>HDLC Transfer Modes (3)</vt:lpstr>
      <vt:lpstr>Frame Structure</vt:lpstr>
      <vt:lpstr>Frame Structure</vt:lpstr>
      <vt:lpstr>Flag Fields</vt:lpstr>
      <vt:lpstr>Bit Stuffing</vt:lpstr>
      <vt:lpstr>Address Field</vt:lpstr>
      <vt:lpstr>Control Field</vt:lpstr>
      <vt:lpstr>Control Field Diagram</vt:lpstr>
      <vt:lpstr>Poll/Final Bit</vt:lpstr>
      <vt:lpstr>I-frame</vt:lpstr>
      <vt:lpstr>S-frame</vt:lpstr>
      <vt:lpstr>U-frame</vt:lpstr>
      <vt:lpstr>Unnumberred frames</vt:lpstr>
      <vt:lpstr>Information Field</vt:lpstr>
      <vt:lpstr>Frame Check Sequence Field</vt:lpstr>
      <vt:lpstr>HDLC Operation</vt:lpstr>
      <vt:lpstr>Examples of Operation (1)</vt:lpstr>
      <vt:lpstr>Examples of Operation (2)</vt:lpstr>
      <vt:lpstr>MPLS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18CSC302J- Computer  Networks</dc:title>
  <dc:creator>Admin</dc:creator>
  <cp:lastModifiedBy>bharath</cp:lastModifiedBy>
  <cp:revision>28</cp:revision>
  <dcterms:modified xsi:type="dcterms:W3CDTF">2020-08-09T15:30:50Z</dcterms:modified>
</cp:coreProperties>
</file>